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257" r:id="rId54"/>
    <p:sldId id="25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C0AA-24E9-4CFA-B26C-4ED5D2AD7DA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9962F-A5FD-4D52-A490-36C23C4C1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88ABAEC-0869-4217-BA90-EDB28512AB92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Contraindications of foley catheter (signs of possible urethral injury): 1.  Blood at urethral meatus 2. Perineal eccymosis 3.  Blood in the scrotum 4.  High riding prostate 5.  Pelvic Fractures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If suspicious of urethral injury---retrograde urethrogram prior to insertion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. Always ABCDE first! A – airway patent; go to NRB mask, frequent reassessment, don’t forget proper C-spine immobilization    B – tachypnea, decr. BS, hypoxia (? PTX, hemothorax); consider needle decompression , CXR, then chest tube  C- hypotensive, tachycardic (? Tension PTX v. massive hemothorax v. intraabdominal hemorrhage, ? Pelvic fractures); needs large bore IV v. CVL, IVF, blood available        D – do quick GCS, pupils, motor assessment         E – exposure, blankets 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E0825ED-5295-4858-B7A0-30E188C9FF52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427C0-F58F-41B9-A8B8-6C5F7E5E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hyperlink" Target="http://www.jaapa.com/issues/j20030401/articles/screen/j4a057f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tx2"/>
                </a:solidFill>
                <a:latin typeface="Comic Sans MS" pitchFamily="66" charset="0"/>
              </a:rPr>
              <a:t>Trauma</a:t>
            </a:r>
            <a:endParaRPr lang="en-US" sz="8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Dr. </a:t>
            </a:r>
            <a:r>
              <a:rPr lang="en-US" b="1" dirty="0" err="1" smtClean="0">
                <a:solidFill>
                  <a:schemeClr val="tx2"/>
                </a:solidFill>
              </a:rPr>
              <a:t>Nishan</a:t>
            </a:r>
            <a:r>
              <a:rPr lang="en-US" b="1" dirty="0" smtClean="0">
                <a:solidFill>
                  <a:schemeClr val="tx2"/>
                </a:solidFill>
              </a:rPr>
              <a:t> Silva</a:t>
            </a:r>
          </a:p>
          <a:p>
            <a:r>
              <a:rPr lang="en-US" sz="2800" b="1" i="1" dirty="0" smtClean="0">
                <a:solidFill>
                  <a:schemeClr val="tx2"/>
                </a:solidFill>
              </a:rPr>
              <a:t>(MBBS)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4" name="Picture 12" descr="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85849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8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Airway Interventions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Supplemental oxygen</a:t>
            </a:r>
          </a:p>
          <a:p>
            <a:pPr eaLnBrk="1" hangingPunct="1"/>
            <a:r>
              <a:rPr lang="en-US" smtClean="0"/>
              <a:t>Suction </a:t>
            </a:r>
          </a:p>
          <a:p>
            <a:pPr eaLnBrk="1" hangingPunct="1"/>
            <a:r>
              <a:rPr lang="en-US" smtClean="0"/>
              <a:t>Chin lift/jaw thrust </a:t>
            </a:r>
          </a:p>
          <a:p>
            <a:pPr eaLnBrk="1" hangingPunct="1"/>
            <a:r>
              <a:rPr lang="en-US" smtClean="0"/>
              <a:t>Oral/nasal airways</a:t>
            </a:r>
          </a:p>
          <a:p>
            <a:pPr eaLnBrk="1" hangingPunct="1"/>
            <a:r>
              <a:rPr lang="en-US" smtClean="0"/>
              <a:t>Definitive airways</a:t>
            </a:r>
          </a:p>
          <a:p>
            <a:pPr lvl="1" eaLnBrk="1" hangingPunct="1"/>
            <a:r>
              <a:rPr lang="en-US" smtClean="0"/>
              <a:t>RSI for agitated patients with c-spine immobilization</a:t>
            </a:r>
          </a:p>
          <a:p>
            <a:pPr lvl="1" eaLnBrk="1" hangingPunct="1"/>
            <a:r>
              <a:rPr lang="en-US" smtClean="0"/>
              <a:t>ETI for comatose patients (GCS&lt;8)</a:t>
            </a:r>
          </a:p>
        </p:txBody>
      </p:sp>
      <p:pic>
        <p:nvPicPr>
          <p:cNvPr id="25604" name="Picture 5" descr="intubation?size=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06533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4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Difficult Airway</a:t>
            </a:r>
          </a:p>
        </p:txBody>
      </p:sp>
      <p:pic>
        <p:nvPicPr>
          <p:cNvPr id="26627" name="Picture 1028" descr="air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375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7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mtClean="0"/>
              <a:t>What can we look for clinically to assess a patient’s ‘breathing’ status?</a:t>
            </a:r>
          </a:p>
        </p:txBody>
      </p:sp>
    </p:spTree>
    <p:extLst>
      <p:ext uri="{BB962C8B-B14F-4D97-AF65-F5344CB8AC3E}">
        <p14:creationId xmlns:p14="http://schemas.microsoft.com/office/powerpoint/2010/main" val="424863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B- Breathing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Airway patency alone does not ensure adequate ventilation</a:t>
            </a:r>
          </a:p>
          <a:p>
            <a:pPr eaLnBrk="1" hangingPunct="1"/>
            <a:r>
              <a:rPr lang="en-US" smtClean="0"/>
              <a:t>Inspect, palpate, and auscultate </a:t>
            </a:r>
          </a:p>
          <a:p>
            <a:pPr lvl="1" eaLnBrk="1" hangingPunct="1"/>
            <a:r>
              <a:rPr lang="en-US" smtClean="0"/>
              <a:t>Deviated trachea, crepitus, flail chest, sucking chest wound, absence of breath sounds</a:t>
            </a:r>
          </a:p>
          <a:p>
            <a:pPr eaLnBrk="1" hangingPunct="1"/>
            <a:r>
              <a:rPr lang="en-US" smtClean="0"/>
              <a:t>CXR to evaluate lung fields</a:t>
            </a:r>
          </a:p>
          <a:p>
            <a:pPr eaLnBrk="1" hangingPunct="1">
              <a:buFont typeface="Wingdings" pitchFamily="-11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9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Flail Chest</a:t>
            </a:r>
          </a:p>
        </p:txBody>
      </p:sp>
      <p:pic>
        <p:nvPicPr>
          <p:cNvPr id="29699" name="Picture 4" descr="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96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Subcutaneous Emphysema</a:t>
            </a:r>
          </a:p>
        </p:txBody>
      </p:sp>
      <p:pic>
        <p:nvPicPr>
          <p:cNvPr id="30723" name="Picture 1028" descr="su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405313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029" descr="sub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3053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5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Breathing Interventions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Ventilate with 100% oxygen</a:t>
            </a:r>
          </a:p>
          <a:p>
            <a:pPr eaLnBrk="1" hangingPunct="1"/>
            <a:r>
              <a:rPr lang="en-US" smtClean="0"/>
              <a:t>Needle decompression if tension pneumothorax suspected</a:t>
            </a:r>
          </a:p>
          <a:p>
            <a:pPr eaLnBrk="1" hangingPunct="1"/>
            <a:r>
              <a:rPr lang="en-US" smtClean="0"/>
              <a:t>Chest tubes for pneumothorax / hemothorax</a:t>
            </a:r>
          </a:p>
          <a:p>
            <a:pPr eaLnBrk="1" hangingPunct="1"/>
            <a:r>
              <a:rPr lang="en-US" smtClean="0"/>
              <a:t>Occlusive dressing to sucking chest wound</a:t>
            </a:r>
          </a:p>
          <a:p>
            <a:pPr eaLnBrk="1" hangingPunct="1"/>
            <a:r>
              <a:rPr lang="en-US" smtClean="0"/>
              <a:t>If intubated, evaluate ETT position</a:t>
            </a:r>
          </a:p>
          <a:p>
            <a:pPr eaLnBrk="1" hangingPunct="1">
              <a:buFont typeface="Wingdings" pitchFamily="-11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2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Chest Tube for GSW</a:t>
            </a:r>
          </a:p>
        </p:txBody>
      </p:sp>
      <p:pic>
        <p:nvPicPr>
          <p:cNvPr id="32771" name="Picture 4" descr="gswch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0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would we do for this patient who is having difficulty breathing?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12" charset="2"/>
              <a:buNone/>
            </a:pPr>
            <a:endParaRPr lang="en-US" smtClean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91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C- Circulation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Hemorrhagic shock should be assumed in any hypotensive trauma patient </a:t>
            </a:r>
          </a:p>
          <a:p>
            <a:pPr eaLnBrk="1" hangingPunct="1"/>
            <a:r>
              <a:rPr lang="en-US" smtClean="0"/>
              <a:t>Rapid assessment of hemodynamic status</a:t>
            </a:r>
          </a:p>
          <a:p>
            <a:pPr lvl="1" eaLnBrk="1" hangingPunct="1"/>
            <a:r>
              <a:rPr lang="en-US" smtClean="0"/>
              <a:t>Level of consciousness</a:t>
            </a:r>
          </a:p>
          <a:p>
            <a:pPr lvl="1" eaLnBrk="1" hangingPunct="1"/>
            <a:r>
              <a:rPr lang="en-US" smtClean="0"/>
              <a:t>Skin color</a:t>
            </a:r>
          </a:p>
          <a:p>
            <a:pPr lvl="1" eaLnBrk="1" hangingPunct="1"/>
            <a:r>
              <a:rPr lang="en-US" smtClean="0"/>
              <a:t>Pulses in four extremities</a:t>
            </a:r>
          </a:p>
          <a:p>
            <a:pPr lvl="1" eaLnBrk="1" hangingPunct="1"/>
            <a:r>
              <a:rPr lang="en-US" smtClean="0"/>
              <a:t>Blood pressure and pulse pressure</a:t>
            </a:r>
          </a:p>
        </p:txBody>
      </p:sp>
    </p:spTree>
    <p:extLst>
      <p:ext uri="{BB962C8B-B14F-4D97-AF65-F5344CB8AC3E}">
        <p14:creationId xmlns:p14="http://schemas.microsoft.com/office/powerpoint/2010/main" val="8565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Trauma 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Epidemiology</a:t>
            </a:r>
          </a:p>
          <a:p>
            <a:pPr lvl="1" eaLnBrk="1" hangingPunct="1"/>
            <a:r>
              <a:rPr lang="en-US" smtClean="0"/>
              <a:t>Leading cause of death in the first 4 decades</a:t>
            </a:r>
          </a:p>
          <a:p>
            <a:pPr lvl="1" eaLnBrk="1" hangingPunct="1"/>
            <a:r>
              <a:rPr lang="en-US" smtClean="0"/>
              <a:t>150,000 deaths annually in the US</a:t>
            </a:r>
          </a:p>
          <a:p>
            <a:pPr lvl="1" eaLnBrk="1" hangingPunct="1"/>
            <a:r>
              <a:rPr lang="en-US" smtClean="0"/>
              <a:t>Permanent disability 3 times the mortality rate</a:t>
            </a:r>
          </a:p>
          <a:p>
            <a:pPr lvl="1" eaLnBrk="1" hangingPunct="1"/>
            <a:r>
              <a:rPr lang="en-US" smtClean="0"/>
              <a:t>Trauma related dollar costs exceed $400 billion annually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Circulation Interventions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Cardiac monitor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Apply pressure to sites of external hemorrhage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Establish IV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2 large bore IVs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Central lines if indicated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Cardiac tamponade decompression if indicated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Volume resuscitation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Have blood ready if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Level One infusers available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Foley catheter to monitor resuscitation</a:t>
            </a:r>
          </a:p>
        </p:txBody>
      </p:sp>
    </p:spTree>
    <p:extLst>
      <p:ext uri="{BB962C8B-B14F-4D97-AF65-F5344CB8AC3E}">
        <p14:creationId xmlns:p14="http://schemas.microsoft.com/office/powerpoint/2010/main" val="21232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D- Disability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Abbreviated neurological exam </a:t>
            </a:r>
          </a:p>
          <a:p>
            <a:pPr lvl="1" eaLnBrk="1" hangingPunct="1"/>
            <a:r>
              <a:rPr lang="en-US" smtClean="0"/>
              <a:t>Level of consciousness</a:t>
            </a:r>
          </a:p>
          <a:p>
            <a:pPr lvl="1" eaLnBrk="1" hangingPunct="1"/>
            <a:r>
              <a:rPr lang="en-US" smtClean="0"/>
              <a:t>Pupil size and reactivity</a:t>
            </a:r>
          </a:p>
          <a:p>
            <a:pPr lvl="1" eaLnBrk="1" hangingPunct="1"/>
            <a:r>
              <a:rPr lang="en-US" smtClean="0"/>
              <a:t>Motor function</a:t>
            </a:r>
          </a:p>
          <a:p>
            <a:pPr lvl="1" eaLnBrk="1" hangingPunct="1"/>
            <a:r>
              <a:rPr lang="en-US" smtClean="0"/>
              <a:t>GCS </a:t>
            </a:r>
          </a:p>
          <a:p>
            <a:pPr lvl="2" eaLnBrk="1" hangingPunct="1"/>
            <a:r>
              <a:rPr lang="en-US" smtClean="0"/>
              <a:t>Utilized to determine severity of injury</a:t>
            </a:r>
          </a:p>
          <a:p>
            <a:pPr lvl="2" eaLnBrk="1" hangingPunct="1"/>
            <a:r>
              <a:rPr lang="en-US" smtClean="0"/>
              <a:t>Guide for urgency of head CT and ICP monitoring</a:t>
            </a:r>
          </a:p>
        </p:txBody>
      </p:sp>
    </p:spTree>
    <p:extLst>
      <p:ext uri="{BB962C8B-B14F-4D97-AF65-F5344CB8AC3E}">
        <p14:creationId xmlns:p14="http://schemas.microsoft.com/office/powerpoint/2010/main" val="27065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5350"/>
          </a:xfrm>
        </p:spPr>
        <p:txBody>
          <a:bodyPr/>
          <a:lstStyle/>
          <a:p>
            <a:pPr eaLnBrk="1" hangingPunct="1"/>
            <a:r>
              <a:rPr lang="en-US" smtClean="0"/>
              <a:t>GCS</a:t>
            </a:r>
          </a:p>
        </p:txBody>
      </p:sp>
      <p:graphicFrame>
        <p:nvGraphicFramePr>
          <p:cNvPr id="30812" name="Group 92"/>
          <p:cNvGraphicFramePr>
            <a:graphicFrameLocks noGrp="1"/>
          </p:cNvGraphicFramePr>
          <p:nvPr/>
        </p:nvGraphicFramePr>
        <p:xfrm>
          <a:off x="609600" y="1295400"/>
          <a:ext cx="7772400" cy="4454528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EYE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VERBAL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Spontaneous  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Oriented    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Obeys            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Verbal           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Confused    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Localizes   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Pain              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Words       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Flexion       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None          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Sounds     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Decorticate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None        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Decerebrate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None        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1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Disability Interventions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Spinal cord injury</a:t>
            </a:r>
          </a:p>
          <a:p>
            <a:pPr lvl="1" eaLnBrk="1" hangingPunct="1"/>
            <a:r>
              <a:rPr lang="en-US" smtClean="0"/>
              <a:t>High dose steroids if within 8 hours</a:t>
            </a:r>
          </a:p>
          <a:p>
            <a:pPr eaLnBrk="1" hangingPunct="1"/>
            <a:r>
              <a:rPr lang="en-US" smtClean="0"/>
              <a:t>ICP monitor- Neurosurgical consultation</a:t>
            </a:r>
          </a:p>
          <a:p>
            <a:pPr eaLnBrk="1" hangingPunct="1"/>
            <a:r>
              <a:rPr lang="en-US" smtClean="0"/>
              <a:t>Elevated ICP</a:t>
            </a:r>
          </a:p>
          <a:p>
            <a:pPr lvl="1" eaLnBrk="1" hangingPunct="1"/>
            <a:r>
              <a:rPr lang="en-US" smtClean="0"/>
              <a:t>Head of bed elevated</a:t>
            </a:r>
          </a:p>
          <a:p>
            <a:pPr lvl="1" eaLnBrk="1" hangingPunct="1"/>
            <a:r>
              <a:rPr lang="en-US" smtClean="0"/>
              <a:t>Mannitol</a:t>
            </a:r>
          </a:p>
          <a:p>
            <a:pPr lvl="1" eaLnBrk="1" hangingPunct="1"/>
            <a:r>
              <a:rPr lang="en-US" smtClean="0"/>
              <a:t>Hyperventilation</a:t>
            </a:r>
          </a:p>
          <a:p>
            <a:pPr lvl="1" eaLnBrk="1" hangingPunct="1"/>
            <a:r>
              <a:rPr lang="en-US" smtClean="0"/>
              <a:t>Emergent decompression</a:t>
            </a:r>
          </a:p>
        </p:txBody>
      </p:sp>
    </p:spTree>
    <p:extLst>
      <p:ext uri="{BB962C8B-B14F-4D97-AF65-F5344CB8AC3E}">
        <p14:creationId xmlns:p14="http://schemas.microsoft.com/office/powerpoint/2010/main" val="36661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E- Exposure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disrobing of patient</a:t>
            </a:r>
          </a:p>
          <a:p>
            <a:pPr eaLnBrk="1" hangingPunct="1"/>
            <a:r>
              <a:rPr lang="en-US" smtClean="0"/>
              <a:t>Logroll to inspect back</a:t>
            </a:r>
          </a:p>
          <a:p>
            <a:pPr eaLnBrk="1" hangingPunct="1"/>
            <a:r>
              <a:rPr lang="en-US" smtClean="0"/>
              <a:t>Rectal temperature</a:t>
            </a:r>
          </a:p>
          <a:p>
            <a:pPr eaLnBrk="1" hangingPunct="1"/>
            <a:r>
              <a:rPr lang="en-US" smtClean="0"/>
              <a:t>Warm blankets/external warming device to prevent hypothermia</a:t>
            </a:r>
          </a:p>
        </p:txBody>
      </p:sp>
    </p:spTree>
    <p:extLst>
      <p:ext uri="{BB962C8B-B14F-4D97-AF65-F5344CB8AC3E}">
        <p14:creationId xmlns:p14="http://schemas.microsoft.com/office/powerpoint/2010/main" val="10585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Always Inspect the Back</a:t>
            </a:r>
          </a:p>
        </p:txBody>
      </p:sp>
      <p:pic>
        <p:nvPicPr>
          <p:cNvPr id="41987" name="Picture 4" descr="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8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Lets do a Case!</a:t>
            </a:r>
            <a:br>
              <a:rPr lang="en-US" smtClean="0"/>
            </a:br>
            <a:r>
              <a:rPr lang="en-US" smtClean="0"/>
              <a:t>Stabilize this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4767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377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28 yo M involved in a high speed motorcycle accident.  He was not wearing a helmet.  He is groaning and utters, “my belly”, “uggghhh”.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HR 134   BP 87/42   RR 32   SaO2 89% on 100% facemask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Brief initial exam: pt is drowsy but arousable to voice, has large hematoma over L parietal scalp, airway is patent, decreased breath sounds over R chest, diffuse abdominal tenderness, obvious deformity to L ankle </a:t>
            </a:r>
          </a:p>
        </p:txBody>
      </p:sp>
    </p:spTree>
    <p:extLst>
      <p:ext uri="{BB962C8B-B14F-4D97-AF65-F5344CB8AC3E}">
        <p14:creationId xmlns:p14="http://schemas.microsoft.com/office/powerpoint/2010/main" val="2035290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ABCDE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the management priorities at this time?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are this patient’s possible injuries?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are the interventions that need to happen now? </a:t>
            </a:r>
          </a:p>
        </p:txBody>
      </p:sp>
    </p:spTree>
    <p:extLst>
      <p:ext uri="{BB962C8B-B14F-4D97-AF65-F5344CB8AC3E}">
        <p14:creationId xmlns:p14="http://schemas.microsoft.com/office/powerpoint/2010/main" val="2798967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Secondary Survey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001000" cy="4454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AMPLE history</a:t>
            </a:r>
          </a:p>
          <a:p>
            <a:pPr lvl="1" eaLnBrk="1" hangingPunct="1"/>
            <a:r>
              <a:rPr lang="en-US" smtClean="0"/>
              <a:t>Allergies, medications, PMH, last meal, events</a:t>
            </a:r>
          </a:p>
          <a:p>
            <a:pPr eaLnBrk="1" hangingPunct="1"/>
            <a:r>
              <a:rPr lang="en-US" smtClean="0"/>
              <a:t>Physical exam from head to toe, including rectal exam</a:t>
            </a:r>
          </a:p>
          <a:p>
            <a:pPr eaLnBrk="1" hangingPunct="1"/>
            <a:r>
              <a:rPr lang="en-US" smtClean="0"/>
              <a:t>Frequent reassessment of vitals</a:t>
            </a:r>
          </a:p>
          <a:p>
            <a:pPr eaLnBrk="1" hangingPunct="1"/>
            <a:r>
              <a:rPr lang="en-US" smtClean="0"/>
              <a:t>Diagnostic studies at this time simultaneously</a:t>
            </a:r>
          </a:p>
          <a:p>
            <a:pPr lvl="1" eaLnBrk="1" hangingPunct="1"/>
            <a:r>
              <a:rPr lang="en-US" smtClean="0"/>
              <a:t>X-rays, lab work, CT orders if indicated</a:t>
            </a:r>
          </a:p>
          <a:p>
            <a:pPr lvl="1" eaLnBrk="1" hangingPunct="1"/>
            <a:r>
              <a:rPr lang="en-US" smtClean="0"/>
              <a:t>FAST exam</a:t>
            </a:r>
          </a:p>
        </p:txBody>
      </p:sp>
    </p:spTree>
    <p:extLst>
      <p:ext uri="{BB962C8B-B14F-4D97-AF65-F5344CB8AC3E}">
        <p14:creationId xmlns:p14="http://schemas.microsoft.com/office/powerpoint/2010/main" val="161534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ATLS?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 err="1" smtClean="0"/>
              <a:t>Trimodal</a:t>
            </a:r>
            <a:r>
              <a:rPr lang="en-US" sz="1800" dirty="0" smtClean="0"/>
              <a:t> death distribution</a:t>
            </a:r>
          </a:p>
          <a:p>
            <a:pPr lvl="1" eaLnBrk="1" hangingPunct="1"/>
            <a:r>
              <a:rPr lang="en-US" sz="1800" dirty="0" smtClean="0"/>
              <a:t>First peak instantly (brain, heart, large vessel injury)</a:t>
            </a:r>
          </a:p>
          <a:p>
            <a:pPr lvl="1" eaLnBrk="1" hangingPunct="1"/>
            <a:r>
              <a:rPr lang="en-US" sz="1800" dirty="0" smtClean="0"/>
              <a:t>Second peak minutes to hours</a:t>
            </a:r>
          </a:p>
          <a:p>
            <a:pPr lvl="1" eaLnBrk="1" hangingPunct="1"/>
            <a:r>
              <a:rPr lang="en-US" sz="1800" dirty="0" smtClean="0"/>
              <a:t>Third peak days to weeks (sepsis, MSOF)</a:t>
            </a:r>
          </a:p>
          <a:p>
            <a:pPr eaLnBrk="1" hangingPunct="1"/>
            <a:r>
              <a:rPr lang="en-US" sz="1800" dirty="0" smtClean="0"/>
              <a:t>ATLS focuses on the second peak…..Deaths from:	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n"/>
            </a:pPr>
            <a:r>
              <a:rPr lang="en-US" sz="1800" dirty="0" smtClean="0"/>
              <a:t>TBI, Epidurals, </a:t>
            </a:r>
            <a:r>
              <a:rPr lang="en-US" sz="1800" dirty="0" err="1" smtClean="0"/>
              <a:t>Subdurals</a:t>
            </a:r>
            <a:r>
              <a:rPr lang="en-US" sz="1800" dirty="0" smtClean="0"/>
              <a:t>, IPH…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n"/>
            </a:pPr>
            <a:r>
              <a:rPr lang="en-US" sz="1800" dirty="0" smtClean="0"/>
              <a:t>Basilar skull fractures, orbital fractures,  NEO complex injury…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n"/>
            </a:pPr>
            <a:r>
              <a:rPr lang="en-US" sz="1800" dirty="0" smtClean="0"/>
              <a:t>Penetrating neck injuries…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n"/>
            </a:pPr>
            <a:r>
              <a:rPr lang="en-US" sz="1800" dirty="0" smtClean="0"/>
              <a:t>Spinal cord syndromes…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n"/>
            </a:pPr>
            <a:r>
              <a:rPr lang="en-US" sz="1800" dirty="0" smtClean="0"/>
              <a:t>Cardiac </a:t>
            </a:r>
            <a:r>
              <a:rPr lang="en-US" sz="1800" dirty="0" err="1" smtClean="0"/>
              <a:t>tamponade</a:t>
            </a:r>
            <a:r>
              <a:rPr lang="en-US" sz="1800" dirty="0" smtClean="0"/>
              <a:t>, tension pneumothorax, massive </a:t>
            </a:r>
            <a:r>
              <a:rPr lang="en-US" sz="1800" dirty="0" err="1" smtClean="0"/>
              <a:t>hemothorax</a:t>
            </a:r>
            <a:r>
              <a:rPr lang="en-US" sz="1800" dirty="0" smtClean="0"/>
              <a:t>, esophageal injury, diaphragmatic herniation, flail chest, sucking chest wounds, pulmonary contusion, tracheobronchial injuries, penetrating heart injury, aortic arch injuries …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n"/>
            </a:pPr>
            <a:r>
              <a:rPr lang="en-US" sz="1800" dirty="0" smtClean="0"/>
              <a:t>Liver laceration, splenic ruptures, </a:t>
            </a:r>
            <a:r>
              <a:rPr lang="en-US" sz="1800" dirty="0" err="1" smtClean="0"/>
              <a:t>pancreatico</a:t>
            </a:r>
            <a:r>
              <a:rPr lang="en-US" sz="1800" dirty="0" smtClean="0"/>
              <a:t>-duodenal injuries, retroperitoneal injuries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n"/>
            </a:pPr>
            <a:r>
              <a:rPr lang="en-US" sz="1800" dirty="0" smtClean="0"/>
              <a:t>Bladder rupture, renal contusion, renal laceration, urethral injury…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n"/>
            </a:pPr>
            <a:r>
              <a:rPr lang="en-US" sz="1800" dirty="0" smtClean="0"/>
              <a:t>Pelvic fractures, femur fractures, </a:t>
            </a:r>
            <a:r>
              <a:rPr lang="en-US" sz="1800" dirty="0" err="1" smtClean="0"/>
              <a:t>humerus</a:t>
            </a:r>
            <a:r>
              <a:rPr lang="en-US" sz="1800" dirty="0" smtClean="0"/>
              <a:t> fractures…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You get the point</a:t>
            </a:r>
          </a:p>
        </p:txBody>
      </p:sp>
    </p:spTree>
    <p:extLst>
      <p:ext uri="{BB962C8B-B14F-4D97-AF65-F5344CB8AC3E}">
        <p14:creationId xmlns:p14="http://schemas.microsoft.com/office/powerpoint/2010/main" val="20968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HEENT</a:t>
            </a:r>
            <a:br>
              <a:rPr lang="en-US" smtClean="0"/>
            </a:br>
            <a:endParaRPr lang="en-US" smtClean="0"/>
          </a:p>
        </p:txBody>
      </p:sp>
      <p:pic>
        <p:nvPicPr>
          <p:cNvPr id="48131" name="Picture 4" descr="ba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hemotympa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rac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4572000" y="14478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What are the names of these signs?</a:t>
            </a:r>
          </a:p>
        </p:txBody>
      </p:sp>
    </p:spTree>
    <p:extLst>
      <p:ext uri="{BB962C8B-B14F-4D97-AF65-F5344CB8AC3E}">
        <p14:creationId xmlns:p14="http://schemas.microsoft.com/office/powerpoint/2010/main" val="145386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Seatbelt Sign</a:t>
            </a:r>
          </a:p>
        </p:txBody>
      </p:sp>
      <p:pic>
        <p:nvPicPr>
          <p:cNvPr id="49155" name="Picture 4" descr="seatb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509963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gros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2797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0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Diagnostic Aids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trauma labs</a:t>
            </a:r>
          </a:p>
          <a:p>
            <a:pPr lvl="1" eaLnBrk="1" hangingPunct="1"/>
            <a:r>
              <a:rPr lang="en-US" smtClean="0"/>
              <a:t>CBC, K, Cr, PTT, Utox, EtOH, ABG</a:t>
            </a:r>
          </a:p>
          <a:p>
            <a:pPr eaLnBrk="1" hangingPunct="1"/>
            <a:r>
              <a:rPr lang="en-US" smtClean="0"/>
              <a:t>Standard trauma radiographs</a:t>
            </a:r>
          </a:p>
          <a:p>
            <a:pPr lvl="1" eaLnBrk="1" hangingPunct="1"/>
            <a:r>
              <a:rPr lang="en-US" smtClean="0"/>
              <a:t>CXR, pelvis, lateral C-spine (traditionally)</a:t>
            </a:r>
          </a:p>
          <a:p>
            <a:pPr eaLnBrk="1" hangingPunct="1"/>
            <a:r>
              <a:rPr lang="en-US" smtClean="0"/>
              <a:t>CT/FAST scans</a:t>
            </a:r>
          </a:p>
          <a:p>
            <a:pPr eaLnBrk="1" hangingPunct="1"/>
            <a:r>
              <a:rPr lang="en-US" smtClean="0"/>
              <a:t>Pt must be monitored in radiology</a:t>
            </a:r>
          </a:p>
          <a:p>
            <a:pPr eaLnBrk="1" hangingPunct="1"/>
            <a:r>
              <a:rPr lang="en-US" smtClean="0"/>
              <a:t>Pt should only go to radiology if stable</a:t>
            </a:r>
          </a:p>
        </p:txBody>
      </p:sp>
    </p:spTree>
    <p:extLst>
      <p:ext uri="{BB962C8B-B14F-4D97-AF65-F5344CB8AC3E}">
        <p14:creationId xmlns:p14="http://schemas.microsoft.com/office/powerpoint/2010/main" val="3310514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Pneumothorax</a:t>
            </a:r>
          </a:p>
        </p:txBody>
      </p:sp>
      <p:pic>
        <p:nvPicPr>
          <p:cNvPr id="51203" name="Picture 5" descr="simplepneu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48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Line 8"/>
          <p:cNvSpPr>
            <a:spLocks noChangeShapeType="1"/>
          </p:cNvSpPr>
          <p:nvPr/>
        </p:nvSpPr>
        <p:spPr bwMode="auto">
          <a:xfrm flipH="1">
            <a:off x="5867400" y="1981200"/>
            <a:ext cx="685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5" name="Line 9"/>
          <p:cNvSpPr>
            <a:spLocks noChangeShapeType="1"/>
          </p:cNvSpPr>
          <p:nvPr/>
        </p:nvSpPr>
        <p:spPr bwMode="auto">
          <a:xfrm flipH="1">
            <a:off x="6096000" y="2895600"/>
            <a:ext cx="838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6" name="Line 10"/>
          <p:cNvSpPr>
            <a:spLocks noChangeShapeType="1"/>
          </p:cNvSpPr>
          <p:nvPr/>
        </p:nvSpPr>
        <p:spPr bwMode="auto">
          <a:xfrm flipH="1">
            <a:off x="6248400" y="4114800"/>
            <a:ext cx="914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79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Tension Pneumothorax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2" charset="2"/>
              <a:buNone/>
            </a:pPr>
            <a:r>
              <a:rPr lang="en-US" smtClean="0"/>
              <a:t>How do you treat this?</a:t>
            </a:r>
          </a:p>
        </p:txBody>
      </p:sp>
      <p:pic>
        <p:nvPicPr>
          <p:cNvPr id="62470" name="Picture 6" descr="thort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648075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figurelarge21-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8990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9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Hemothorax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54525"/>
          </a:xfrm>
        </p:spPr>
        <p:txBody>
          <a:bodyPr/>
          <a:lstStyle/>
          <a:p>
            <a:pPr eaLnBrk="1" hangingPunct="1">
              <a:buFont typeface="Wingdings" pitchFamily="-112" charset="2"/>
              <a:buNone/>
            </a:pPr>
            <a:r>
              <a:rPr lang="en-US" smtClean="0"/>
              <a:t>            Is this patient lying or upright?</a:t>
            </a:r>
          </a:p>
        </p:txBody>
      </p:sp>
      <p:pic>
        <p:nvPicPr>
          <p:cNvPr id="53252" name="Picture 4" descr="hemotho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91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Widened Mediastinum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454525"/>
          </a:xfrm>
        </p:spPr>
        <p:txBody>
          <a:bodyPr/>
          <a:lstStyle/>
          <a:p>
            <a:pPr eaLnBrk="1" hangingPunct="1">
              <a:buFont typeface="Wingdings" pitchFamily="-112" charset="2"/>
              <a:buNone/>
            </a:pPr>
            <a:r>
              <a:rPr lang="en-US" smtClean="0"/>
              <a:t>    What disease process does this indicate?</a:t>
            </a:r>
          </a:p>
        </p:txBody>
      </p:sp>
      <p:pic>
        <p:nvPicPr>
          <p:cNvPr id="54276" name="Picture 4" descr="mediasti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770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953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Bilateral Pubic Ramus Fractures and Sacroiliac Joint Disruption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153400" cy="4454525"/>
          </a:xfrm>
        </p:spPr>
        <p:txBody>
          <a:bodyPr/>
          <a:lstStyle/>
          <a:p>
            <a:pPr eaLnBrk="1" hangingPunct="1">
              <a:buFont typeface="Wingdings" pitchFamily="-112" charset="2"/>
              <a:buNone/>
            </a:pPr>
            <a:r>
              <a:rPr lang="en-US" smtClean="0"/>
              <a:t>What should this injury make you worry about?</a:t>
            </a:r>
          </a:p>
        </p:txBody>
      </p:sp>
      <p:pic>
        <p:nvPicPr>
          <p:cNvPr id="55300" name="Picture 4" descr="bilpubramiandright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7738"/>
            <a:ext cx="640080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46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Epidural Hematoma</a:t>
            </a:r>
          </a:p>
        </p:txBody>
      </p:sp>
      <p:pic>
        <p:nvPicPr>
          <p:cNvPr id="56323" name="Picture 4" descr="epid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40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epidur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481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799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Subdural Hematoma with SAH</a:t>
            </a:r>
          </a:p>
        </p:txBody>
      </p:sp>
      <p:pic>
        <p:nvPicPr>
          <p:cNvPr id="57347" name="Picture 4" descr="subduraland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33705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Concepts of ATLS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 the greatest threat to life first</a:t>
            </a:r>
          </a:p>
          <a:p>
            <a:pPr eaLnBrk="1" hangingPunct="1"/>
            <a:r>
              <a:rPr lang="en-US" smtClean="0"/>
              <a:t>The lack of a definitive diagnosis should never impede the application of an indicated treatment</a:t>
            </a:r>
          </a:p>
          <a:p>
            <a:pPr eaLnBrk="1" hangingPunct="1"/>
            <a:r>
              <a:rPr lang="en-US" smtClean="0"/>
              <a:t>A detailed history is not essential to begin the evaluation</a:t>
            </a:r>
          </a:p>
          <a:p>
            <a:pPr eaLnBrk="1" hangingPunct="1"/>
            <a:r>
              <a:rPr lang="en-US" smtClean="0"/>
              <a:t>“</a:t>
            </a:r>
            <a:r>
              <a:rPr lang="en-US" b="1" smtClean="0"/>
              <a:t>ABCDE</a:t>
            </a:r>
            <a:r>
              <a:rPr lang="en-US" smtClean="0"/>
              <a:t>” approach </a:t>
            </a:r>
          </a:p>
        </p:txBody>
      </p:sp>
    </p:spTree>
    <p:extLst>
      <p:ext uri="{BB962C8B-B14F-4D97-AF65-F5344CB8AC3E}">
        <p14:creationId xmlns:p14="http://schemas.microsoft.com/office/powerpoint/2010/main" val="749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Trauma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source of traumatic injury</a:t>
            </a:r>
          </a:p>
          <a:p>
            <a:pPr eaLnBrk="1" hangingPunct="1"/>
            <a:r>
              <a:rPr lang="en-US" smtClean="0"/>
              <a:t>Mechanism is important </a:t>
            </a:r>
          </a:p>
          <a:p>
            <a:pPr lvl="1" eaLnBrk="1" hangingPunct="1"/>
            <a:r>
              <a:rPr lang="en-US" smtClean="0"/>
              <a:t>Bike accident over the handlebars  </a:t>
            </a:r>
          </a:p>
          <a:p>
            <a:pPr lvl="1" eaLnBrk="1" hangingPunct="1"/>
            <a:r>
              <a:rPr lang="en-US" smtClean="0"/>
              <a:t>MVC with steering wheel trauma</a:t>
            </a:r>
          </a:p>
          <a:p>
            <a:pPr eaLnBrk="1" hangingPunct="1"/>
            <a:r>
              <a:rPr lang="en-US" smtClean="0"/>
              <a:t>High suspicion with tachycardia, hypotension, and abdominal tenderness</a:t>
            </a:r>
          </a:p>
          <a:p>
            <a:pPr eaLnBrk="1" hangingPunct="1"/>
            <a:r>
              <a:rPr lang="en-US" smtClean="0"/>
              <a:t>Can be asymptomatic early on</a:t>
            </a:r>
          </a:p>
          <a:p>
            <a:pPr eaLnBrk="1" hangingPunct="1"/>
            <a:r>
              <a:rPr lang="en-US" smtClean="0"/>
              <a:t>FAST exam can be early screening tool </a:t>
            </a:r>
          </a:p>
        </p:txBody>
      </p:sp>
    </p:spTree>
    <p:extLst>
      <p:ext uri="{BB962C8B-B14F-4D97-AF65-F5344CB8AC3E}">
        <p14:creationId xmlns:p14="http://schemas.microsoft.com/office/powerpoint/2010/main" val="36653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Trauma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Look for distension, tenderness, seatbelt marks, penetrating trauma, retroperitoneal ecchymosis</a:t>
            </a:r>
          </a:p>
          <a:p>
            <a:pPr eaLnBrk="1" hangingPunct="1"/>
            <a:r>
              <a:rPr lang="en-US" smtClean="0"/>
              <a:t>Be suspicious of free fluid without evidence of solid organ injury</a:t>
            </a:r>
          </a:p>
        </p:txBody>
      </p:sp>
      <p:pic>
        <p:nvPicPr>
          <p:cNvPr id="59396" name="Picture 5" descr="Abdominal%20injury%20Bl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0718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7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12800"/>
          </a:xfrm>
        </p:spPr>
        <p:txBody>
          <a:bodyPr/>
          <a:lstStyle/>
          <a:p>
            <a:pPr eaLnBrk="1" hangingPunct="1"/>
            <a:r>
              <a:rPr lang="en-US" smtClean="0"/>
              <a:t>Splenic Injury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Most commonly injured organ in blunt trauma</a:t>
            </a:r>
          </a:p>
          <a:p>
            <a:pPr eaLnBrk="1" hangingPunct="1"/>
            <a:r>
              <a:rPr lang="en-US" sz="2400" smtClean="0"/>
              <a:t>Often associated with other injuries</a:t>
            </a:r>
          </a:p>
          <a:p>
            <a:pPr eaLnBrk="1" hangingPunct="1"/>
            <a:r>
              <a:rPr lang="en-US" sz="2400" smtClean="0"/>
              <a:t>Left lower rib pain may be indicative</a:t>
            </a:r>
          </a:p>
          <a:p>
            <a:pPr eaLnBrk="1" hangingPunct="1"/>
            <a:r>
              <a:rPr lang="en-US" sz="2400" smtClean="0"/>
              <a:t>Often can be managed non-operatively</a:t>
            </a:r>
            <a:endParaRPr lang="en-US" smtClean="0"/>
          </a:p>
        </p:txBody>
      </p:sp>
      <p:pic>
        <p:nvPicPr>
          <p:cNvPr id="60420" name="Picture 5" descr="46714671CT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74808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6324600" y="4724400"/>
            <a:ext cx="2632075" cy="6413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Spleen with surrounding</a:t>
            </a:r>
          </a:p>
          <a:p>
            <a:r>
              <a:rPr lang="en-US" sz="1800">
                <a:latin typeface="Tahoma" charset="0"/>
              </a:rPr>
              <a:t>blood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 flipH="1">
            <a:off x="5486400" y="52578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381000" y="4267200"/>
            <a:ext cx="2009775" cy="9159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Blood from spleen</a:t>
            </a:r>
          </a:p>
          <a:p>
            <a:r>
              <a:rPr lang="en-US" sz="1800">
                <a:latin typeface="Tahoma" charset="0"/>
              </a:rPr>
              <a:t>Tracking around</a:t>
            </a:r>
          </a:p>
          <a:p>
            <a:r>
              <a:rPr lang="en-US" sz="1800">
                <a:latin typeface="Tahoma" charset="0"/>
              </a:rPr>
              <a:t>liver</a:t>
            </a:r>
          </a:p>
        </p:txBody>
      </p:sp>
      <p:sp>
        <p:nvSpPr>
          <p:cNvPr id="60424" name="Line 9"/>
          <p:cNvSpPr>
            <a:spLocks noChangeShapeType="1"/>
          </p:cNvSpPr>
          <p:nvPr/>
        </p:nvSpPr>
        <p:spPr bwMode="auto">
          <a:xfrm flipV="1">
            <a:off x="2133600" y="45720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12800"/>
          </a:xfrm>
        </p:spPr>
        <p:txBody>
          <a:bodyPr/>
          <a:lstStyle/>
          <a:p>
            <a:pPr eaLnBrk="1" hangingPunct="1"/>
            <a:r>
              <a:rPr lang="en-US" smtClean="0"/>
              <a:t>Liver injury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Second most common solid organ injury</a:t>
            </a:r>
          </a:p>
          <a:p>
            <a:pPr eaLnBrk="1" hangingPunct="1"/>
            <a:r>
              <a:rPr lang="en-US" smtClean="0"/>
              <a:t>Can be difficult to manage surgically </a:t>
            </a:r>
          </a:p>
          <a:p>
            <a:pPr eaLnBrk="1" hangingPunct="1"/>
            <a:r>
              <a:rPr lang="en-US" smtClean="0"/>
              <a:t>Often associated with other abdominal injuries</a:t>
            </a:r>
          </a:p>
        </p:txBody>
      </p:sp>
      <p:pic>
        <p:nvPicPr>
          <p:cNvPr id="61444" name="Picture 5" descr="liver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6925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533400" y="4876800"/>
            <a:ext cx="1804988" cy="3667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Liver contusions</a:t>
            </a:r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 flipV="1">
            <a:off x="2362200" y="50292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wrong with this picture?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May only see the nasogastric tube appear to be coiled in the lung.</a:t>
            </a:r>
          </a:p>
          <a:p>
            <a:pPr eaLnBrk="1" hangingPunct="1"/>
            <a:r>
              <a:rPr lang="en-US" sz="2800" smtClean="0"/>
              <a:t>Left &gt; right due to liver protection of the diaphragm.</a:t>
            </a:r>
          </a:p>
        </p:txBody>
      </p:sp>
      <p:pic>
        <p:nvPicPr>
          <p:cNvPr id="62468" name="Picture 5" descr="Diaphragmatic%20ru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2639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172200" y="1905000"/>
            <a:ext cx="2508250" cy="9159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Trace the Diaphragm </a:t>
            </a:r>
          </a:p>
          <a:p>
            <a:r>
              <a:rPr lang="en-US" sz="1800">
                <a:latin typeface="Tahoma" charset="0"/>
              </a:rPr>
              <a:t>Outline.  Where is the</a:t>
            </a:r>
          </a:p>
          <a:p>
            <a:r>
              <a:rPr lang="en-US" sz="1800">
                <a:latin typeface="Tahoma" charset="0"/>
              </a:rPr>
              <a:t>Diaphragm on the left?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308725" y="3613150"/>
            <a:ext cx="2425700" cy="9159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Abdominal contents</a:t>
            </a:r>
          </a:p>
          <a:p>
            <a:r>
              <a:rPr lang="en-US" sz="1800">
                <a:latin typeface="Tahoma" charset="0"/>
              </a:rPr>
              <a:t>Up in the chest on the</a:t>
            </a:r>
          </a:p>
          <a:p>
            <a:r>
              <a:rPr lang="en-US" sz="1800">
                <a:latin typeface="Tahoma" charset="0"/>
              </a:rPr>
              <a:t>left</a:t>
            </a: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H="1" flipV="1">
            <a:off x="5105400" y="2895600"/>
            <a:ext cx="1295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8" grpId="0" animBg="1" autoUpdateAnimBg="0"/>
      <p:bldP spid="84999" grpId="0" animBg="1" autoUpdateAnimBg="0"/>
      <p:bldP spid="8500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12800"/>
          </a:xfrm>
        </p:spPr>
        <p:txBody>
          <a:bodyPr/>
          <a:lstStyle/>
          <a:p>
            <a:pPr eaLnBrk="1" hangingPunct="1"/>
            <a:r>
              <a:rPr lang="en-US" smtClean="0"/>
              <a:t>Hollow Viscous Injury</a:t>
            </a:r>
          </a:p>
        </p:txBody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Injury can involve stomach, bowel, or mesentery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Symptoms are a result from a combination of blood loss and peritoneal contamination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Small bowel and colon injuries result most often from penetrating trauma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Deceleration injuries can result in bucket-handle tears of mesentery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Free fluid without solid organ injury is a hollow viscus injury until proven otherwise</a:t>
            </a:r>
          </a:p>
        </p:txBody>
      </p:sp>
    </p:spTree>
    <p:extLst>
      <p:ext uri="{BB962C8B-B14F-4D97-AF65-F5344CB8AC3E}">
        <p14:creationId xmlns:p14="http://schemas.microsoft.com/office/powerpoint/2010/main" val="28933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4" descr="SBTraum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524000"/>
            <a:ext cx="4276725" cy="303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1676400" y="5105400"/>
            <a:ext cx="5561013" cy="6413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Mesenteric and bowel injury from blunt abdominal</a:t>
            </a:r>
          </a:p>
          <a:p>
            <a:r>
              <a:rPr lang="en-US" sz="1800">
                <a:latin typeface="Tahoma" charset="0"/>
              </a:rPr>
              <a:t>trauma.  Notice the bowel and mesenteric disruption.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898525" y="2165350"/>
            <a:ext cx="777875" cy="3667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bowel</a:t>
            </a:r>
          </a:p>
        </p:txBody>
      </p:sp>
      <p:sp>
        <p:nvSpPr>
          <p:cNvPr id="64518" name="Line 7"/>
          <p:cNvSpPr>
            <a:spLocks noChangeShapeType="1"/>
          </p:cNvSpPr>
          <p:nvPr/>
        </p:nvSpPr>
        <p:spPr bwMode="auto">
          <a:xfrm>
            <a:off x="1600200" y="24384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746125" y="3384550"/>
            <a:ext cx="1239838" cy="3667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mesentery</a:t>
            </a:r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 flipV="1">
            <a:off x="1905000" y="35052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1" name="Line 10"/>
          <p:cNvSpPr>
            <a:spLocks noChangeShapeType="1"/>
          </p:cNvSpPr>
          <p:nvPr/>
        </p:nvSpPr>
        <p:spPr bwMode="auto">
          <a:xfrm flipV="1">
            <a:off x="1828800" y="3429000"/>
            <a:ext cx="3657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CT Scan in Trauma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CT scan visualizes solid organs and vessels well</a:t>
            </a:r>
          </a:p>
          <a:p>
            <a:pPr eaLnBrk="1" hangingPunct="1"/>
            <a:r>
              <a:rPr lang="en-US" smtClean="0"/>
              <a:t>CT does NOT see hollow viscus, duodenum, diaphram, or omentum well</a:t>
            </a:r>
          </a:p>
          <a:p>
            <a:pPr eaLnBrk="1" hangingPunct="1"/>
            <a:r>
              <a:rPr lang="en-US" smtClean="0"/>
              <a:t>Some recent surgery literature advocates whole body scans on all trauma</a:t>
            </a:r>
          </a:p>
          <a:p>
            <a:pPr lvl="1" eaLnBrk="1" hangingPunct="1"/>
            <a:r>
              <a:rPr lang="en-US" smtClean="0"/>
              <a:t>Keep in mind that there is an increase in mortality related to cancer from CT scans</a:t>
            </a:r>
          </a:p>
        </p:txBody>
      </p:sp>
    </p:spTree>
    <p:extLst>
      <p:ext uri="{BB962C8B-B14F-4D97-AF65-F5344CB8AC3E}">
        <p14:creationId xmlns:p14="http://schemas.microsoft.com/office/powerpoint/2010/main" val="3543102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Exam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Focused Abdominal Scanning in Trauma</a:t>
            </a:r>
          </a:p>
          <a:p>
            <a:pPr eaLnBrk="1" hangingPunct="1"/>
            <a:r>
              <a:rPr lang="en-US" smtClean="0"/>
              <a:t>4 views: Cardiac, RUQ, LUQ, suprapubic</a:t>
            </a:r>
          </a:p>
          <a:p>
            <a:pPr eaLnBrk="1" hangingPunct="1"/>
            <a:r>
              <a:rPr lang="en-US" smtClean="0"/>
              <a:t>Goal: evaluate for free fluid</a:t>
            </a:r>
          </a:p>
        </p:txBody>
      </p:sp>
      <p:pic>
        <p:nvPicPr>
          <p:cNvPr id="66564" name="Picture 5" descr="j4a057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4991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152400" y="4724400"/>
            <a:ext cx="1841500" cy="9159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See normal</a:t>
            </a:r>
          </a:p>
          <a:p>
            <a:r>
              <a:rPr lang="en-US" sz="1800">
                <a:latin typeface="Tahoma" charset="0"/>
              </a:rPr>
              <a:t>Liver and kidney</a:t>
            </a:r>
          </a:p>
          <a:p>
            <a:endParaRPr lang="en-US" sz="1800">
              <a:latin typeface="Tahoma" charset="0"/>
            </a:endParaRPr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1447800" y="5486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6096000" y="5791200"/>
            <a:ext cx="2665413" cy="9159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1800">
                <a:latin typeface="Tahoma" charset="0"/>
              </a:rPr>
              <a:t>Free fluid in Morrison's </a:t>
            </a:r>
          </a:p>
          <a:p>
            <a:r>
              <a:rPr lang="en-US" sz="1800">
                <a:latin typeface="Tahoma" charset="0"/>
              </a:rPr>
              <a:t>Pouch between liver and</a:t>
            </a:r>
          </a:p>
          <a:p>
            <a:r>
              <a:rPr lang="en-US" sz="1800">
                <a:latin typeface="Tahoma" charset="0"/>
              </a:rPr>
              <a:t>kidney</a:t>
            </a:r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H="1" flipV="1">
            <a:off x="5105400" y="55626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momor</a:t>
            </a:r>
          </a:p>
        </p:txBody>
      </p:sp>
      <p:pic>
        <p:nvPicPr>
          <p:cNvPr id="67588" name="Picture 5" descr="j4a057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6463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j4a057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215741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j4a057f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6416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44633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9"/>
          <p:cNvSpPr txBox="1">
            <a:spLocks noChangeArrowheads="1"/>
          </p:cNvSpPr>
          <p:nvPr/>
        </p:nvSpPr>
        <p:spPr bwMode="auto">
          <a:xfrm>
            <a:off x="5715000" y="4648200"/>
            <a:ext cx="145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Morrison’s pouch</a:t>
            </a:r>
          </a:p>
        </p:txBody>
      </p:sp>
    </p:spTree>
    <p:extLst>
      <p:ext uri="{BB962C8B-B14F-4D97-AF65-F5344CB8AC3E}">
        <p14:creationId xmlns:p14="http://schemas.microsoft.com/office/powerpoint/2010/main" val="28778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Initial Assessment and Management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effective trauma system needs the teamwork of EMS, emergency medicine, trauma surgery, and surgery subspecialists</a:t>
            </a:r>
          </a:p>
          <a:p>
            <a:pPr eaLnBrk="1" hangingPunct="1"/>
            <a:r>
              <a:rPr lang="en-US" smtClean="0"/>
              <a:t>Trauma roles</a:t>
            </a:r>
          </a:p>
          <a:p>
            <a:pPr lvl="1" eaLnBrk="1" hangingPunct="1"/>
            <a:r>
              <a:rPr lang="en-US" smtClean="0"/>
              <a:t>Trauma captain</a:t>
            </a:r>
          </a:p>
          <a:p>
            <a:pPr lvl="1" eaLnBrk="1" hangingPunct="1"/>
            <a:r>
              <a:rPr lang="en-US" smtClean="0"/>
              <a:t>Interventionalists</a:t>
            </a:r>
          </a:p>
          <a:p>
            <a:pPr lvl="1" eaLnBrk="1" hangingPunct="1"/>
            <a:r>
              <a:rPr lang="en-US" smtClean="0"/>
              <a:t>Nurses</a:t>
            </a:r>
          </a:p>
          <a:p>
            <a:pPr lvl="1" eaLnBrk="1" hangingPunct="1"/>
            <a:r>
              <a:rPr lang="en-US" smtClean="0"/>
              <a:t>Recorder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15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Non-accidental Trauma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Key is SUSPICION!!!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Incongruent stories of mechanism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Delay in seeking treatment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Multiple stages of injuries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Pattern Injuries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Multiple hospital visits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Injury mechanism beyond the scope of the age of child (6week old rolled over off the bed)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Bite marks, submersion injury, cigarette burns</a:t>
            </a:r>
          </a:p>
        </p:txBody>
      </p:sp>
    </p:spTree>
    <p:extLst>
      <p:ext uri="{BB962C8B-B14F-4D97-AF65-F5344CB8AC3E}">
        <p14:creationId xmlns:p14="http://schemas.microsoft.com/office/powerpoint/2010/main" val="2835923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Disposition of Trauma Patients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Dictated by the patient’s condition and available resources i.e. trauma team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OR, admit, or transfer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Transfers should be coordinated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Stabilization begun prior to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Decompensation should be anticipated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Serial examinations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CHI with regain of consciousness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Abdominal exams for documented blunt trauma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Pulmonary contusions with blunt chest trauma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662973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Trauma is best managed by a team approach (there’s no “I” in trauma)</a:t>
            </a:r>
          </a:p>
          <a:p>
            <a:pPr eaLnBrk="1" hangingPunct="1"/>
            <a:r>
              <a:rPr lang="en-US" smtClean="0"/>
              <a:t>A thorough primary and secondary survey is key to identify life threatening injuries</a:t>
            </a:r>
          </a:p>
          <a:p>
            <a:pPr eaLnBrk="1" hangingPunct="1"/>
            <a:r>
              <a:rPr lang="en-US" smtClean="0"/>
              <a:t>Once a life threatening injury is discovered, intervention should not be delayed</a:t>
            </a:r>
          </a:p>
          <a:p>
            <a:pPr eaLnBrk="1" hangingPunct="1"/>
            <a:r>
              <a:rPr lang="en-US" smtClean="0"/>
              <a:t>Disposition is determined by the patient’s condition as well as available resources.</a:t>
            </a:r>
          </a:p>
        </p:txBody>
      </p:sp>
    </p:spTree>
    <p:extLst>
      <p:ext uri="{BB962C8B-B14F-4D97-AF65-F5344CB8AC3E}">
        <p14:creationId xmlns:p14="http://schemas.microsoft.com/office/powerpoint/2010/main" val="4062886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30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Trauma Team</a:t>
            </a:r>
          </a:p>
        </p:txBody>
      </p:sp>
      <p:pic>
        <p:nvPicPr>
          <p:cNvPr id="21507" name="Picture 6" descr="sto2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524000"/>
            <a:ext cx="5008563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1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Survey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Patients are assessed and treatment priorities established based on their injuries, vital signs, and injury mechanisms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ABCDEs of trauma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	Airway and c-spine protection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	Breathing and ventilation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	Circulation with hemorrhage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	Disability/Neurologic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	Exposure/Environmental control</a:t>
            </a:r>
          </a:p>
        </p:txBody>
      </p:sp>
    </p:spTree>
    <p:extLst>
      <p:ext uri="{BB962C8B-B14F-4D97-AF65-F5344CB8AC3E}">
        <p14:creationId xmlns:p14="http://schemas.microsoft.com/office/powerpoint/2010/main" val="38340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-112" charset="2"/>
              <a:buNone/>
            </a:pPr>
            <a:r>
              <a:rPr lang="en-US" sz="4000" smtClean="0"/>
              <a:t>How do we evaluate the airway?</a:t>
            </a:r>
          </a:p>
        </p:txBody>
      </p:sp>
    </p:spTree>
    <p:extLst>
      <p:ext uri="{BB962C8B-B14F-4D97-AF65-F5344CB8AC3E}">
        <p14:creationId xmlns:p14="http://schemas.microsoft.com/office/powerpoint/2010/main" val="41060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A- Airway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Airway should be assessed for patency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Is the patient able to communicate verbally?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Inspect for any foreign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Examine for stridor, hoarseness, gurgling, pooled secrecretions or blood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Assume c-spine injury in patients with multisystem trauma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C-spine clearance is both clinical and radiographic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C-collar should remain in place until patient can cooperate with clinical exam</a:t>
            </a:r>
          </a:p>
        </p:txBody>
      </p:sp>
    </p:spTree>
    <p:extLst>
      <p:ext uri="{BB962C8B-B14F-4D97-AF65-F5344CB8AC3E}">
        <p14:creationId xmlns:p14="http://schemas.microsoft.com/office/powerpoint/2010/main" val="29062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1483</Words>
  <Application>Microsoft Office PowerPoint</Application>
  <PresentationFormat>On-screen Show (4:3)</PresentationFormat>
  <Paragraphs>280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Trauma</vt:lpstr>
      <vt:lpstr>Trauma </vt:lpstr>
      <vt:lpstr>Why ATLS?</vt:lpstr>
      <vt:lpstr> Concepts of ATLS</vt:lpstr>
      <vt:lpstr>Initial Assessment and Management</vt:lpstr>
      <vt:lpstr>Trauma Team</vt:lpstr>
      <vt:lpstr>Primary Survey</vt:lpstr>
      <vt:lpstr>Airway</vt:lpstr>
      <vt:lpstr>A- Airway</vt:lpstr>
      <vt:lpstr>Airway Interventions</vt:lpstr>
      <vt:lpstr>Difficult Airway</vt:lpstr>
      <vt:lpstr>Breathing</vt:lpstr>
      <vt:lpstr>B- Breathing</vt:lpstr>
      <vt:lpstr>Flail Chest</vt:lpstr>
      <vt:lpstr>Subcutaneous Emphysema</vt:lpstr>
      <vt:lpstr>Breathing Interventions</vt:lpstr>
      <vt:lpstr>Chest Tube for GSW</vt:lpstr>
      <vt:lpstr> What would we do for this patient who is having difficulty breathing?</vt:lpstr>
      <vt:lpstr>C- Circulation</vt:lpstr>
      <vt:lpstr>Circulation Interventions</vt:lpstr>
      <vt:lpstr>D- Disability </vt:lpstr>
      <vt:lpstr>GCS</vt:lpstr>
      <vt:lpstr>Disability Interventions</vt:lpstr>
      <vt:lpstr>E- Exposure</vt:lpstr>
      <vt:lpstr>Always Inspect the Back</vt:lpstr>
      <vt:lpstr>Lets do a Case! Stabilize this patient</vt:lpstr>
      <vt:lpstr>Case</vt:lpstr>
      <vt:lpstr>ABCDE</vt:lpstr>
      <vt:lpstr>Secondary Survey</vt:lpstr>
      <vt:lpstr>HEENT </vt:lpstr>
      <vt:lpstr>Seatbelt Sign</vt:lpstr>
      <vt:lpstr>Diagnostic Aids</vt:lpstr>
      <vt:lpstr>Simple Pneumothorax</vt:lpstr>
      <vt:lpstr>Tension Pneumothorax</vt:lpstr>
      <vt:lpstr>Hemothorax</vt:lpstr>
      <vt:lpstr>Widened Mediastinum</vt:lpstr>
      <vt:lpstr>Bilateral Pubic Ramus Fractures and Sacroiliac Joint Disruption</vt:lpstr>
      <vt:lpstr>Epidural Hematoma</vt:lpstr>
      <vt:lpstr>Subdural Hematoma with SAH</vt:lpstr>
      <vt:lpstr>Abdominal Trauma</vt:lpstr>
      <vt:lpstr>Abdominal Trauma</vt:lpstr>
      <vt:lpstr>Splenic Injury</vt:lpstr>
      <vt:lpstr>Liver injury</vt:lpstr>
      <vt:lpstr>What’s wrong with this picture?</vt:lpstr>
      <vt:lpstr>Hollow Viscous Injury</vt:lpstr>
      <vt:lpstr>PowerPoint Presentation</vt:lpstr>
      <vt:lpstr>CT Scan in Trauma</vt:lpstr>
      <vt:lpstr>FAST Exam</vt:lpstr>
      <vt:lpstr>PowerPoint Presentation</vt:lpstr>
      <vt:lpstr>Non-accidental Trauma</vt:lpstr>
      <vt:lpstr>Disposition of Trauma Patients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</dc:title>
  <dc:creator>user</dc:creator>
  <cp:lastModifiedBy>user</cp:lastModifiedBy>
  <cp:revision>4</cp:revision>
  <dcterms:created xsi:type="dcterms:W3CDTF">2006-08-16T00:00:00Z</dcterms:created>
  <dcterms:modified xsi:type="dcterms:W3CDTF">2013-12-03T02:49:33Z</dcterms:modified>
</cp:coreProperties>
</file>