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8" r:id="rId3"/>
    <p:sldId id="299" r:id="rId4"/>
    <p:sldId id="264" r:id="rId5"/>
    <p:sldId id="271" r:id="rId6"/>
    <p:sldId id="265" r:id="rId7"/>
    <p:sldId id="268" r:id="rId8"/>
    <p:sldId id="267" r:id="rId9"/>
    <p:sldId id="266" r:id="rId10"/>
    <p:sldId id="269" r:id="rId11"/>
    <p:sldId id="270" r:id="rId12"/>
    <p:sldId id="272" r:id="rId13"/>
    <p:sldId id="263" r:id="rId14"/>
    <p:sldId id="273" r:id="rId15"/>
    <p:sldId id="274" r:id="rId16"/>
    <p:sldId id="275" r:id="rId17"/>
    <p:sldId id="276" r:id="rId18"/>
    <p:sldId id="279" r:id="rId19"/>
    <p:sldId id="281" r:id="rId20"/>
    <p:sldId id="282" r:id="rId21"/>
    <p:sldId id="277" r:id="rId22"/>
    <p:sldId id="297" r:id="rId23"/>
    <p:sldId id="292" r:id="rId24"/>
    <p:sldId id="257" r:id="rId25"/>
    <p:sldId id="258" r:id="rId26"/>
    <p:sldId id="285" r:id="rId27"/>
    <p:sldId id="284" r:id="rId28"/>
    <p:sldId id="260" r:id="rId29"/>
    <p:sldId id="261" r:id="rId30"/>
    <p:sldId id="289" r:id="rId31"/>
    <p:sldId id="287" r:id="rId32"/>
    <p:sldId id="291" r:id="rId33"/>
    <p:sldId id="294" r:id="rId34"/>
    <p:sldId id="29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va" initials="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175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6867C84-4B8F-4387-B627-6BB282788908}" type="datetimeFigureOut">
              <a:rPr lang="en-US" smtClean="0"/>
              <a:pPr/>
              <a:t>8/8/2013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FD38990-2F8B-4DC8-8687-EAC4854445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867C84-4B8F-4387-B627-6BB282788908}" type="datetimeFigureOut">
              <a:rPr lang="en-US" smtClean="0"/>
              <a:pPr/>
              <a:t>8/8/2013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D38990-2F8B-4DC8-8687-EAC4854445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867C84-4B8F-4387-B627-6BB282788908}" type="datetimeFigureOut">
              <a:rPr lang="en-US" smtClean="0"/>
              <a:pPr/>
              <a:t>8/8/2013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D38990-2F8B-4DC8-8687-EAC4854445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867C84-4B8F-4387-B627-6BB282788908}" type="datetimeFigureOut">
              <a:rPr lang="en-US" smtClean="0"/>
              <a:pPr/>
              <a:t>8/8/2013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D38990-2F8B-4DC8-8687-EAC4854445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6867C84-4B8F-4387-B627-6BB282788908}" type="datetimeFigureOut">
              <a:rPr lang="en-US" smtClean="0"/>
              <a:pPr/>
              <a:t>8/8/2013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D38990-2F8B-4DC8-8687-EAC4854445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867C84-4B8F-4387-B627-6BB282788908}" type="datetimeFigureOut">
              <a:rPr lang="en-US" smtClean="0"/>
              <a:pPr/>
              <a:t>8/8/2013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FD38990-2F8B-4DC8-8687-EAC4854445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867C84-4B8F-4387-B627-6BB282788908}" type="datetimeFigureOut">
              <a:rPr lang="en-US" smtClean="0"/>
              <a:pPr/>
              <a:t>8/8/2013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FD38990-2F8B-4DC8-8687-EAC4854445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6867C84-4B8F-4387-B627-6BB282788908}" type="datetimeFigureOut">
              <a:rPr lang="en-US" smtClean="0"/>
              <a:pPr/>
              <a:t>8/8/2013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FD38990-2F8B-4DC8-8687-EAC4854445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6867C84-4B8F-4387-B627-6BB282788908}" type="datetimeFigureOut">
              <a:rPr lang="en-US" smtClean="0"/>
              <a:pPr/>
              <a:t>8/8/2013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FD38990-2F8B-4DC8-8687-EAC4854445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867C84-4B8F-4387-B627-6BB282788908}" type="datetimeFigureOut">
              <a:rPr lang="en-US" smtClean="0"/>
              <a:pPr/>
              <a:t>8/8/2013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FD38990-2F8B-4DC8-8687-EAC4854445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867C84-4B8F-4387-B627-6BB282788908}" type="datetimeFigureOut">
              <a:rPr lang="en-US" smtClean="0"/>
              <a:pPr/>
              <a:t>8/8/2013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FD38990-2F8B-4DC8-8687-EAC485444555}"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6867C84-4B8F-4387-B627-6BB282788908}" type="datetimeFigureOut">
              <a:rPr lang="en-US" smtClean="0"/>
              <a:pPr/>
              <a:t>8/8/2013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FD38990-2F8B-4DC8-8687-EAC4854445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820206"/>
            <a:ext cx="7964424" cy="1828800"/>
          </a:xfrm>
          <a:solidFill>
            <a:schemeClr val="bg2">
              <a:lumMod val="50000"/>
            </a:schemeClr>
          </a:solidFill>
          <a:effectLst>
            <a:outerShdw blurRad="76200" dir="13500000" sy="23000" kx="1200000" algn="br" rotWithShape="0">
              <a:prstClr val="black">
                <a:alpha val="20000"/>
              </a:prstClr>
            </a:outerShdw>
          </a:effectLst>
          <a:scene3d>
            <a:camera prst="orthographicFront"/>
            <a:lightRig rig="threePt" dir="t"/>
          </a:scene3d>
          <a:sp3d>
            <a:bevelT w="139700" prst="cross"/>
          </a:sp3d>
        </p:spPr>
        <p:txBody>
          <a:bodyPr/>
          <a:lstStyle/>
          <a:p>
            <a:r>
              <a:rPr lang="en-US" dirty="0" smtClean="0"/>
              <a:t>Total Knee Replacement</a:t>
            </a:r>
            <a:endParaRPr lang="en-US" dirty="0"/>
          </a:p>
        </p:txBody>
      </p:sp>
      <p:sp>
        <p:nvSpPr>
          <p:cNvPr id="3" name="Subtitle 2"/>
          <p:cNvSpPr>
            <a:spLocks noGrp="1"/>
          </p:cNvSpPr>
          <p:nvPr>
            <p:ph type="subTitle" idx="1"/>
          </p:nvPr>
        </p:nvSpPr>
        <p:spPr>
          <a:xfrm>
            <a:off x="914400" y="5334000"/>
            <a:ext cx="7772400" cy="914400"/>
          </a:xfrm>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latin typeface="Times New Roman" pitchFamily="18" charset="0"/>
                <a:cs typeface="Times New Roman" pitchFamily="18" charset="0"/>
              </a:rPr>
              <a:t>Material Criteria</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Content Placeholder 3"/>
          <p:cNvSpPr>
            <a:spLocks noGrp="1"/>
          </p:cNvSpPr>
          <p:nvPr>
            <p:ph idx="1"/>
          </p:nvPr>
        </p:nvSpPr>
        <p:spPr>
          <a:xfrm>
            <a:off x="457200" y="1676400"/>
            <a:ext cx="8183880" cy="4187952"/>
          </a:xfrm>
        </p:spPr>
        <p:txBody>
          <a:bodyPr>
            <a:normAutofit/>
          </a:bodyPr>
          <a:lstStyle/>
          <a:p>
            <a:r>
              <a:rPr lang="en-US" sz="2400" dirty="0" smtClean="0">
                <a:latin typeface="Times New Roman" pitchFamily="18" charset="0"/>
                <a:cs typeface="Times New Roman" pitchFamily="18" charset="0"/>
              </a:rPr>
              <a:t>They must be biocompatible; should not be creating a rejection response.</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Strong enough to take weight bearing loads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Able to move smoothly against each other as required.</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Able to retain their strength and shape for a long time.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83880" cy="1051560"/>
          </a:xfrm>
        </p:spPr>
        <p:txBody>
          <a:bodyPr>
            <a:normAutofit/>
          </a:bodyPr>
          <a:lstStyle/>
          <a:p>
            <a:r>
              <a:rPr lang="en-US" sz="3200" dirty="0" smtClean="0">
                <a:latin typeface="Times New Roman" pitchFamily="18" charset="0"/>
                <a:cs typeface="Times New Roman" pitchFamily="18" charset="0"/>
              </a:rPr>
              <a:t>Cemented and </a:t>
            </a:r>
            <a:r>
              <a:rPr lang="en-US" sz="3200" dirty="0" err="1" smtClean="0">
                <a:latin typeface="Times New Roman" pitchFamily="18" charset="0"/>
                <a:cs typeface="Times New Roman" pitchFamily="18" charset="0"/>
              </a:rPr>
              <a:t>Cementless</a:t>
            </a:r>
            <a:r>
              <a:rPr lang="en-US" sz="3200" dirty="0" smtClean="0">
                <a:latin typeface="Times New Roman" pitchFamily="18" charset="0"/>
                <a:cs typeface="Times New Roman" pitchFamily="18" charset="0"/>
              </a:rPr>
              <a:t> Implants</a:t>
            </a:r>
            <a:endParaRPr lang="en-US" sz="3200" dirty="0"/>
          </a:p>
        </p:txBody>
      </p:sp>
      <p:sp>
        <p:nvSpPr>
          <p:cNvPr id="3" name="Content Placeholder 2"/>
          <p:cNvSpPr>
            <a:spLocks noGrp="1"/>
          </p:cNvSpPr>
          <p:nvPr>
            <p:ph idx="1"/>
          </p:nvPr>
        </p:nvSpPr>
        <p:spPr>
          <a:xfrm>
            <a:off x="457200" y="1600200"/>
            <a:ext cx="8183880" cy="4187952"/>
          </a:xfrm>
        </p:spPr>
        <p:txBody>
          <a:bodyPr>
            <a:noAutofit/>
          </a:bodyPr>
          <a:lstStyle/>
          <a:p>
            <a:r>
              <a:rPr lang="en-US" sz="2400" dirty="0" smtClean="0">
                <a:latin typeface="Times New Roman" pitchFamily="18" charset="0"/>
                <a:cs typeface="Times New Roman" pitchFamily="18" charset="0"/>
              </a:rPr>
              <a:t>Cemented fixation: uses a fast-curing bone cement (</a:t>
            </a:r>
            <a:r>
              <a:rPr lang="en-US" sz="2400" dirty="0" err="1" smtClean="0">
                <a:latin typeface="Times New Roman" pitchFamily="18" charset="0"/>
                <a:cs typeface="Times New Roman" pitchFamily="18" charset="0"/>
              </a:rPr>
              <a:t>polymethylmethacrylate</a:t>
            </a:r>
            <a:r>
              <a:rPr lang="en-US" sz="2400" dirty="0" smtClean="0">
                <a:latin typeface="Times New Roman" pitchFamily="18" charset="0"/>
                <a:cs typeface="Times New Roman" pitchFamily="18" charset="0"/>
              </a:rPr>
              <a:t>). </a:t>
            </a:r>
          </a:p>
          <a:p>
            <a:pPr>
              <a:buNone/>
            </a:pPr>
            <a:r>
              <a:rPr lang="en-US" sz="2400" dirty="0" smtClean="0"/>
              <a:t>   </a:t>
            </a:r>
            <a:r>
              <a:rPr lang="en-US" sz="2400" dirty="0" smtClean="0">
                <a:latin typeface="Times New Roman" pitchFamily="18" charset="0"/>
                <a:cs typeface="Times New Roman" pitchFamily="18" charset="0"/>
              </a:rPr>
              <a:t>Cobalt-chromium alloy femur articulating with standard polyethylene </a:t>
            </a:r>
            <a:r>
              <a:rPr lang="en-US" sz="2400" dirty="0" err="1" smtClean="0">
                <a:latin typeface="Times New Roman" pitchFamily="18" charset="0"/>
                <a:cs typeface="Times New Roman" pitchFamily="18" charset="0"/>
              </a:rPr>
              <a:t>tibial</a:t>
            </a:r>
            <a:r>
              <a:rPr lang="en-US" sz="2400" dirty="0" smtClean="0">
                <a:latin typeface="Times New Roman" pitchFamily="18" charset="0"/>
                <a:cs typeface="Times New Roman" pitchFamily="18" charset="0"/>
              </a:rPr>
              <a:t> surface is most common</a:t>
            </a:r>
          </a:p>
          <a:p>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Cementless</a:t>
            </a:r>
            <a:r>
              <a:rPr lang="en-US" sz="2400" dirty="0" smtClean="0">
                <a:latin typeface="Times New Roman" pitchFamily="18" charset="0"/>
                <a:cs typeface="Times New Roman" pitchFamily="18" charset="0"/>
              </a:rPr>
              <a:t> fixation: relies on new bone growing into the surface of the implant for fixation.</a:t>
            </a:r>
          </a:p>
          <a:p>
            <a:pPr>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Cementless</a:t>
            </a:r>
            <a:r>
              <a:rPr lang="en-US" sz="2400" dirty="0" smtClean="0">
                <a:latin typeface="Times New Roman" pitchFamily="18" charset="0"/>
                <a:cs typeface="Times New Roman" pitchFamily="18" charset="0"/>
              </a:rPr>
              <a:t> implants are made of a material that attracts new bone growth. </a:t>
            </a:r>
          </a:p>
          <a:p>
            <a:pPr>
              <a:buNone/>
            </a:pPr>
            <a:r>
              <a:rPr lang="en-US" sz="2400" dirty="0" smtClean="0">
                <a:latin typeface="Times New Roman" pitchFamily="18" charset="0"/>
                <a:cs typeface="Times New Roman" pitchFamily="18" charset="0"/>
              </a:rPr>
              <a:t>    Most are textured or coated so that the new bone actually grows into the surface of the implant.</a:t>
            </a:r>
          </a:p>
          <a:p>
            <a:endParaRPr lang="en-US" sz="2400" dirty="0" smtClean="0">
              <a:latin typeface="Times New Roman" pitchFamily="18" charset="0"/>
              <a:cs typeface="Times New Roman" pitchFamily="18" charset="0"/>
            </a:endParaRPr>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lstStyle/>
          <a:p>
            <a:endParaRPr lang="en-US" dirty="0"/>
          </a:p>
        </p:txBody>
      </p:sp>
      <p:sp>
        <p:nvSpPr>
          <p:cNvPr id="3" name="Content Placeholder 2"/>
          <p:cNvSpPr>
            <a:spLocks noGrp="1"/>
          </p:cNvSpPr>
          <p:nvPr>
            <p:ph idx="1"/>
          </p:nvPr>
        </p:nvSpPr>
        <p:spPr>
          <a:xfrm>
            <a:off x="457200" y="1600200"/>
            <a:ext cx="8183880" cy="4187952"/>
          </a:xfrm>
        </p:spPr>
        <p:txBody>
          <a:bodyPr/>
          <a:lstStyle/>
          <a:p>
            <a:r>
              <a:rPr lang="en-US" sz="2400" dirty="0" smtClean="0">
                <a:latin typeface="Times New Roman" pitchFamily="18" charset="0"/>
                <a:cs typeface="Times New Roman" pitchFamily="18" charset="0"/>
              </a:rPr>
              <a:t>Hybrid fixation: for total knee replacement, the femoral component is inserted without cement, and the </a:t>
            </a:r>
            <a:r>
              <a:rPr lang="en-US" sz="2400" dirty="0" err="1" smtClean="0">
                <a:latin typeface="Times New Roman" pitchFamily="18" charset="0"/>
                <a:cs typeface="Times New Roman" pitchFamily="18" charset="0"/>
              </a:rPr>
              <a:t>tibial</a:t>
            </a:r>
            <a:r>
              <a:rPr lang="en-US" sz="2400" dirty="0" smtClean="0">
                <a:latin typeface="Times New Roman" pitchFamily="18" charset="0"/>
                <a:cs typeface="Times New Roman" pitchFamily="18" charset="0"/>
              </a:rPr>
              <a:t> and patellar components are inserted with cement.</a:t>
            </a:r>
          </a:p>
          <a:p>
            <a:endParaRPr lang="en-US" dirty="0"/>
          </a:p>
        </p:txBody>
      </p:sp>
      <p:sp>
        <p:nvSpPr>
          <p:cNvPr id="1026" name="AutoShape 2" descr="total_knee_replacement_full1-215x212"/>
          <p:cNvSpPr>
            <a:spLocks noChangeAspect="1" noChangeArrowheads="1"/>
          </p:cNvSpPr>
          <p:nvPr/>
        </p:nvSpPr>
        <p:spPr bwMode="auto">
          <a:xfrm>
            <a:off x="0" y="0"/>
            <a:ext cx="1933575" cy="1647825"/>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sz="3200" dirty="0" smtClean="0">
                <a:latin typeface="Times New Roman" pitchFamily="18" charset="0"/>
                <a:cs typeface="Times New Roman" pitchFamily="18" charset="0"/>
              </a:rPr>
              <a:t>Benefits of knee replacement surgery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183880" cy="4187952"/>
          </a:xfrm>
        </p:spPr>
        <p:txBody>
          <a:bodyPr/>
          <a:lstStyle/>
          <a:p>
            <a:pPr>
              <a:buNone/>
            </a:pPr>
            <a:endParaRPr lang="en-US" dirty="0" smtClean="0"/>
          </a:p>
          <a:p>
            <a:r>
              <a:rPr lang="en-US" sz="2400" dirty="0" smtClean="0">
                <a:latin typeface="Times New Roman" pitchFamily="18" charset="0"/>
                <a:cs typeface="Times New Roman" pitchFamily="18" charset="0"/>
              </a:rPr>
              <a:t>Elimination of pain.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Improved range of motion.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a:bodyPr>
          <a:lstStyle/>
          <a:p>
            <a:r>
              <a:rPr lang="en-US" sz="3200" dirty="0" smtClean="0">
                <a:latin typeface="Times New Roman" pitchFamily="18" charset="0"/>
                <a:cs typeface="Times New Roman" pitchFamily="18" charset="0"/>
              </a:rPr>
              <a:t>Indications for TKR</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183880" cy="4187952"/>
          </a:xfrm>
        </p:spPr>
        <p:txBody>
          <a:bodyPr>
            <a:normAutofit/>
          </a:bodyPr>
          <a:lstStyle/>
          <a:p>
            <a:r>
              <a:rPr lang="en-US" sz="2400" dirty="0" smtClean="0">
                <a:latin typeface="Times New Roman" pitchFamily="18" charset="0"/>
                <a:cs typeface="Times New Roman" pitchFamily="18" charset="0"/>
              </a:rPr>
              <a:t>Osteoarthritis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Rheumatoid arthritis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Trauma: Damage to the knee from a fall, automobile accident, or workplace or athletic injury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sz="3200" dirty="0" smtClean="0">
                <a:latin typeface="Times New Roman" pitchFamily="18" charset="0"/>
                <a:cs typeface="Times New Roman" pitchFamily="18" charset="0"/>
              </a:rPr>
              <a:t>Risk factors leading to TKR</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183880" cy="4416552"/>
          </a:xfrm>
        </p:spPr>
        <p:txBody>
          <a:bodyPr>
            <a:normAutofit lnSpcReduction="10000"/>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Genetic: Both OA and RA tend to run in families.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Age: Knee cartilage becomes thinner and weaker.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Sex: Women athletes have three times as many knee injuries as men.</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Biomechanical: Certain types of leg or foot deformities, such as bowlegs or difference in leg length, are at increased risk of knee disorders because the stresses on the knee joint are not distributed normally.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endParaRPr lang="en-US" dirty="0"/>
          </a:p>
        </p:txBody>
      </p:sp>
      <p:sp>
        <p:nvSpPr>
          <p:cNvPr id="3" name="Content Placeholder 2"/>
          <p:cNvSpPr>
            <a:spLocks noGrp="1"/>
          </p:cNvSpPr>
          <p:nvPr>
            <p:ph idx="1"/>
          </p:nvPr>
        </p:nvSpPr>
        <p:spPr>
          <a:xfrm>
            <a:off x="533400" y="1600200"/>
            <a:ext cx="8183880" cy="4187952"/>
          </a:xfrm>
        </p:spPr>
        <p:txBody>
          <a:bodyPr/>
          <a:lstStyle/>
          <a:p>
            <a:r>
              <a:rPr lang="en-US" sz="2400" dirty="0" smtClean="0">
                <a:latin typeface="Times New Roman" pitchFamily="18" charset="0"/>
                <a:cs typeface="Times New Roman" pitchFamily="18" charset="0"/>
              </a:rPr>
              <a:t>Gait-related factors: Irregular walking patterns .</a:t>
            </a:r>
          </a:p>
          <a:p>
            <a:pPr>
              <a:buNone/>
            </a:pP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Shoes: High heels, Poorly fitted or worn-out shoes contribute to knee strain by increasing the force transmitted upward to the knee when the foot strikes the sidewalk or other hard surface. </a:t>
            </a:r>
          </a:p>
          <a:p>
            <a:endParaRPr lang="en-US" dirty="0" smtClean="0"/>
          </a:p>
          <a:p>
            <a:r>
              <a:rPr lang="en-US" sz="2400" dirty="0" smtClean="0">
                <a:latin typeface="Times New Roman" pitchFamily="18" charset="0"/>
                <a:cs typeface="Times New Roman" pitchFamily="18" charset="0"/>
              </a:rPr>
              <a:t>Work or other activities that involve jumping, jogging, or squatting: Tends to loosen the ligaments that hold the parts of the knee joint in alignment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sz="3200" dirty="0" smtClean="0">
                <a:latin typeface="Times New Roman" pitchFamily="18" charset="0"/>
                <a:cs typeface="Times New Roman" pitchFamily="18" charset="0"/>
              </a:rPr>
              <a:t>Diagnosis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183880" cy="4187952"/>
          </a:xfrm>
        </p:spPr>
        <p:txBody>
          <a:bodyPr>
            <a:normAutofit/>
          </a:bodyPr>
          <a:lstStyle/>
          <a:p>
            <a:r>
              <a:rPr lang="en-US" sz="2400" u="sng" dirty="0" smtClean="0">
                <a:solidFill>
                  <a:schemeClr val="accent4"/>
                </a:solidFill>
                <a:latin typeface="Times New Roman" pitchFamily="18" charset="0"/>
                <a:cs typeface="Times New Roman" pitchFamily="18" charset="0"/>
              </a:rPr>
              <a:t>Patient history</a:t>
            </a:r>
          </a:p>
          <a:p>
            <a:pPr>
              <a:buNone/>
            </a:pPr>
            <a:r>
              <a:rPr lang="en-US" sz="2400" dirty="0" smtClean="0">
                <a:latin typeface="Times New Roman" pitchFamily="18" charset="0"/>
                <a:cs typeface="Times New Roman" pitchFamily="18" charset="0"/>
              </a:rPr>
              <a:t>    General medical history, but also about the patient's occupation, exercise habits, past injuries to the knee, and any gait-related problems and patient's ability to move or flex the knee</a:t>
            </a:r>
          </a:p>
          <a:p>
            <a:endParaRPr lang="en-US" sz="2400" dirty="0" smtClean="0">
              <a:latin typeface="Times New Roman" pitchFamily="18" charset="0"/>
              <a:cs typeface="Times New Roman" pitchFamily="18" charset="0"/>
            </a:endParaRPr>
          </a:p>
          <a:p>
            <a:r>
              <a:rPr lang="en-US" sz="2400" u="sng" dirty="0" smtClean="0">
                <a:solidFill>
                  <a:schemeClr val="accent4"/>
                </a:solidFill>
                <a:latin typeface="Times New Roman" pitchFamily="18" charset="0"/>
                <a:cs typeface="Times New Roman" pitchFamily="18" charset="0"/>
              </a:rPr>
              <a:t>Diagnostic tests</a:t>
            </a:r>
          </a:p>
          <a:p>
            <a:pPr>
              <a:buNone/>
            </a:pPr>
            <a:r>
              <a:rPr lang="en-US" sz="2400" dirty="0" smtClean="0">
                <a:latin typeface="Times New Roman" pitchFamily="18" charset="0"/>
                <a:cs typeface="Times New Roman" pitchFamily="18" charset="0"/>
              </a:rPr>
              <a:t>    Physical examination of the knee: signs of inflammation, abnormal postures, gait abnormality and ROM</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descr="C:\Users\Nava\Desktop\arthroscopic-knee-surgery.jpg"/>
          <p:cNvPicPr>
            <a:picLocks noChangeAspect="1" noChangeArrowheads="1"/>
          </p:cNvPicPr>
          <p:nvPr/>
        </p:nvPicPr>
        <p:blipFill>
          <a:blip r:embed="rId2" cstate="print"/>
          <a:srcRect/>
          <a:stretch>
            <a:fillRect/>
          </a:stretch>
        </p:blipFill>
        <p:spPr bwMode="auto">
          <a:xfrm>
            <a:off x="1371600" y="4876800"/>
            <a:ext cx="2895600" cy="1647825"/>
          </a:xfrm>
          <a:prstGeom prst="rect">
            <a:avLst/>
          </a:prstGeom>
          <a:noFill/>
        </p:spPr>
      </p:pic>
      <p:sp>
        <p:nvSpPr>
          <p:cNvPr id="3" name="Content Placeholder 2"/>
          <p:cNvSpPr>
            <a:spLocks noGrp="1"/>
          </p:cNvSpPr>
          <p:nvPr>
            <p:ph idx="1"/>
          </p:nvPr>
        </p:nvSpPr>
        <p:spPr>
          <a:xfrm>
            <a:off x="457200" y="533400"/>
            <a:ext cx="8183880" cy="4568952"/>
          </a:xfrm>
        </p:spPr>
        <p:txBody>
          <a:bodyPr>
            <a:normAutofit fontScale="92500" lnSpcReduction="20000"/>
          </a:bodyPr>
          <a:lstStyle/>
          <a:p>
            <a:r>
              <a:rPr lang="en-US" sz="2600" u="sng" dirty="0" smtClean="0">
                <a:solidFill>
                  <a:schemeClr val="accent4"/>
                </a:solidFill>
                <a:latin typeface="Times New Roman" pitchFamily="18" charset="0"/>
                <a:cs typeface="Times New Roman" pitchFamily="18" charset="0"/>
              </a:rPr>
              <a:t>Imaging studies</a:t>
            </a:r>
          </a:p>
          <a:p>
            <a:pPr>
              <a:buNone/>
            </a:pPr>
            <a:r>
              <a:rPr lang="en-US" sz="2600" dirty="0" smtClean="0">
                <a:latin typeface="Times New Roman" pitchFamily="18" charset="0"/>
                <a:cs typeface="Times New Roman" pitchFamily="18" charset="0"/>
              </a:rPr>
              <a:t>    X-ray, CT Scan or MRI</a:t>
            </a:r>
          </a:p>
          <a:p>
            <a:endParaRPr lang="en-US" sz="2600" dirty="0" smtClean="0">
              <a:latin typeface="Times New Roman" pitchFamily="18" charset="0"/>
              <a:cs typeface="Times New Roman" pitchFamily="18" charset="0"/>
            </a:endParaRPr>
          </a:p>
          <a:p>
            <a:r>
              <a:rPr lang="en-US" sz="2600" u="sng" dirty="0" smtClean="0">
                <a:solidFill>
                  <a:schemeClr val="accent4"/>
                </a:solidFill>
                <a:latin typeface="Times New Roman" pitchFamily="18" charset="0"/>
                <a:cs typeface="Times New Roman" pitchFamily="18" charset="0"/>
              </a:rPr>
              <a:t>Aspiration</a:t>
            </a:r>
          </a:p>
          <a:p>
            <a:pPr>
              <a:buNone/>
            </a:pPr>
            <a:r>
              <a:rPr lang="en-US" sz="2600" dirty="0" smtClean="0">
                <a:latin typeface="Times New Roman" pitchFamily="18" charset="0"/>
                <a:cs typeface="Times New Roman" pitchFamily="18" charset="0"/>
              </a:rPr>
              <a:t>    Blood in the fluid usually indicates a fracture or torn ligament; the presence of bacteria indicates infection; the presence of uric acid crystals indicates gout. Clear, straw-colored fluid suggests osteoarthritis.</a:t>
            </a:r>
          </a:p>
          <a:p>
            <a:endParaRPr lang="en-US" sz="2600" dirty="0" smtClean="0">
              <a:latin typeface="Times New Roman" pitchFamily="18" charset="0"/>
              <a:cs typeface="Times New Roman" pitchFamily="18" charset="0"/>
            </a:endParaRPr>
          </a:p>
          <a:p>
            <a:r>
              <a:rPr lang="en-US" sz="2600" u="sng" dirty="0" smtClean="0">
                <a:solidFill>
                  <a:schemeClr val="accent4"/>
                </a:solidFill>
                <a:latin typeface="Times New Roman" pitchFamily="18" charset="0"/>
                <a:cs typeface="Times New Roman" pitchFamily="18" charset="0"/>
              </a:rPr>
              <a:t>Arthroscopy</a:t>
            </a:r>
          </a:p>
          <a:p>
            <a:pPr>
              <a:buNone/>
            </a:pPr>
            <a:r>
              <a:rPr lang="en-US" sz="2600" dirty="0" smtClean="0">
                <a:latin typeface="Times New Roman" pitchFamily="18" charset="0"/>
                <a:cs typeface="Times New Roman" pitchFamily="18" charset="0"/>
              </a:rPr>
              <a:t>    Drain fluid from the knee. Sterile saline fluid is pumped into the knee to enlarge the joint space and make it easier for the surgeon to view the knee structures and to cut, smooth, or repair damaged tissue. </a:t>
            </a:r>
          </a:p>
          <a:p>
            <a:pPr>
              <a:buNone/>
            </a:pPr>
            <a:endParaRPr lang="en-US" sz="2600" dirty="0" smtClean="0">
              <a:latin typeface="Times New Roman" pitchFamily="18" charset="0"/>
              <a:cs typeface="Times New Roman" pitchFamily="18" charset="0"/>
            </a:endParaRPr>
          </a:p>
          <a:p>
            <a:pPr>
              <a:buNone/>
            </a:pPr>
            <a:endParaRPr lang="en-US" sz="2600" dirty="0" smtClean="0">
              <a:latin typeface="Times New Roman" pitchFamily="18" charset="0"/>
              <a:cs typeface="Times New Roman" pitchFamily="18" charset="0"/>
            </a:endParaRPr>
          </a:p>
          <a:p>
            <a:pPr>
              <a:buNone/>
            </a:pPr>
            <a:endParaRPr lang="en-US" sz="2600" dirty="0" smtClean="0">
              <a:latin typeface="Times New Roman" pitchFamily="18" charset="0"/>
              <a:cs typeface="Times New Roman" pitchFamily="18" charset="0"/>
            </a:endParaRPr>
          </a:p>
          <a:p>
            <a:endParaRPr lang="en-US" sz="26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pic>
        <p:nvPicPr>
          <p:cNvPr id="3074" name="Picture 2" descr="C:\Users\Nava\Desktop\A00299F12.jpg"/>
          <p:cNvPicPr>
            <a:picLocks noChangeAspect="1" noChangeArrowheads="1"/>
          </p:cNvPicPr>
          <p:nvPr/>
        </p:nvPicPr>
        <p:blipFill>
          <a:blip r:embed="rId3" cstate="print"/>
          <a:srcRect/>
          <a:stretch>
            <a:fillRect/>
          </a:stretch>
        </p:blipFill>
        <p:spPr bwMode="auto">
          <a:xfrm>
            <a:off x="6858000" y="4876800"/>
            <a:ext cx="1905000" cy="1600200"/>
          </a:xfrm>
          <a:prstGeom prst="rect">
            <a:avLst/>
          </a:prstGeom>
          <a:noFill/>
        </p:spPr>
      </p:pic>
      <p:pic>
        <p:nvPicPr>
          <p:cNvPr id="3075" name="Picture 3" descr="C:\Users\Nava\Desktop\A00299F11.jpg"/>
          <p:cNvPicPr>
            <a:picLocks noChangeAspect="1" noChangeArrowheads="1"/>
          </p:cNvPicPr>
          <p:nvPr/>
        </p:nvPicPr>
        <p:blipFill>
          <a:blip r:embed="rId4" cstate="print"/>
          <a:srcRect/>
          <a:stretch>
            <a:fillRect/>
          </a:stretch>
        </p:blipFill>
        <p:spPr bwMode="auto">
          <a:xfrm>
            <a:off x="4267200" y="4876800"/>
            <a:ext cx="2590800" cy="16002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sz="3200" dirty="0" smtClean="0">
                <a:latin typeface="Times New Roman" pitchFamily="18" charset="0"/>
                <a:cs typeface="Times New Roman" pitchFamily="18" charset="0"/>
              </a:rPr>
              <a:t>Contraindications for TKR</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183880" cy="4187952"/>
          </a:xfrm>
        </p:spPr>
        <p:txBody>
          <a:bodyPr>
            <a:normAutofit lnSpcReduction="10000"/>
          </a:bodyPr>
          <a:lstStyle/>
          <a:p>
            <a:r>
              <a:rPr lang="en-US" sz="2400" dirty="0" smtClean="0">
                <a:latin typeface="Times New Roman" pitchFamily="18" charset="0"/>
                <a:cs typeface="Times New Roman" pitchFamily="18" charset="0"/>
              </a:rPr>
              <a:t>Knee sepsis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 remote source of ongoing infection</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Extensor mechanism dysfunction</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Severe vascular disease</a:t>
            </a:r>
          </a:p>
          <a:p>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Recurvatum</a:t>
            </a:r>
            <a:r>
              <a:rPr lang="en-US" sz="2400" dirty="0" smtClean="0">
                <a:latin typeface="Times New Roman" pitchFamily="18" charset="0"/>
                <a:cs typeface="Times New Roman" pitchFamily="18" charset="0"/>
              </a:rPr>
              <a:t> deformity secondary to muscular weakness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Presence of a well-functioning knee </a:t>
            </a:r>
            <a:r>
              <a:rPr lang="en-US" sz="2400" dirty="0" err="1" smtClean="0">
                <a:latin typeface="Times New Roman" pitchFamily="18" charset="0"/>
                <a:cs typeface="Times New Roman" pitchFamily="18" charset="0"/>
              </a:rPr>
              <a:t>arthrodesis</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Contents</a:t>
            </a:r>
            <a:endParaRPr lang="en-US" dirty="0"/>
          </a:p>
        </p:txBody>
      </p:sp>
      <p:sp>
        <p:nvSpPr>
          <p:cNvPr id="3" name="Content Placeholder 2"/>
          <p:cNvSpPr>
            <a:spLocks noGrp="1"/>
          </p:cNvSpPr>
          <p:nvPr>
            <p:ph idx="1"/>
          </p:nvPr>
        </p:nvSpPr>
        <p:spPr>
          <a:xfrm>
            <a:off x="457200" y="1676400"/>
            <a:ext cx="8183880" cy="4187952"/>
          </a:xfrm>
        </p:spPr>
        <p:txBody>
          <a:bodyPr>
            <a:normAutofit/>
          </a:bodyPr>
          <a:lstStyle/>
          <a:p>
            <a:r>
              <a:rPr lang="en-US" sz="2400" dirty="0" smtClean="0">
                <a:latin typeface="Times New Roman" pitchFamily="18" charset="0"/>
                <a:cs typeface="Times New Roman" pitchFamily="18" charset="0"/>
              </a:rPr>
              <a:t>General anatomical overview</a:t>
            </a:r>
          </a:p>
          <a:p>
            <a:r>
              <a:rPr lang="en-US" sz="2400" dirty="0" smtClean="0">
                <a:latin typeface="Times New Roman" pitchFamily="18" charset="0"/>
                <a:cs typeface="Times New Roman" pitchFamily="18" charset="0"/>
              </a:rPr>
              <a:t>What is TKR</a:t>
            </a:r>
          </a:p>
          <a:p>
            <a:r>
              <a:rPr lang="en-US" sz="2400" dirty="0" smtClean="0">
                <a:latin typeface="Times New Roman" pitchFamily="18" charset="0"/>
                <a:cs typeface="Times New Roman" pitchFamily="18" charset="0"/>
              </a:rPr>
              <a:t>Knee implant components</a:t>
            </a:r>
          </a:p>
          <a:p>
            <a:r>
              <a:rPr lang="en-US" sz="2400" dirty="0" smtClean="0">
                <a:latin typeface="Times New Roman" pitchFamily="18" charset="0"/>
                <a:cs typeface="Times New Roman" pitchFamily="18" charset="0"/>
              </a:rPr>
              <a:t>Types of knee joint prosthesis</a:t>
            </a:r>
          </a:p>
          <a:p>
            <a:r>
              <a:rPr lang="en-US" sz="2400" dirty="0" smtClean="0">
                <a:latin typeface="Times New Roman" pitchFamily="18" charset="0"/>
                <a:cs typeface="Times New Roman" pitchFamily="18" charset="0"/>
              </a:rPr>
              <a:t>Implant materials</a:t>
            </a:r>
          </a:p>
          <a:p>
            <a:r>
              <a:rPr lang="en-US" sz="2400" dirty="0" smtClean="0">
                <a:latin typeface="Times New Roman" pitchFamily="18" charset="0"/>
                <a:cs typeface="Times New Roman" pitchFamily="18" charset="0"/>
              </a:rPr>
              <a:t> material criteria</a:t>
            </a:r>
          </a:p>
          <a:p>
            <a:r>
              <a:rPr lang="en-US" sz="2400" dirty="0" smtClean="0">
                <a:latin typeface="Times New Roman" pitchFamily="18" charset="0"/>
                <a:cs typeface="Times New Roman" pitchFamily="18" charset="0"/>
              </a:rPr>
              <a:t>Cemented and </a:t>
            </a:r>
            <a:r>
              <a:rPr lang="en-US" sz="2400" dirty="0" err="1" smtClean="0">
                <a:latin typeface="Times New Roman" pitchFamily="18" charset="0"/>
                <a:cs typeface="Times New Roman" pitchFamily="18" charset="0"/>
              </a:rPr>
              <a:t>Cementless</a:t>
            </a:r>
            <a:r>
              <a:rPr lang="en-US" sz="2400" dirty="0" smtClean="0">
                <a:latin typeface="Times New Roman" pitchFamily="18" charset="0"/>
                <a:cs typeface="Times New Roman" pitchFamily="18" charset="0"/>
              </a:rPr>
              <a:t> Implants</a:t>
            </a:r>
          </a:p>
          <a:p>
            <a:r>
              <a:rPr lang="en-US" sz="2400" dirty="0" smtClean="0">
                <a:latin typeface="Times New Roman" pitchFamily="18" charset="0"/>
                <a:cs typeface="Times New Roman" pitchFamily="18" charset="0"/>
              </a:rPr>
              <a:t>Benefits of knee replacement surgery</a:t>
            </a:r>
          </a:p>
          <a:p>
            <a:r>
              <a:rPr lang="en-US" sz="2400" dirty="0" smtClean="0">
                <a:latin typeface="Times New Roman" pitchFamily="18" charset="0"/>
                <a:cs typeface="Times New Roman" pitchFamily="18" charset="0"/>
              </a:rPr>
              <a:t>Indications for TKR</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solidFill>
                <a:schemeClr val="accent6">
                  <a:lumMod val="50000"/>
                </a:schemeClr>
              </a:solidFill>
              <a:latin typeface="Times New Roman" pitchFamily="18" charset="0"/>
              <a:cs typeface="Times New Roman" pitchFamily="18"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endParaRPr lang="en-US" dirty="0"/>
          </a:p>
        </p:txBody>
      </p:sp>
      <p:sp>
        <p:nvSpPr>
          <p:cNvPr id="3" name="Content Placeholder 2"/>
          <p:cNvSpPr>
            <a:spLocks noGrp="1"/>
          </p:cNvSpPr>
          <p:nvPr>
            <p:ph idx="1"/>
          </p:nvPr>
        </p:nvSpPr>
        <p:spPr>
          <a:xfrm>
            <a:off x="457200" y="1676400"/>
            <a:ext cx="8183880" cy="4187952"/>
          </a:xfrm>
        </p:spPr>
        <p:txBody>
          <a:bodyPr>
            <a:normAutofit/>
          </a:bodyPr>
          <a:lstStyle/>
          <a:p>
            <a:r>
              <a:rPr lang="en-US" sz="2400" dirty="0" smtClean="0">
                <a:latin typeface="Times New Roman" pitchFamily="18" charset="0"/>
                <a:cs typeface="Times New Roman" pitchFamily="18" charset="0"/>
              </a:rPr>
              <a:t>Skin conditions within the field of surgery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psoriasis)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Past history of </a:t>
            </a:r>
            <a:r>
              <a:rPr lang="en-US" sz="2400" dirty="0" err="1" smtClean="0">
                <a:latin typeface="Times New Roman" pitchFamily="18" charset="0"/>
                <a:cs typeface="Times New Roman" pitchFamily="18" charset="0"/>
              </a:rPr>
              <a:t>osteomyelitis</a:t>
            </a:r>
            <a:r>
              <a:rPr lang="en-US" sz="2400" dirty="0" smtClean="0">
                <a:latin typeface="Times New Roman" pitchFamily="18" charset="0"/>
                <a:cs typeface="Times New Roman" pitchFamily="18" charset="0"/>
              </a:rPr>
              <a:t> around the knee</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Neuropathic joint</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Obesity</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83880" cy="1051560"/>
          </a:xfrm>
        </p:spPr>
        <p:txBody>
          <a:bodyPr>
            <a:normAutofit/>
          </a:bodyPr>
          <a:lstStyle/>
          <a:p>
            <a:r>
              <a:rPr lang="en-US" sz="3200" dirty="0" smtClean="0">
                <a:latin typeface="Times New Roman" pitchFamily="18" charset="0"/>
                <a:cs typeface="Times New Roman" pitchFamily="18" charset="0"/>
              </a:rPr>
              <a:t>TKR surgical procedure </a:t>
            </a:r>
            <a:endParaRPr lang="en-US" sz="3200" dirty="0">
              <a:latin typeface="Times New Roman" pitchFamily="18" charset="0"/>
              <a:cs typeface="Times New Roman" pitchFamily="18" charset="0"/>
            </a:endParaRPr>
          </a:p>
        </p:txBody>
      </p:sp>
      <p:pic>
        <p:nvPicPr>
          <p:cNvPr id="4" name="Content Placeholder 3" descr="In a total knee replacement, an incision is made to expose the knee joint (A). The surfaces of the femur are cut with a saw to receive the prosthesis (B). The tibia is cut to create a plateau (C). The prostheses for the femur, tibia, and patella are put in place (D). The incision is closed (E). (Illustration by GGS Inc.)"/>
          <p:cNvPicPr>
            <a:picLocks noGrp="1"/>
          </p:cNvPicPr>
          <p:nvPr>
            <p:ph idx="1"/>
          </p:nvPr>
        </p:nvPicPr>
        <p:blipFill>
          <a:blip r:embed="rId2" cstate="print"/>
          <a:srcRect/>
          <a:stretch>
            <a:fillRect/>
          </a:stretch>
        </p:blipFill>
        <p:spPr bwMode="auto">
          <a:xfrm>
            <a:off x="2133600" y="1524000"/>
            <a:ext cx="525780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ka-min invasive 2"/>
          <p:cNvPicPr>
            <a:picLocks noChangeAspect="1" noChangeArrowheads="1"/>
          </p:cNvPicPr>
          <p:nvPr/>
        </p:nvPicPr>
        <p:blipFill>
          <a:blip r:embed="rId2" cstate="print"/>
          <a:srcRect/>
          <a:stretch>
            <a:fillRect/>
          </a:stretch>
        </p:blipFill>
        <p:spPr bwMode="auto">
          <a:xfrm>
            <a:off x="4876800" y="1905000"/>
            <a:ext cx="3857625" cy="4038600"/>
          </a:xfrm>
          <a:prstGeom prst="rect">
            <a:avLst/>
          </a:prstGeom>
          <a:noFill/>
        </p:spPr>
      </p:pic>
      <p:sp>
        <p:nvSpPr>
          <p:cNvPr id="2" name="Title 1"/>
          <p:cNvSpPr>
            <a:spLocks noGrp="1"/>
          </p:cNvSpPr>
          <p:nvPr>
            <p:ph type="title"/>
          </p:nvPr>
        </p:nvSpPr>
        <p:spPr>
          <a:xfrm>
            <a:off x="457200" y="457200"/>
            <a:ext cx="8183880" cy="1051560"/>
          </a:xfrm>
        </p:spPr>
        <p:txBody>
          <a:bodyPr>
            <a:noAutofit/>
          </a:bodyPr>
          <a:lstStyle/>
          <a:p>
            <a:r>
              <a:rPr lang="en-US" sz="3200" dirty="0" smtClean="0">
                <a:latin typeface="Times New Roman" pitchFamily="18" charset="0"/>
                <a:cs typeface="Times New Roman" pitchFamily="18" charset="0"/>
              </a:rPr>
              <a:t>Surgical technique</a:t>
            </a:r>
            <a:br>
              <a:rPr lang="en-US" sz="3200" dirty="0" smtClean="0">
                <a:latin typeface="Times New Roman" pitchFamily="18" charset="0"/>
                <a:cs typeface="Times New Roman" pitchFamily="18" charset="0"/>
              </a:rPr>
            </a:br>
            <a:r>
              <a:rPr lang="en-US" sz="2400" dirty="0" smtClean="0">
                <a:solidFill>
                  <a:schemeClr val="accent6">
                    <a:lumMod val="50000"/>
                  </a:schemeClr>
                </a:solidFill>
                <a:latin typeface="Times New Roman" pitchFamily="18" charset="0"/>
                <a:cs typeface="Times New Roman" pitchFamily="18" charset="0"/>
              </a:rPr>
              <a:t>Minimally invasive TKA</a:t>
            </a:r>
            <a:endParaRPr lang="en-US" sz="2400" dirty="0">
              <a:solidFill>
                <a:schemeClr val="accent6">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183880" cy="4187952"/>
          </a:xfrm>
        </p:spPr>
        <p:txBody>
          <a:bodyPr/>
          <a:lstStyle/>
          <a:p>
            <a:r>
              <a:rPr lang="en-US" sz="2400" dirty="0" smtClean="0">
                <a:latin typeface="Times New Roman" pitchFamily="18" charset="0"/>
                <a:cs typeface="Times New Roman" pitchFamily="18" charset="0"/>
              </a:rPr>
              <a:t>Shorter incision</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Quadriceps sparing</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Early, limited results:</a:t>
            </a:r>
          </a:p>
          <a:p>
            <a:pPr lvl="2"/>
            <a:r>
              <a:rPr lang="en-US" sz="2400" dirty="0" smtClean="0">
                <a:latin typeface="Times New Roman" pitchFamily="18" charset="0"/>
                <a:cs typeface="Times New Roman" pitchFamily="18" charset="0"/>
              </a:rPr>
              <a:t>Better ROM</a:t>
            </a:r>
          </a:p>
          <a:p>
            <a:pPr lvl="2"/>
            <a:r>
              <a:rPr lang="en-US" sz="2400" dirty="0" smtClean="0">
                <a:latin typeface="Times New Roman" pitchFamily="18" charset="0"/>
                <a:cs typeface="Times New Roman" pitchFamily="18" charset="0"/>
              </a:rPr>
              <a:t>Less blood loss</a:t>
            </a:r>
          </a:p>
          <a:p>
            <a:pPr lvl="2"/>
            <a:r>
              <a:rPr lang="en-US" sz="2400" dirty="0" smtClean="0">
                <a:latin typeface="Times New Roman" pitchFamily="18" charset="0"/>
                <a:cs typeface="Times New Roman" pitchFamily="18" charset="0"/>
              </a:rPr>
              <a:t>Shorter LOS</a:t>
            </a:r>
          </a:p>
          <a:p>
            <a:pPr lvl="2"/>
            <a:r>
              <a:rPr lang="en-US" sz="2400" dirty="0" smtClean="0">
                <a:latin typeface="Times New Roman" pitchFamily="18" charset="0"/>
                <a:cs typeface="Times New Roman" pitchFamily="18" charset="0"/>
              </a:rPr>
              <a:t>Less need for assistive </a:t>
            </a:r>
          </a:p>
          <a:p>
            <a:pPr lvl="2">
              <a:buNone/>
            </a:pPr>
            <a:r>
              <a:rPr lang="en-US" sz="2400" dirty="0" smtClean="0">
                <a:latin typeface="Times New Roman" pitchFamily="18" charset="0"/>
                <a:cs typeface="Times New Roman" pitchFamily="18" charset="0"/>
              </a:rPr>
              <a:t>  devices at 2 weeks post-op</a:t>
            </a:r>
          </a:p>
          <a:p>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784" y="467751"/>
            <a:ext cx="8183880" cy="1051560"/>
          </a:xfrm>
        </p:spPr>
        <p:txBody>
          <a:bodyPr>
            <a:normAutofit/>
          </a:bodyPr>
          <a:lstStyle/>
          <a:p>
            <a:r>
              <a:rPr lang="en-US" sz="3200" dirty="0" smtClean="0">
                <a:latin typeface="Times New Roman" pitchFamily="18" charset="0"/>
                <a:cs typeface="Times New Roman" pitchFamily="18" charset="0"/>
              </a:rPr>
              <a:t>Complications after Surgery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183880" cy="4343400"/>
          </a:xfrm>
        </p:spPr>
        <p:txBody>
          <a:bodyPr>
            <a:normAutofit fontScale="92500" lnSpcReduction="10000"/>
          </a:bodyPr>
          <a:lstStyle/>
          <a:p>
            <a:r>
              <a:rPr lang="en-US" sz="2600" dirty="0" smtClean="0">
                <a:latin typeface="Times New Roman" pitchFamily="18" charset="0"/>
                <a:cs typeface="Times New Roman" pitchFamily="18" charset="0"/>
              </a:rPr>
              <a:t>Infection </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Blood clot/deep vein thrombosis</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Implant loosening</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Implant breakage- The most common components to break are the plastic </a:t>
            </a:r>
            <a:r>
              <a:rPr lang="en-US" sz="2600" dirty="0" err="1" smtClean="0">
                <a:latin typeface="Times New Roman" pitchFamily="18" charset="0"/>
                <a:cs typeface="Times New Roman" pitchFamily="18" charset="0"/>
              </a:rPr>
              <a:t>tibial</a:t>
            </a:r>
            <a:r>
              <a:rPr lang="en-US" sz="2600" dirty="0" smtClean="0">
                <a:latin typeface="Times New Roman" pitchFamily="18" charset="0"/>
                <a:cs typeface="Times New Roman" pitchFamily="18" charset="0"/>
              </a:rPr>
              <a:t>, or shinbone, spacer and the patella, or kneecap, implant, which is also plastic.</a:t>
            </a:r>
            <a:br>
              <a:rPr lang="en-US" sz="2600" dirty="0" smtClean="0">
                <a:latin typeface="Times New Roman" pitchFamily="18" charset="0"/>
                <a:cs typeface="Times New Roman" pitchFamily="18" charset="0"/>
              </a:rPr>
            </a:b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Excessive joint stiffness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1051560"/>
          </a:xfrm>
        </p:spPr>
        <p:txBody>
          <a:bodyPr>
            <a:noAutofit/>
          </a:bodyPr>
          <a:lstStyle/>
          <a:p>
            <a:r>
              <a:rPr lang="en-US" sz="3200" dirty="0" smtClean="0">
                <a:latin typeface="Times New Roman" pitchFamily="18" charset="0"/>
                <a:cs typeface="Times New Roman" pitchFamily="18" charset="0"/>
              </a:rPr>
              <a:t>Rehabilitation Exercise Protocols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183880" cy="4187952"/>
          </a:xfrm>
        </p:spPr>
        <p:txBody>
          <a:bodyPr>
            <a:normAutofit/>
          </a:bodyPr>
          <a:lstStyle/>
          <a:p>
            <a:pPr>
              <a:buNone/>
            </a:pPr>
            <a:r>
              <a:rPr lang="en-US" sz="2400" dirty="0" err="1" smtClean="0">
                <a:latin typeface="Times New Roman" pitchFamily="18" charset="0"/>
                <a:cs typeface="Times New Roman" pitchFamily="18" charset="0"/>
              </a:rPr>
              <a:t>Pre.op</a:t>
            </a:r>
            <a:r>
              <a:rPr lang="en-US" sz="2400" dirty="0" smtClean="0">
                <a:latin typeface="Times New Roman" pitchFamily="18" charset="0"/>
                <a:cs typeface="Times New Roman" pitchFamily="18" charset="0"/>
              </a:rPr>
              <a:t> (1-2 weeks prior to surgery)</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Education on the surgical process and outcomes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Instruction on a post. op exercise program</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Assessment of the home environment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Nava\Pictures\hip_anklepump.gif"/>
          <p:cNvPicPr>
            <a:picLocks noChangeAspect="1" noChangeArrowheads="1"/>
          </p:cNvPicPr>
          <p:nvPr/>
        </p:nvPicPr>
        <p:blipFill>
          <a:blip r:embed="rId2" cstate="print"/>
          <a:srcRect/>
          <a:stretch>
            <a:fillRect/>
          </a:stretch>
        </p:blipFill>
        <p:spPr bwMode="auto">
          <a:xfrm>
            <a:off x="4953000" y="1828800"/>
            <a:ext cx="3810000" cy="1228725"/>
          </a:xfrm>
          <a:prstGeom prst="rect">
            <a:avLst/>
          </a:prstGeom>
          <a:noFill/>
        </p:spPr>
      </p:pic>
      <p:sp>
        <p:nvSpPr>
          <p:cNvPr id="2" name="Title 1"/>
          <p:cNvSpPr>
            <a:spLocks noGrp="1"/>
          </p:cNvSpPr>
          <p:nvPr>
            <p:ph type="title"/>
          </p:nvPr>
        </p:nvSpPr>
        <p:spPr>
          <a:xfrm>
            <a:off x="457200" y="457200"/>
            <a:ext cx="8183880" cy="1051560"/>
          </a:xfrm>
        </p:spPr>
        <p:txBody>
          <a:bodyPr/>
          <a:lstStyle/>
          <a:p>
            <a:endParaRPr lang="en-US" dirty="0"/>
          </a:p>
        </p:txBody>
      </p:sp>
      <p:sp>
        <p:nvSpPr>
          <p:cNvPr id="3" name="Content Placeholder 2"/>
          <p:cNvSpPr>
            <a:spLocks noGrp="1"/>
          </p:cNvSpPr>
          <p:nvPr>
            <p:ph idx="1"/>
          </p:nvPr>
        </p:nvSpPr>
        <p:spPr>
          <a:xfrm>
            <a:off x="457200" y="533400"/>
            <a:ext cx="8183880" cy="4187952"/>
          </a:xfrm>
        </p:spPr>
        <p:txBody>
          <a:bodyPr>
            <a:normAutofit/>
          </a:bodyPr>
          <a:lstStyle/>
          <a:p>
            <a:pPr>
              <a:buNone/>
            </a:pPr>
            <a:r>
              <a:rPr lang="en-US" sz="2400" dirty="0" smtClean="0">
                <a:latin typeface="Times New Roman" pitchFamily="18" charset="0"/>
                <a:cs typeface="Times New Roman" pitchFamily="18" charset="0"/>
              </a:rPr>
              <a:t>Post. Op day 1</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Bedside exercises: ankle pumps, quadriceps sets, </a:t>
            </a:r>
            <a:r>
              <a:rPr lang="en-US" sz="2400" dirty="0" err="1" smtClean="0">
                <a:latin typeface="Times New Roman" pitchFamily="18" charset="0"/>
                <a:cs typeface="Times New Roman" pitchFamily="18" charset="0"/>
              </a:rPr>
              <a:t>gluteal</a:t>
            </a:r>
            <a:r>
              <a:rPr lang="en-US" sz="2400" dirty="0" smtClean="0">
                <a:latin typeface="Times New Roman" pitchFamily="18" charset="0"/>
                <a:cs typeface="Times New Roman" pitchFamily="18" charset="0"/>
              </a:rPr>
              <a:t> sets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Review of weight bearing status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Bed mobility and transfer training: bed to/from chair</a:t>
            </a:r>
            <a:endParaRPr lang="en-US" sz="2400" dirty="0">
              <a:latin typeface="Times New Roman" pitchFamily="18" charset="0"/>
              <a:cs typeface="Times New Roman" pitchFamily="18" charset="0"/>
            </a:endParaRPr>
          </a:p>
        </p:txBody>
      </p:sp>
      <p:pic>
        <p:nvPicPr>
          <p:cNvPr id="4" name="Picture 3" descr="C:\Users\Nava\Pictures\hip_saq.gif"/>
          <p:cNvPicPr>
            <a:picLocks noChangeAspect="1" noChangeArrowheads="1"/>
          </p:cNvPicPr>
          <p:nvPr/>
        </p:nvPicPr>
        <p:blipFill>
          <a:blip r:embed="rId3" cstate="print"/>
          <a:srcRect/>
          <a:stretch>
            <a:fillRect/>
          </a:stretch>
        </p:blipFill>
        <p:spPr bwMode="auto">
          <a:xfrm>
            <a:off x="4953000" y="4848225"/>
            <a:ext cx="3810000" cy="1095375"/>
          </a:xfrm>
          <a:prstGeom prst="rect">
            <a:avLst/>
          </a:prstGeom>
          <a:noFill/>
        </p:spPr>
      </p:pic>
      <p:pic>
        <p:nvPicPr>
          <p:cNvPr id="6" name="Picture 2" descr="C:\Users\Nava\Pictures\hip_gluteal.gif"/>
          <p:cNvPicPr>
            <a:picLocks noChangeAspect="1" noChangeArrowheads="1"/>
          </p:cNvPicPr>
          <p:nvPr/>
        </p:nvPicPr>
        <p:blipFill>
          <a:blip r:embed="rId4" cstate="print"/>
          <a:srcRect/>
          <a:stretch>
            <a:fillRect/>
          </a:stretch>
        </p:blipFill>
        <p:spPr bwMode="auto">
          <a:xfrm>
            <a:off x="4953000" y="3429000"/>
            <a:ext cx="3810000" cy="10668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lstStyle/>
          <a:p>
            <a:endParaRPr lang="en-US"/>
          </a:p>
        </p:txBody>
      </p:sp>
      <p:sp>
        <p:nvSpPr>
          <p:cNvPr id="3" name="Content Placeholder 2"/>
          <p:cNvSpPr>
            <a:spLocks noGrp="1"/>
          </p:cNvSpPr>
          <p:nvPr>
            <p:ph idx="1"/>
          </p:nvPr>
        </p:nvSpPr>
        <p:spPr>
          <a:xfrm>
            <a:off x="381000" y="1143000"/>
            <a:ext cx="8183880" cy="4187952"/>
          </a:xfrm>
        </p:spPr>
        <p:txBody>
          <a:bodyPr/>
          <a:lstStyle/>
          <a:p>
            <a:pPr>
              <a:buNone/>
            </a:pPr>
            <a:r>
              <a:rPr lang="en-US" dirty="0" smtClean="0">
                <a:latin typeface="Times New Roman" pitchFamily="18" charset="0"/>
                <a:cs typeface="Times New Roman" pitchFamily="18" charset="0"/>
              </a:rPr>
              <a:t>Post. op day 2</a:t>
            </a:r>
          </a:p>
          <a:p>
            <a:pPr>
              <a:buNone/>
            </a:pPr>
            <a:endParaRPr lang="en-US"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Exercises for active ROM, AAROM, and terminal knee extension</a:t>
            </a:r>
          </a:p>
          <a:p>
            <a:r>
              <a:rPr lang="en-US" dirty="0" smtClean="0">
                <a:latin typeface="Times New Roman" pitchFamily="18" charset="0"/>
                <a:cs typeface="Times New Roman" pitchFamily="18" charset="0"/>
              </a:rPr>
              <a:t>Strengthening exercises:</a:t>
            </a:r>
          </a:p>
          <a:p>
            <a:endParaRPr lang="en-US" dirty="0"/>
          </a:p>
        </p:txBody>
      </p:sp>
      <p:pic>
        <p:nvPicPr>
          <p:cNvPr id="5" name="Picture 2" descr="C:\Users\Nava\Pictures\hip_abduction.gif"/>
          <p:cNvPicPr>
            <a:picLocks noChangeAspect="1" noChangeArrowheads="1"/>
          </p:cNvPicPr>
          <p:nvPr/>
        </p:nvPicPr>
        <p:blipFill>
          <a:blip r:embed="rId2" cstate="print"/>
          <a:srcRect/>
          <a:stretch>
            <a:fillRect/>
          </a:stretch>
        </p:blipFill>
        <p:spPr bwMode="auto">
          <a:xfrm>
            <a:off x="381000" y="4495800"/>
            <a:ext cx="3810000" cy="1428750"/>
          </a:xfrm>
          <a:prstGeom prst="rect">
            <a:avLst/>
          </a:prstGeom>
          <a:noFill/>
        </p:spPr>
      </p:pic>
      <p:pic>
        <p:nvPicPr>
          <p:cNvPr id="6" name="Picture 4" descr="C:\Users\Nava\Desktop\86535728_XS.jpg"/>
          <p:cNvPicPr>
            <a:picLocks noChangeAspect="1" noChangeArrowheads="1"/>
          </p:cNvPicPr>
          <p:nvPr/>
        </p:nvPicPr>
        <p:blipFill>
          <a:blip r:embed="rId3" cstate="print"/>
          <a:srcRect/>
          <a:stretch>
            <a:fillRect/>
          </a:stretch>
        </p:blipFill>
        <p:spPr bwMode="auto">
          <a:xfrm>
            <a:off x="6172200" y="2590800"/>
            <a:ext cx="2543175" cy="33528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endParaRPr lang="en-US"/>
          </a:p>
        </p:txBody>
      </p:sp>
      <p:sp>
        <p:nvSpPr>
          <p:cNvPr id="3" name="Content Placeholder 2"/>
          <p:cNvSpPr>
            <a:spLocks noGrp="1"/>
          </p:cNvSpPr>
          <p:nvPr>
            <p:ph idx="1"/>
          </p:nvPr>
        </p:nvSpPr>
        <p:spPr>
          <a:xfrm>
            <a:off x="457200" y="1676400"/>
            <a:ext cx="8183880" cy="4187952"/>
          </a:xfrm>
        </p:spPr>
        <p:txBody>
          <a:bodyPr>
            <a:normAutofit/>
          </a:bodyPr>
          <a:lstStyle/>
          <a:p>
            <a:r>
              <a:rPr lang="en-US" sz="2400" dirty="0" smtClean="0">
                <a:latin typeface="Times New Roman" pitchFamily="18" charset="0"/>
                <a:cs typeface="Times New Roman" pitchFamily="18" charset="0"/>
              </a:rPr>
              <a:t>Gait training with an assistive device and functional transfer training: sit to/from stand, toilet transfers bed mobility</a:t>
            </a:r>
          </a:p>
          <a:p>
            <a:endParaRPr lang="en-US" sz="2400" dirty="0"/>
          </a:p>
        </p:txBody>
      </p:sp>
      <p:pic>
        <p:nvPicPr>
          <p:cNvPr id="4" name="Picture 2" descr="C:\Users\Nava\Pictures\hip_stand.gif"/>
          <p:cNvPicPr>
            <a:picLocks noChangeAspect="1" noChangeArrowheads="1"/>
          </p:cNvPicPr>
          <p:nvPr/>
        </p:nvPicPr>
        <p:blipFill>
          <a:blip r:embed="rId2" cstate="print"/>
          <a:srcRect/>
          <a:stretch>
            <a:fillRect/>
          </a:stretch>
        </p:blipFill>
        <p:spPr bwMode="auto">
          <a:xfrm>
            <a:off x="7010400" y="2895600"/>
            <a:ext cx="1714500" cy="30861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211" y="466899"/>
            <a:ext cx="8183880" cy="1051560"/>
          </a:xfrm>
        </p:spPr>
        <p:txBody>
          <a:bodyPr/>
          <a:lstStyle/>
          <a:p>
            <a:endParaRPr lang="en-US" dirty="0"/>
          </a:p>
        </p:txBody>
      </p:sp>
      <p:sp>
        <p:nvSpPr>
          <p:cNvPr id="3" name="Content Placeholder 2"/>
          <p:cNvSpPr>
            <a:spLocks noGrp="1"/>
          </p:cNvSpPr>
          <p:nvPr>
            <p:ph idx="1"/>
          </p:nvPr>
        </p:nvSpPr>
        <p:spPr>
          <a:xfrm>
            <a:off x="457200" y="1676400"/>
            <a:ext cx="8183880" cy="4187952"/>
          </a:xfrm>
        </p:spPr>
        <p:txBody>
          <a:bodyPr>
            <a:normAutofit/>
          </a:bodyPr>
          <a:lstStyle/>
          <a:p>
            <a:pPr>
              <a:buNone/>
            </a:pPr>
            <a:r>
              <a:rPr lang="en-US" sz="2400" dirty="0" smtClean="0">
                <a:latin typeface="Times New Roman" pitchFamily="18" charset="0"/>
                <a:cs typeface="Times New Roman" pitchFamily="18" charset="0"/>
              </a:rPr>
              <a:t>Post .op day 3-5/on discharge to the rehabilitation unit </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Progression of ROM and strengthening exercises to the patient tolerance</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Progression of ambulation on level surfaces and stairs (if applicable) with the least restrictive device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Progression of ADL training </a:t>
            </a:r>
            <a:endParaRPr lang="en-US" sz="2400" dirty="0">
              <a:latin typeface="Times New Roman" pitchFamily="18" charset="0"/>
              <a:cs typeface="Times New Roman" pitchFamily="18" charset="0"/>
            </a:endParaRPr>
          </a:p>
        </p:txBody>
      </p:sp>
      <p:pic>
        <p:nvPicPr>
          <p:cNvPr id="4" name="Picture 3" descr="C:\Users\Nava\Pictures\hip_down.gif"/>
          <p:cNvPicPr>
            <a:picLocks noChangeAspect="1" noChangeArrowheads="1"/>
          </p:cNvPicPr>
          <p:nvPr/>
        </p:nvPicPr>
        <p:blipFill>
          <a:blip r:embed="rId2" cstate="print"/>
          <a:srcRect/>
          <a:stretch>
            <a:fillRect/>
          </a:stretch>
        </p:blipFill>
        <p:spPr bwMode="auto">
          <a:xfrm>
            <a:off x="4505325" y="4495800"/>
            <a:ext cx="4257675" cy="19050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endParaRPr lang="en-US" dirty="0"/>
          </a:p>
        </p:txBody>
      </p:sp>
      <p:sp>
        <p:nvSpPr>
          <p:cNvPr id="3" name="Content Placeholder 2"/>
          <p:cNvSpPr>
            <a:spLocks noGrp="1"/>
          </p:cNvSpPr>
          <p:nvPr>
            <p:ph idx="1"/>
          </p:nvPr>
        </p:nvSpPr>
        <p:spPr>
          <a:xfrm>
            <a:off x="457200" y="1524000"/>
            <a:ext cx="8183880" cy="4187952"/>
          </a:xfrm>
        </p:spPr>
        <p:txBody>
          <a:bodyPr>
            <a:normAutofit lnSpcReduction="10000"/>
          </a:bodyPr>
          <a:lstStyle/>
          <a:p>
            <a:pPr>
              <a:buNone/>
            </a:pPr>
            <a:r>
              <a:rPr lang="en-US" sz="2400" dirty="0" smtClean="0">
                <a:latin typeface="Times New Roman" pitchFamily="18" charset="0"/>
                <a:cs typeface="Times New Roman" pitchFamily="18" charset="0"/>
              </a:rPr>
              <a:t>Post. op day 5- 4 weeks </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Strengthening exercises: long arc quads/seated leg extension, standing hip abduction and extension, knee bends, short arc quads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Strengthening of quadriceps and hamstring muscles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progression of ambulation distance</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Progression of independence with ADL</a:t>
            </a:r>
          </a:p>
        </p:txBody>
      </p:sp>
      <p:pic>
        <p:nvPicPr>
          <p:cNvPr id="4" name="Picture 2" descr="C:\Users\Nava\Pictures\hip_laq.gif"/>
          <p:cNvPicPr>
            <a:picLocks noChangeAspect="1" noChangeArrowheads="1"/>
          </p:cNvPicPr>
          <p:nvPr/>
        </p:nvPicPr>
        <p:blipFill>
          <a:blip r:embed="rId2" cstate="print"/>
          <a:srcRect/>
          <a:stretch>
            <a:fillRect/>
          </a:stretch>
        </p:blipFill>
        <p:spPr bwMode="auto">
          <a:xfrm>
            <a:off x="6172200" y="4343400"/>
            <a:ext cx="2590800" cy="1905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endParaRPr lang="en-US" dirty="0"/>
          </a:p>
        </p:txBody>
      </p:sp>
      <p:sp>
        <p:nvSpPr>
          <p:cNvPr id="3" name="Content Placeholder 2"/>
          <p:cNvSpPr>
            <a:spLocks noGrp="1"/>
          </p:cNvSpPr>
          <p:nvPr>
            <p:ph idx="1"/>
          </p:nvPr>
        </p:nvSpPr>
        <p:spPr>
          <a:xfrm>
            <a:off x="533400" y="1676400"/>
            <a:ext cx="8183880" cy="4187952"/>
          </a:xfrm>
        </p:spPr>
        <p:txBody>
          <a:bodyPr>
            <a:noAutofit/>
          </a:bodyPr>
          <a:lstStyle/>
          <a:p>
            <a:r>
              <a:rPr lang="en-US" sz="2400" dirty="0" smtClean="0">
                <a:latin typeface="Times New Roman" pitchFamily="18" charset="0"/>
                <a:cs typeface="Times New Roman" pitchFamily="18" charset="0"/>
              </a:rPr>
              <a:t>Risk factors leading to TKR</a:t>
            </a:r>
          </a:p>
          <a:p>
            <a:r>
              <a:rPr lang="en-US" sz="2400" dirty="0" smtClean="0">
                <a:latin typeface="Times New Roman" pitchFamily="18" charset="0"/>
                <a:cs typeface="Times New Roman" pitchFamily="18" charset="0"/>
              </a:rPr>
              <a:t>Diagnosis</a:t>
            </a:r>
          </a:p>
          <a:p>
            <a:r>
              <a:rPr lang="en-US" sz="2400" dirty="0" smtClean="0">
                <a:latin typeface="Times New Roman" pitchFamily="18" charset="0"/>
                <a:cs typeface="Times New Roman" pitchFamily="18" charset="0"/>
              </a:rPr>
              <a:t>Contraindications for TKR</a:t>
            </a:r>
          </a:p>
          <a:p>
            <a:r>
              <a:rPr lang="en-US" sz="2400" dirty="0" smtClean="0">
                <a:latin typeface="Times New Roman" pitchFamily="18" charset="0"/>
                <a:cs typeface="Times New Roman" pitchFamily="18" charset="0"/>
              </a:rPr>
              <a:t>TKR surgical procedure </a:t>
            </a:r>
          </a:p>
          <a:p>
            <a:r>
              <a:rPr lang="en-US" sz="2400" dirty="0" smtClean="0">
                <a:latin typeface="Times New Roman" pitchFamily="18" charset="0"/>
                <a:cs typeface="Times New Roman" pitchFamily="18" charset="0"/>
              </a:rPr>
              <a:t>Surgical technique</a:t>
            </a:r>
          </a:p>
          <a:p>
            <a:r>
              <a:rPr lang="en-US" sz="2400" dirty="0" smtClean="0">
                <a:latin typeface="Times New Roman" pitchFamily="18" charset="0"/>
                <a:cs typeface="Times New Roman" pitchFamily="18" charset="0"/>
              </a:rPr>
              <a:t>Complications after Surgery</a:t>
            </a:r>
          </a:p>
          <a:p>
            <a:r>
              <a:rPr lang="en-US" sz="2400" dirty="0" smtClean="0">
                <a:latin typeface="Times New Roman" pitchFamily="18" charset="0"/>
                <a:cs typeface="Times New Roman" pitchFamily="18" charset="0"/>
              </a:rPr>
              <a:t>Rehabilitation Exercise Protocols</a:t>
            </a:r>
          </a:p>
          <a:p>
            <a:r>
              <a:rPr lang="en-US" sz="2400" dirty="0" smtClean="0">
                <a:latin typeface="Times New Roman" pitchFamily="18" charset="0"/>
                <a:cs typeface="Times New Roman" pitchFamily="18" charset="0"/>
              </a:rPr>
              <a:t>Home exercises</a:t>
            </a:r>
          </a:p>
          <a:p>
            <a:r>
              <a:rPr lang="en-US" sz="2400" dirty="0" smtClean="0">
                <a:latin typeface="Times New Roman" pitchFamily="18" charset="0"/>
                <a:cs typeface="Times New Roman" pitchFamily="18" charset="0"/>
              </a:rPr>
              <a:t>Precautions after TKR</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0" y="1"/>
          <a:ext cx="9144000" cy="5921995"/>
        </p:xfrm>
        <a:graphic>
          <a:graphicData uri="http://schemas.openxmlformats.org/drawingml/2006/table">
            <a:tbl>
              <a:tblPr firstRow="1" bandRow="1">
                <a:tableStyleId>{5C22544A-7EE6-4342-B048-85BDC9FD1C3A}</a:tableStyleId>
              </a:tblPr>
              <a:tblGrid>
                <a:gridCol w="2895600"/>
                <a:gridCol w="6248400"/>
              </a:tblGrid>
              <a:tr h="375833">
                <a:tc>
                  <a:txBody>
                    <a:bodyPr/>
                    <a:lstStyle/>
                    <a:p>
                      <a:r>
                        <a:rPr kumimoji="0" lang="en-US" b="1" i="0" kern="1200" dirty="0" smtClean="0">
                          <a:solidFill>
                            <a:schemeClr val="lt1"/>
                          </a:solidFill>
                          <a:effectLst>
                            <a:outerShdw blurRad="38100" dist="38100" dir="2700000" algn="tl">
                              <a:srgbClr val="000000">
                                <a:alpha val="43137"/>
                              </a:srgbClr>
                            </a:outerShdw>
                          </a:effectLst>
                          <a:latin typeface="Times New Roman" pitchFamily="18" charset="0"/>
                          <a:ea typeface="+mn-ea"/>
                          <a:cs typeface="Times New Roman" pitchFamily="18" charset="0"/>
                        </a:rPr>
                        <a:t>Treatment Category</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r>
                        <a:rPr kumimoji="0" lang="en-US" b="1" i="0" kern="1200" dirty="0" smtClean="0">
                          <a:solidFill>
                            <a:schemeClr val="lt1"/>
                          </a:solidFill>
                          <a:effectLst>
                            <a:outerShdw blurRad="38100" dist="38100" dir="2700000" algn="tl">
                              <a:srgbClr val="000000">
                                <a:alpha val="43137"/>
                              </a:srgbClr>
                            </a:outerShdw>
                          </a:effectLst>
                          <a:latin typeface="Times New Roman" pitchFamily="18" charset="0"/>
                          <a:ea typeface="+mn-ea"/>
                          <a:cs typeface="Times New Roman" pitchFamily="18" charset="0"/>
                        </a:rPr>
                        <a:t>Specifics</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a:txBody>
                  <a:tcPr/>
                </a:tc>
              </a:tr>
              <a:tr h="1757766">
                <a:tc>
                  <a:txBody>
                    <a:bodyPr/>
                    <a:lstStyle/>
                    <a:p>
                      <a:r>
                        <a:rPr kumimoji="0" lang="en-US" sz="1600" b="0" i="0" kern="1200" dirty="0" smtClean="0">
                          <a:solidFill>
                            <a:schemeClr val="dk1"/>
                          </a:solidFill>
                          <a:latin typeface="Times New Roman" pitchFamily="18" charset="0"/>
                          <a:ea typeface="+mn-ea"/>
                          <a:cs typeface="Times New Roman" pitchFamily="18" charset="0"/>
                        </a:rPr>
                        <a:t>Therapeutic Exercise</a:t>
                      </a:r>
                      <a:endParaRPr lang="en-US" sz="1600" dirty="0">
                        <a:latin typeface="Times New Roman" pitchFamily="18" charset="0"/>
                        <a:cs typeface="Times New Roman" pitchFamily="18" charset="0"/>
                      </a:endParaRPr>
                    </a:p>
                  </a:txBody>
                  <a:tcPr>
                    <a:solidFill>
                      <a:schemeClr val="accent1">
                        <a:lumMod val="40000"/>
                        <a:lumOff val="60000"/>
                      </a:schemeClr>
                    </a:solidFill>
                  </a:tcPr>
                </a:tc>
                <a:tc>
                  <a:txBody>
                    <a:bodyPr/>
                    <a:lstStyle/>
                    <a:p>
                      <a:r>
                        <a:rPr kumimoji="0" lang="en-US" sz="1600" b="0" i="0" kern="1200" dirty="0" smtClean="0">
                          <a:solidFill>
                            <a:schemeClr val="dk1"/>
                          </a:solidFill>
                          <a:latin typeface="Times New Roman" pitchFamily="18" charset="0"/>
                          <a:ea typeface="+mn-ea"/>
                          <a:cs typeface="Times New Roman" pitchFamily="18" charset="0"/>
                        </a:rPr>
                        <a:t>Endurance conditioning or reconditioning; Balance, coordination, and agility training; Body mechanics and postural stabilization; Flexibility exercises; Gait and locomotion training; Relaxation; Strength, power, and endurance training for head, neck, limb, pelvic-floor, trunk, and </a:t>
                      </a:r>
                      <a:r>
                        <a:rPr kumimoji="0" lang="en-US" sz="1600" b="0" i="0" kern="1200" dirty="0" err="1" smtClean="0">
                          <a:solidFill>
                            <a:schemeClr val="dk1"/>
                          </a:solidFill>
                          <a:latin typeface="Times New Roman" pitchFamily="18" charset="0"/>
                          <a:ea typeface="+mn-ea"/>
                          <a:cs typeface="Times New Roman" pitchFamily="18" charset="0"/>
                        </a:rPr>
                        <a:t>ventilatory</a:t>
                      </a:r>
                      <a:r>
                        <a:rPr kumimoji="0" lang="en-US" sz="1600" b="0" i="0" kern="1200" dirty="0" smtClean="0">
                          <a:solidFill>
                            <a:schemeClr val="dk1"/>
                          </a:solidFill>
                          <a:latin typeface="Times New Roman" pitchFamily="18" charset="0"/>
                          <a:ea typeface="+mn-ea"/>
                          <a:cs typeface="Times New Roman" pitchFamily="18" charset="0"/>
                        </a:rPr>
                        <a:t> muscles</a:t>
                      </a:r>
                      <a:endParaRPr lang="en-US" sz="1600" i="0" dirty="0">
                        <a:latin typeface="Times New Roman" pitchFamily="18" charset="0"/>
                        <a:cs typeface="Times New Roman" pitchFamily="18" charset="0"/>
                      </a:endParaRPr>
                    </a:p>
                  </a:txBody>
                  <a:tcPr>
                    <a:solidFill>
                      <a:schemeClr val="accent1">
                        <a:lumMod val="40000"/>
                        <a:lumOff val="60000"/>
                      </a:schemeClr>
                    </a:solidFill>
                  </a:tcPr>
                </a:tc>
              </a:tr>
              <a:tr h="1172599">
                <a:tc>
                  <a:txBody>
                    <a:bodyPr/>
                    <a:lstStyle/>
                    <a:p>
                      <a:r>
                        <a:rPr kumimoji="0" lang="en-US" sz="1600" b="0" i="0" kern="1200" dirty="0" smtClean="0">
                          <a:solidFill>
                            <a:schemeClr val="dk1"/>
                          </a:solidFill>
                          <a:latin typeface="Times New Roman" pitchFamily="18" charset="0"/>
                          <a:ea typeface="+mn-ea"/>
                          <a:cs typeface="Times New Roman" pitchFamily="18" charset="0"/>
                        </a:rPr>
                        <a:t>Functional Training</a:t>
                      </a:r>
                      <a:endParaRPr lang="en-US" sz="1600" dirty="0">
                        <a:latin typeface="Times New Roman" pitchFamily="18" charset="0"/>
                        <a:cs typeface="Times New Roman" pitchFamily="18" charset="0"/>
                      </a:endParaRPr>
                    </a:p>
                  </a:txBody>
                  <a:tcPr/>
                </a:tc>
                <a:tc>
                  <a:txBody>
                    <a:bodyPr/>
                    <a:lstStyle/>
                    <a:p>
                      <a:r>
                        <a:rPr kumimoji="0" lang="en-US" sz="1600" b="0" i="0" kern="1200" dirty="0" smtClean="0">
                          <a:solidFill>
                            <a:schemeClr val="dk1"/>
                          </a:solidFill>
                          <a:latin typeface="Times New Roman" pitchFamily="18" charset="0"/>
                          <a:ea typeface="+mn-ea"/>
                          <a:cs typeface="Times New Roman" pitchFamily="18" charset="0"/>
                        </a:rPr>
                        <a:t>ADL training; Devices and equipment use and training; Functional training programs; IADL training; Injury prevention or reduction; Leisure and play activities and training</a:t>
                      </a:r>
                      <a:endParaRPr lang="en-US" sz="1600" dirty="0">
                        <a:latin typeface="Times New Roman" pitchFamily="18" charset="0"/>
                        <a:cs typeface="Times New Roman" pitchFamily="18" charset="0"/>
                      </a:endParaRPr>
                    </a:p>
                  </a:txBody>
                  <a:tcPr/>
                </a:tc>
              </a:tr>
              <a:tr h="901999">
                <a:tc>
                  <a:txBody>
                    <a:bodyPr/>
                    <a:lstStyle/>
                    <a:p>
                      <a:r>
                        <a:rPr kumimoji="0" lang="en-US" sz="1600" b="0" i="0" kern="1200" dirty="0" smtClean="0">
                          <a:solidFill>
                            <a:schemeClr val="dk1"/>
                          </a:solidFill>
                          <a:latin typeface="Times New Roman" pitchFamily="18" charset="0"/>
                          <a:ea typeface="+mn-ea"/>
                          <a:cs typeface="Times New Roman" pitchFamily="18" charset="0"/>
                        </a:rPr>
                        <a:t>Electrotherapeutic Modalities</a:t>
                      </a:r>
                      <a:endParaRPr lang="en-US" sz="1600" dirty="0">
                        <a:latin typeface="Times New Roman" pitchFamily="18" charset="0"/>
                        <a:cs typeface="Times New Roman" pitchFamily="18" charset="0"/>
                      </a:endParaRPr>
                    </a:p>
                  </a:txBody>
                  <a:tcPr>
                    <a:solidFill>
                      <a:schemeClr val="accent1">
                        <a:lumMod val="40000"/>
                        <a:lumOff val="60000"/>
                      </a:schemeClr>
                    </a:solidFill>
                  </a:tcPr>
                </a:tc>
                <a:tc>
                  <a:txBody>
                    <a:bodyPr/>
                    <a:lstStyle/>
                    <a:p>
                      <a:r>
                        <a:rPr kumimoji="0" lang="en-US" sz="1600" b="0" i="0" kern="1200" dirty="0" smtClean="0">
                          <a:solidFill>
                            <a:schemeClr val="dk1"/>
                          </a:solidFill>
                          <a:latin typeface="Times New Roman" pitchFamily="18" charset="0"/>
                          <a:ea typeface="+mn-ea"/>
                          <a:cs typeface="Times New Roman" pitchFamily="18" charset="0"/>
                        </a:rPr>
                        <a:t>Biofeedback; Electrical Stimulation — EMS, FES, high voltage pulsed current (HVPS), NMES, TENS</a:t>
                      </a:r>
                      <a:endParaRPr lang="en-US" sz="1600" i="0" dirty="0">
                        <a:latin typeface="Times New Roman" pitchFamily="18" charset="0"/>
                        <a:cs typeface="Times New Roman" pitchFamily="18" charset="0"/>
                      </a:endParaRPr>
                    </a:p>
                  </a:txBody>
                  <a:tcPr>
                    <a:solidFill>
                      <a:schemeClr val="accent1">
                        <a:lumMod val="40000"/>
                        <a:lumOff val="60000"/>
                      </a:schemeClr>
                    </a:solidFill>
                  </a:tcPr>
                </a:tc>
              </a:tr>
              <a:tr h="1713798">
                <a:tc>
                  <a:txBody>
                    <a:bodyPr/>
                    <a:lstStyle/>
                    <a:p>
                      <a:r>
                        <a:rPr kumimoji="0" lang="en-US" sz="1600" b="0" i="0" kern="1200" dirty="0" smtClean="0">
                          <a:solidFill>
                            <a:schemeClr val="dk1"/>
                          </a:solidFill>
                          <a:latin typeface="Times New Roman" pitchFamily="18" charset="0"/>
                          <a:ea typeface="+mn-ea"/>
                          <a:cs typeface="Times New Roman" pitchFamily="18" charset="0"/>
                        </a:rPr>
                        <a:t>Physical Agents and Mechanical Modalities</a:t>
                      </a:r>
                      <a:endParaRPr lang="en-US" sz="1600" dirty="0">
                        <a:latin typeface="Times New Roman" pitchFamily="18" charset="0"/>
                        <a:cs typeface="Times New Roman" pitchFamily="18" charset="0"/>
                      </a:endParaRPr>
                    </a:p>
                  </a:txBody>
                  <a:tcPr/>
                </a:tc>
                <a:tc>
                  <a:txBody>
                    <a:bodyPr/>
                    <a:lstStyle/>
                    <a:p>
                      <a:r>
                        <a:rPr kumimoji="0" lang="en-US" sz="1600" b="0" i="0" kern="1200" dirty="0" smtClean="0">
                          <a:solidFill>
                            <a:schemeClr val="dk1"/>
                          </a:solidFill>
                          <a:latin typeface="Times New Roman" pitchFamily="18" charset="0"/>
                          <a:ea typeface="+mn-ea"/>
                          <a:cs typeface="Times New Roman" pitchFamily="18" charset="0"/>
                        </a:rPr>
                        <a:t>Cryotherapy — cold packs, ice massage, </a:t>
                      </a:r>
                      <a:r>
                        <a:rPr kumimoji="0" lang="en-US" sz="1600" b="0" i="0" kern="1200" dirty="0" err="1" smtClean="0">
                          <a:solidFill>
                            <a:schemeClr val="dk1"/>
                          </a:solidFill>
                          <a:latin typeface="Times New Roman" pitchFamily="18" charset="0"/>
                          <a:ea typeface="+mn-ea"/>
                          <a:cs typeface="Times New Roman" pitchFamily="18" charset="0"/>
                        </a:rPr>
                        <a:t>vapocoolant</a:t>
                      </a:r>
                      <a:r>
                        <a:rPr kumimoji="0" lang="en-US" sz="1600" b="0" i="0" kern="1200" dirty="0" smtClean="0">
                          <a:solidFill>
                            <a:schemeClr val="dk1"/>
                          </a:solidFill>
                          <a:latin typeface="Times New Roman" pitchFamily="18" charset="0"/>
                          <a:ea typeface="+mn-ea"/>
                          <a:cs typeface="Times New Roman" pitchFamily="18" charset="0"/>
                        </a:rPr>
                        <a:t> spray; Hydrotherapy — whirlpool tanks, contrast bath, pool; Sound Agents — </a:t>
                      </a:r>
                      <a:r>
                        <a:rPr kumimoji="0" lang="en-US" sz="1600" b="0" i="0" kern="1200" dirty="0" err="1" smtClean="0">
                          <a:solidFill>
                            <a:schemeClr val="dk1"/>
                          </a:solidFill>
                          <a:latin typeface="Times New Roman" pitchFamily="18" charset="0"/>
                          <a:ea typeface="+mn-ea"/>
                          <a:cs typeface="Times New Roman" pitchFamily="18" charset="0"/>
                        </a:rPr>
                        <a:t>phonophoresis</a:t>
                      </a:r>
                      <a:r>
                        <a:rPr kumimoji="0" lang="en-US" sz="1600" b="0" i="0" kern="1200" dirty="0" smtClean="0">
                          <a:solidFill>
                            <a:schemeClr val="dk1"/>
                          </a:solidFill>
                          <a:latin typeface="Times New Roman" pitchFamily="18" charset="0"/>
                          <a:ea typeface="+mn-ea"/>
                          <a:cs typeface="Times New Roman" pitchFamily="18" charset="0"/>
                        </a:rPr>
                        <a:t>, ultrasound; Thermotherapy — dry heat, hot packs, paraffin baths; Mechanical Motion Devices — CPM</a:t>
                      </a:r>
                      <a:endParaRPr lang="en-US" sz="1600" i="0" dirty="0">
                        <a:latin typeface="Times New Roman" pitchFamily="18" charset="0"/>
                        <a:cs typeface="Times New Roman" pitchFamily="18" charset="0"/>
                      </a:endParaRPr>
                    </a:p>
                  </a:txBody>
                  <a:tcPr/>
                </a:tc>
              </a:tr>
            </a:tbl>
          </a:graphicData>
        </a:graphic>
      </p:graphicFrame>
      <p:graphicFrame>
        <p:nvGraphicFramePr>
          <p:cNvPr id="5" name="Table 4"/>
          <p:cNvGraphicFramePr>
            <a:graphicFrameLocks noGrp="1"/>
          </p:cNvGraphicFramePr>
          <p:nvPr/>
        </p:nvGraphicFramePr>
        <p:xfrm>
          <a:off x="0" y="5943600"/>
          <a:ext cx="9144000" cy="822960"/>
        </p:xfrm>
        <a:graphic>
          <a:graphicData uri="http://schemas.openxmlformats.org/drawingml/2006/table">
            <a:tbl>
              <a:tblPr firstRow="1" bandRow="1">
                <a:tableStyleId>{5C22544A-7EE6-4342-B048-85BDC9FD1C3A}</a:tableStyleId>
              </a:tblPr>
              <a:tblGrid>
                <a:gridCol w="2895600"/>
                <a:gridCol w="6248400"/>
              </a:tblGrid>
              <a:tr h="685800">
                <a:tc>
                  <a:txBody>
                    <a:bodyPr/>
                    <a:lstStyle/>
                    <a:p>
                      <a:r>
                        <a:rPr kumimoji="0" lang="en-US" sz="1600" b="0" i="0" kern="1200" dirty="0" smtClean="0">
                          <a:solidFill>
                            <a:schemeClr val="tx1"/>
                          </a:solidFill>
                          <a:latin typeface="Times New Roman" pitchFamily="18" charset="0"/>
                          <a:ea typeface="+mn-ea"/>
                          <a:cs typeface="Times New Roman" pitchFamily="18" charset="0"/>
                        </a:rPr>
                        <a:t>Manual Therapy</a:t>
                      </a:r>
                      <a:endParaRPr lang="en-US" sz="1600"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c>
                  <a:txBody>
                    <a:bodyPr/>
                    <a:lstStyle/>
                    <a:p>
                      <a:r>
                        <a:rPr kumimoji="0" lang="en-US" sz="1600" b="0" i="0" kern="1200" dirty="0" smtClean="0">
                          <a:solidFill>
                            <a:schemeClr val="tx1"/>
                          </a:solidFill>
                          <a:latin typeface="Times New Roman" pitchFamily="18" charset="0"/>
                          <a:ea typeface="+mn-ea"/>
                          <a:cs typeface="Times New Roman" pitchFamily="18" charset="0"/>
                        </a:rPr>
                        <a:t>Massage — connective tissue massage, therapeutic massage; Mobilization/Manipulation — soft tissue; Passive Range of Motion</a:t>
                      </a:r>
                      <a:endParaRPr lang="en-US" sz="1600" i="0"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sz="3200" dirty="0" smtClean="0">
                <a:latin typeface="Times New Roman" pitchFamily="18" charset="0"/>
                <a:cs typeface="Times New Roman" pitchFamily="18" charset="0"/>
              </a:rPr>
              <a:t>Home exercises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183880" cy="4187952"/>
          </a:xfrm>
        </p:spPr>
        <p:txBody>
          <a:bodyPr>
            <a:normAutofit/>
          </a:bodyPr>
          <a:lstStyle/>
          <a:p>
            <a:r>
              <a:rPr lang="en-US" sz="2400" dirty="0" smtClean="0">
                <a:latin typeface="Times New Roman" pitchFamily="18" charset="0"/>
                <a:cs typeface="Times New Roman" pitchFamily="18" charset="0"/>
              </a:rPr>
              <a:t>Quadriceps sets</a:t>
            </a:r>
          </a:p>
          <a:p>
            <a:r>
              <a:rPr lang="en-US" sz="2400" dirty="0" smtClean="0">
                <a:latin typeface="Times New Roman" pitchFamily="18" charset="0"/>
                <a:cs typeface="Times New Roman" pitchFamily="18" charset="0"/>
              </a:rPr>
              <a:t>Ankle pumps</a:t>
            </a:r>
          </a:p>
          <a:p>
            <a:r>
              <a:rPr lang="en-US" sz="2400" dirty="0" smtClean="0">
                <a:latin typeface="Times New Roman" pitchFamily="18" charset="0"/>
                <a:cs typeface="Times New Roman" pitchFamily="18" charset="0"/>
              </a:rPr>
              <a:t>Straight leg raises</a:t>
            </a:r>
          </a:p>
          <a:p>
            <a:r>
              <a:rPr lang="en-US" sz="2400" dirty="0" smtClean="0">
                <a:latin typeface="Times New Roman" pitchFamily="18" charset="0"/>
                <a:cs typeface="Times New Roman" pitchFamily="18" charset="0"/>
              </a:rPr>
              <a:t>Supported leg raise</a:t>
            </a:r>
          </a:p>
          <a:p>
            <a:r>
              <a:rPr lang="en-US" sz="2400" dirty="0" smtClean="0">
                <a:latin typeface="Times New Roman" pitchFamily="18" charset="0"/>
                <a:cs typeface="Times New Roman" pitchFamily="18" charset="0"/>
              </a:rPr>
              <a:t>Prone knee flexion</a:t>
            </a:r>
          </a:p>
          <a:p>
            <a:r>
              <a:rPr lang="en-US" sz="2400" dirty="0" smtClean="0">
                <a:latin typeface="Times New Roman" pitchFamily="18" charset="0"/>
                <a:cs typeface="Times New Roman" pitchFamily="18" charset="0"/>
              </a:rPr>
              <a:t>Standing knee curls</a:t>
            </a:r>
          </a:p>
          <a:p>
            <a:r>
              <a:rPr lang="en-US" sz="2400" dirty="0" err="1" smtClean="0">
                <a:latin typeface="Times New Roman" pitchFamily="18" charset="0"/>
                <a:cs typeface="Times New Roman" pitchFamily="18" charset="0"/>
              </a:rPr>
              <a:t>Stepups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Stationary cycling</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sz="3200" dirty="0" smtClean="0">
                <a:latin typeface="Times New Roman" pitchFamily="18" charset="0"/>
                <a:cs typeface="Times New Roman" pitchFamily="18" charset="0"/>
              </a:rPr>
              <a:t>Precautions after TKR</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183880" cy="4724400"/>
          </a:xfrm>
        </p:spPr>
        <p:txBody>
          <a:bodyPr>
            <a:normAutofit fontScale="92500"/>
          </a:bodyPr>
          <a:lstStyle/>
          <a:p>
            <a:pPr>
              <a:buNone/>
            </a:pP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Do not attempt to do these exercises unless your doctor or physical therapist has given consent to do so </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Doing advanced exercises too early in your rehabilitation can damage the prosthesis as well as set your recovery back </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Avoid exercises that are not prescribed by your doctor, especially those that place excessive pressure on the knee joint, such as lunges or squats. </a:t>
            </a:r>
            <a:br>
              <a:rPr lang="en-US" sz="26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sz="3200" dirty="0" smtClean="0">
                <a:latin typeface="Times New Roman" pitchFamily="18" charset="0"/>
                <a:cs typeface="Times New Roman" pitchFamily="18" charset="0"/>
              </a:rPr>
              <a:t>Sports &amp; activity recommendations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183880" cy="4187952"/>
          </a:xfrm>
        </p:spPr>
        <p:txBody>
          <a:bodyPr/>
          <a:lstStyle/>
          <a:p>
            <a:pPr>
              <a:lnSpc>
                <a:spcPct val="80000"/>
              </a:lnSpc>
              <a:buFont typeface="Wingdings" pitchFamily="2" charset="2"/>
              <a:buNone/>
            </a:pPr>
            <a:r>
              <a:rPr lang="en-US" sz="2400" dirty="0" smtClean="0">
                <a:latin typeface="Times New Roman" pitchFamily="18" charset="0"/>
                <a:cs typeface="Times New Roman" pitchFamily="18" charset="0"/>
              </a:rPr>
              <a:t>Knee Society recommendations:</a:t>
            </a:r>
          </a:p>
          <a:p>
            <a:pPr>
              <a:lnSpc>
                <a:spcPct val="80000"/>
              </a:lnSpc>
              <a:buFont typeface="Wingdings" pitchFamily="2" charset="2"/>
              <a:buNone/>
            </a:pPr>
            <a:endParaRPr lang="en-US" sz="2400" dirty="0" smtClean="0">
              <a:latin typeface="Times New Roman" pitchFamily="18" charset="0"/>
              <a:cs typeface="Times New Roman" pitchFamily="18" charset="0"/>
            </a:endParaRPr>
          </a:p>
          <a:p>
            <a:pPr>
              <a:lnSpc>
                <a:spcPct val="80000"/>
              </a:lnSpc>
            </a:pPr>
            <a:r>
              <a:rPr lang="en-US" sz="2400" dirty="0" smtClean="0">
                <a:latin typeface="Times New Roman" pitchFamily="18" charset="0"/>
                <a:cs typeface="Times New Roman" pitchFamily="18" charset="0"/>
              </a:rPr>
              <a:t>Suitable: cycling, swimming, low-resistance rowing, walking, hiking, low-resistance weight-lifting, ballroom dancing, square dancing</a:t>
            </a:r>
          </a:p>
          <a:p>
            <a:pPr>
              <a:lnSpc>
                <a:spcPct val="80000"/>
              </a:lnSpc>
            </a:pPr>
            <a:endParaRPr lang="en-US" sz="2400" dirty="0" smtClean="0">
              <a:latin typeface="Times New Roman" pitchFamily="18" charset="0"/>
              <a:cs typeface="Times New Roman" pitchFamily="18" charset="0"/>
            </a:endParaRPr>
          </a:p>
          <a:p>
            <a:pPr>
              <a:lnSpc>
                <a:spcPct val="80000"/>
              </a:lnSpc>
            </a:pPr>
            <a:r>
              <a:rPr lang="en-US" sz="2400" dirty="0" smtClean="0">
                <a:latin typeface="Times New Roman" pitchFamily="18" charset="0"/>
                <a:cs typeface="Times New Roman" pitchFamily="18" charset="0"/>
              </a:rPr>
              <a:t>Suitable but more risky: </a:t>
            </a:r>
            <a:r>
              <a:rPr lang="en-US" sz="2400" smtClean="0">
                <a:latin typeface="Times New Roman" pitchFamily="18" charset="0"/>
                <a:cs typeface="Times New Roman" pitchFamily="18" charset="0"/>
              </a:rPr>
              <a:t>downhill skiing, </a:t>
            </a:r>
            <a:r>
              <a:rPr lang="en-US" sz="2400" dirty="0" smtClean="0">
                <a:latin typeface="Times New Roman" pitchFamily="18" charset="0"/>
                <a:cs typeface="Times New Roman" pitchFamily="18" charset="0"/>
              </a:rPr>
              <a:t>ice-skating, speed walking, hunting, low-impact aerobics, volleyball</a:t>
            </a:r>
          </a:p>
          <a:p>
            <a:pPr>
              <a:lnSpc>
                <a:spcPct val="80000"/>
              </a:lnSpc>
            </a:pPr>
            <a:endParaRPr lang="en-US" sz="2400" dirty="0" smtClean="0">
              <a:latin typeface="Times New Roman" pitchFamily="18" charset="0"/>
              <a:cs typeface="Times New Roman" pitchFamily="18" charset="0"/>
            </a:endParaRPr>
          </a:p>
          <a:p>
            <a:pPr>
              <a:lnSpc>
                <a:spcPct val="80000"/>
              </a:lnSpc>
            </a:pPr>
            <a:r>
              <a:rPr lang="en-US" sz="2400" dirty="0" smtClean="0">
                <a:latin typeface="Times New Roman" pitchFamily="18" charset="0"/>
                <a:cs typeface="Times New Roman" pitchFamily="18" charset="0"/>
              </a:rPr>
              <a:t>Avoid: Baseball, basketball, football, hockey, soccer, high-impact aerobics, jogging, parachuting, power-lifting</a:t>
            </a:r>
          </a:p>
          <a:p>
            <a:endParaRPr lang="en-US" dirty="0"/>
          </a:p>
        </p:txBody>
      </p:sp>
      <p:pic>
        <p:nvPicPr>
          <p:cNvPr id="4" name="Picture 5" descr="MCj04246500000[1]"/>
          <p:cNvPicPr>
            <a:picLocks noChangeAspect="1" noChangeArrowheads="1"/>
          </p:cNvPicPr>
          <p:nvPr/>
        </p:nvPicPr>
        <p:blipFill>
          <a:blip r:embed="rId2" cstate="print"/>
          <a:srcRect/>
          <a:stretch>
            <a:fillRect/>
          </a:stretch>
        </p:blipFill>
        <p:spPr bwMode="auto">
          <a:xfrm>
            <a:off x="7353300" y="0"/>
            <a:ext cx="1790700" cy="1819275"/>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5" descr="thank-you.png"/>
          <p:cNvPicPr>
            <a:picLocks noGrp="1" noChangeAspect="1"/>
          </p:cNvPicPr>
          <p:nvPr>
            <p:ph idx="1"/>
          </p:nvPr>
        </p:nvPicPr>
        <p:blipFill>
          <a:blip r:embed="rId2" cstate="print"/>
          <a:stretch>
            <a:fillRect/>
          </a:stretch>
        </p:blipFill>
        <p:spPr>
          <a:xfrm>
            <a:off x="381000" y="381000"/>
            <a:ext cx="8382000" cy="5562599"/>
          </a:xfrm>
          <a:solidFill>
            <a:schemeClr val="accent1">
              <a:lumMod val="60000"/>
              <a:lumOff val="40000"/>
            </a:schemeClr>
          </a:solidFill>
          <a:ln>
            <a:solidFill>
              <a:schemeClr val="accent1">
                <a:lumMod val="60000"/>
                <a:lumOff val="40000"/>
              </a:schemeClr>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sz="3200" dirty="0" smtClean="0">
                <a:latin typeface="Times New Roman" pitchFamily="18" charset="0"/>
                <a:cs typeface="Times New Roman" pitchFamily="18" charset="0"/>
              </a:rPr>
              <a:t>Knee joint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2400" dirty="0" smtClean="0">
                <a:solidFill>
                  <a:schemeClr val="accent6">
                    <a:lumMod val="50000"/>
                  </a:schemeClr>
                </a:solidFill>
                <a:latin typeface="Times New Roman" pitchFamily="18" charset="0"/>
                <a:cs typeface="Times New Roman" pitchFamily="18" charset="0"/>
              </a:rPr>
              <a:t>General anatomical overview</a:t>
            </a:r>
            <a:endParaRPr lang="en-US" sz="2400" dirty="0">
              <a:solidFill>
                <a:schemeClr val="accent6">
                  <a:lumMod val="50000"/>
                </a:schemeClr>
              </a:solidFill>
              <a:latin typeface="Times New Roman" pitchFamily="18" charset="0"/>
              <a:cs typeface="Times New Roman" pitchFamily="18" charset="0"/>
            </a:endParaRPr>
          </a:p>
        </p:txBody>
      </p:sp>
      <p:pic>
        <p:nvPicPr>
          <p:cNvPr id="1026" name="Picture 2" descr="C:\Documents and Settings\Guest\Desktop\knee.jpg"/>
          <p:cNvPicPr>
            <a:picLocks noGrp="1" noChangeAspect="1" noChangeArrowheads="1"/>
          </p:cNvPicPr>
          <p:nvPr>
            <p:ph idx="1"/>
          </p:nvPr>
        </p:nvPicPr>
        <p:blipFill>
          <a:blip r:embed="rId2" cstate="print"/>
          <a:srcRect/>
          <a:stretch>
            <a:fillRect/>
          </a:stretch>
        </p:blipFill>
        <p:spPr bwMode="auto">
          <a:xfrm>
            <a:off x="2514600" y="1752600"/>
            <a:ext cx="3886200" cy="4038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kneetransplant"/>
          <p:cNvPicPr>
            <a:picLocks noChangeAspect="1" noChangeArrowheads="1"/>
          </p:cNvPicPr>
          <p:nvPr/>
        </p:nvPicPr>
        <p:blipFill>
          <a:blip r:embed="rId2" cstate="print"/>
          <a:srcRect/>
          <a:stretch>
            <a:fillRect/>
          </a:stretch>
        </p:blipFill>
        <p:spPr bwMode="auto">
          <a:xfrm>
            <a:off x="5334000" y="457200"/>
            <a:ext cx="3352800" cy="2667000"/>
          </a:xfrm>
          <a:prstGeom prst="rect">
            <a:avLst/>
          </a:prstGeom>
          <a:noFill/>
        </p:spPr>
      </p:pic>
      <p:sp>
        <p:nvSpPr>
          <p:cNvPr id="3" name="Content Placeholder 2"/>
          <p:cNvSpPr>
            <a:spLocks noGrp="1"/>
          </p:cNvSpPr>
          <p:nvPr>
            <p:ph idx="1"/>
          </p:nvPr>
        </p:nvSpPr>
        <p:spPr>
          <a:xfrm>
            <a:off x="304800" y="1447800"/>
            <a:ext cx="8183880" cy="4187952"/>
          </a:xfrm>
        </p:spPr>
        <p:txBody>
          <a:bodyPr>
            <a:normAutofit/>
          </a:bodyPr>
          <a:lstStyle/>
          <a:p>
            <a:r>
              <a:rPr lang="en-US" sz="2400" dirty="0" smtClean="0">
                <a:latin typeface="Times New Roman" pitchFamily="18" charset="0"/>
                <a:cs typeface="Times New Roman" pitchFamily="18" charset="0"/>
              </a:rPr>
              <a:t>Knee replacement surgery involves </a:t>
            </a:r>
          </a:p>
          <a:p>
            <a:pPr>
              <a:buNone/>
            </a:pPr>
            <a:r>
              <a:rPr lang="en-US" sz="2400" dirty="0" smtClean="0">
                <a:latin typeface="Times New Roman" pitchFamily="18" charset="0"/>
                <a:cs typeface="Times New Roman" pitchFamily="18" charset="0"/>
              </a:rPr>
              <a:t>    replacing some or all of the components </a:t>
            </a:r>
          </a:p>
          <a:p>
            <a:pPr>
              <a:buNone/>
            </a:pPr>
            <a:r>
              <a:rPr lang="en-US" sz="2400" dirty="0" smtClean="0">
                <a:latin typeface="Times New Roman" pitchFamily="18" charset="0"/>
                <a:cs typeface="Times New Roman" pitchFamily="18" charset="0"/>
              </a:rPr>
              <a:t>    of the knee joint with a synthetic implant,</a:t>
            </a:r>
          </a:p>
          <a:p>
            <a:pPr marL="279400" indent="19050">
              <a:buNone/>
            </a:pPr>
            <a:r>
              <a:rPr lang="en-US" sz="2400" dirty="0" smtClean="0">
                <a:latin typeface="Times New Roman" pitchFamily="18" charset="0"/>
                <a:cs typeface="Times New Roman" pitchFamily="18" charset="0"/>
              </a:rPr>
              <a:t>to repair the damaged weight-bearing surfaces that are causing pain.</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 </a:t>
            </a:r>
            <a:r>
              <a:rPr lang="en-US" sz="2400" dirty="0" smtClean="0">
                <a:solidFill>
                  <a:schemeClr val="accent4"/>
                </a:solidFill>
                <a:latin typeface="Times New Roman" pitchFamily="18" charset="0"/>
                <a:cs typeface="Times New Roman" pitchFamily="18" charset="0"/>
              </a:rPr>
              <a:t>total knee replacement </a:t>
            </a:r>
            <a:r>
              <a:rPr lang="en-US" sz="2400" dirty="0" smtClean="0">
                <a:latin typeface="Times New Roman" pitchFamily="18" charset="0"/>
                <a:cs typeface="Times New Roman" pitchFamily="18" charset="0"/>
              </a:rPr>
              <a:t>surgery replaces all three compartments of the diseased knee joint. A </a:t>
            </a:r>
            <a:r>
              <a:rPr lang="en-US" sz="2400" dirty="0" smtClean="0">
                <a:solidFill>
                  <a:schemeClr val="accent4"/>
                </a:solidFill>
                <a:latin typeface="Times New Roman" pitchFamily="18" charset="0"/>
                <a:cs typeface="Times New Roman" pitchFamily="18" charset="0"/>
              </a:rPr>
              <a:t>partial knee replacement </a:t>
            </a:r>
            <a:r>
              <a:rPr lang="en-US" sz="2400" dirty="0" smtClean="0">
                <a:latin typeface="Times New Roman" pitchFamily="18" charset="0"/>
                <a:cs typeface="Times New Roman" pitchFamily="18" charset="0"/>
              </a:rPr>
              <a:t>involves an implant in just one or two compartments of the knee, retaining any undamaged parts.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latin typeface="Times New Roman" pitchFamily="18" charset="0"/>
                <a:cs typeface="Times New Roman" pitchFamily="18" charset="0"/>
              </a:rPr>
              <a:t>Knee implant components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183880" cy="4187952"/>
          </a:xfrm>
        </p:spPr>
        <p:txBody>
          <a:bodyPr>
            <a:noAutofit/>
          </a:bodyPr>
          <a:lstStyle/>
          <a:p>
            <a:pPr>
              <a:buNone/>
            </a:pPr>
            <a:r>
              <a:rPr lang="en-US" sz="2400" dirty="0" smtClean="0">
                <a:latin typeface="Times New Roman" pitchFamily="18" charset="0"/>
                <a:cs typeface="Times New Roman" pitchFamily="18" charset="0"/>
              </a:rPr>
              <a:t>Up to three bone surfaces may be replaced in a total knee replacement:</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lower ends of the femur.</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top surface of the tibia. </a:t>
            </a:r>
          </a:p>
          <a:p>
            <a:endParaRPr lang="en-US" sz="2400" dirty="0" smtClean="0">
              <a:latin typeface="Times New Roman" pitchFamily="18" charset="0"/>
              <a:cs typeface="Times New Roman" pitchFamily="18" charset="0"/>
            </a:endParaRPr>
          </a:p>
          <a:p>
            <a:r>
              <a:rPr lang="en-US" sz="2400" dirty="0" smtClean="0">
                <a:solidFill>
                  <a:prstClr val="black"/>
                </a:solidFill>
                <a:latin typeface="Times New Roman" pitchFamily="18" charset="0"/>
                <a:cs typeface="Times New Roman" pitchFamily="18" charset="0"/>
              </a:rPr>
              <a:t>The back surface of the patella.</a:t>
            </a:r>
          </a:p>
          <a:p>
            <a:pPr>
              <a:buNone/>
            </a:pPr>
            <a:r>
              <a:rPr lang="en-US" sz="2400" dirty="0" smtClean="0">
                <a:solidFill>
                  <a:prstClr val="black"/>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t>
            </a:r>
            <a:r>
              <a:rPr lang="en-US" sz="2400" dirty="0" smtClean="0">
                <a:solidFill>
                  <a:prstClr val="black"/>
                </a:solidFill>
                <a:latin typeface="Times New Roman" pitchFamily="18" charset="0"/>
                <a:cs typeface="Times New Roman" pitchFamily="18" charset="0"/>
              </a:rPr>
              <a:t> helps improve outcomes and pain free functions</a:t>
            </a:r>
            <a:endParaRPr lang="en-US" sz="2400" dirty="0" smtClean="0">
              <a:latin typeface="Times New Roman" pitchFamily="18" charset="0"/>
              <a:cs typeface="Times New Roman" pitchFamily="18" charset="0"/>
            </a:endParaRPr>
          </a:p>
        </p:txBody>
      </p:sp>
      <p:pic>
        <p:nvPicPr>
          <p:cNvPr id="4" name="Picture 2" descr="C:\Documents and Settings\Guest\Desktop\retrain 1.jpg"/>
          <p:cNvPicPr>
            <a:picLocks noChangeAspect="1" noChangeArrowheads="1"/>
          </p:cNvPicPr>
          <p:nvPr/>
        </p:nvPicPr>
        <p:blipFill>
          <a:blip r:embed="rId2" cstate="print"/>
          <a:srcRect/>
          <a:stretch>
            <a:fillRect/>
          </a:stretch>
        </p:blipFill>
        <p:spPr bwMode="auto">
          <a:xfrm>
            <a:off x="7162800" y="1676400"/>
            <a:ext cx="1524000" cy="1219200"/>
          </a:xfrm>
          <a:prstGeom prst="rect">
            <a:avLst/>
          </a:prstGeom>
          <a:noFill/>
        </p:spPr>
      </p:pic>
      <p:pic>
        <p:nvPicPr>
          <p:cNvPr id="5" name="Picture 2" descr="C:\Documents and Settings\Guest\Desktop\retrain.jpg"/>
          <p:cNvPicPr>
            <a:picLocks noChangeAspect="1" noChangeArrowheads="1"/>
          </p:cNvPicPr>
          <p:nvPr/>
        </p:nvPicPr>
        <p:blipFill>
          <a:blip r:embed="rId3" cstate="print"/>
          <a:srcRect/>
          <a:stretch>
            <a:fillRect/>
          </a:stretch>
        </p:blipFill>
        <p:spPr bwMode="auto">
          <a:xfrm>
            <a:off x="7162800" y="3429000"/>
            <a:ext cx="1524000" cy="1371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lstStyle/>
          <a:p>
            <a:endParaRPr lang="en-US" dirty="0"/>
          </a:p>
        </p:txBody>
      </p:sp>
      <p:sp>
        <p:nvSpPr>
          <p:cNvPr id="4" name="Content Placeholder 3"/>
          <p:cNvSpPr>
            <a:spLocks noGrp="1"/>
          </p:cNvSpPr>
          <p:nvPr>
            <p:ph idx="1"/>
          </p:nvPr>
        </p:nvSpPr>
        <p:spPr>
          <a:xfrm>
            <a:off x="457200" y="1600200"/>
            <a:ext cx="8183880" cy="4187952"/>
          </a:xfrm>
        </p:spPr>
        <p:txBody>
          <a:bodyPr/>
          <a:lstStyle/>
          <a:p>
            <a:r>
              <a:rPr lang="en-US" sz="2400" dirty="0" smtClean="0">
                <a:latin typeface="Times New Roman" pitchFamily="18" charset="0"/>
                <a:cs typeface="Times New Roman" pitchFamily="18" charset="0"/>
              </a:rPr>
              <a:t>Posterior-Stabilized Designs</a:t>
            </a:r>
          </a:p>
          <a:p>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Cruciate</a:t>
            </a:r>
            <a:r>
              <a:rPr lang="en-US" sz="2400" dirty="0" smtClean="0">
                <a:latin typeface="Times New Roman" pitchFamily="18" charset="0"/>
                <a:cs typeface="Times New Roman" pitchFamily="18" charset="0"/>
              </a:rPr>
              <a:t>-Retaining Designs</a:t>
            </a:r>
          </a:p>
          <a:p>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Unicompartmental</a:t>
            </a:r>
            <a:r>
              <a:rPr lang="en-US" sz="2400" dirty="0" smtClean="0">
                <a:latin typeface="Times New Roman" pitchFamily="18" charset="0"/>
                <a:cs typeface="Times New Roman" pitchFamily="18" charset="0"/>
              </a:rPr>
              <a:t> Implants</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a:p>
        </p:txBody>
      </p:sp>
      <p:pic>
        <p:nvPicPr>
          <p:cNvPr id="6" name="Picture 2" descr="C:\Documents and Settings\Guest\Desktop\damaged.jpg"/>
          <p:cNvPicPr>
            <a:picLocks noChangeAspect="1" noChangeArrowheads="1"/>
          </p:cNvPicPr>
          <p:nvPr/>
        </p:nvPicPr>
        <p:blipFill>
          <a:blip r:embed="rId2" cstate="print"/>
          <a:srcRect/>
          <a:stretch>
            <a:fillRect/>
          </a:stretch>
        </p:blipFill>
        <p:spPr bwMode="auto">
          <a:xfrm>
            <a:off x="4876800" y="3505200"/>
            <a:ext cx="3733800" cy="228599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83880" cy="1051560"/>
          </a:xfrm>
        </p:spPr>
        <p:txBody>
          <a:bodyPr>
            <a:normAutofit fontScale="90000"/>
          </a:bodyPr>
          <a:lstStyle/>
          <a:p>
            <a:r>
              <a:rPr lang="en-US" sz="2400"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en-US" sz="2400"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en-US"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Types of knee joint prosthesis</a:t>
            </a:r>
            <a:r>
              <a:rPr lang="en-US" sz="2400"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en-US" sz="2400"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en-US" dirty="0" smtClean="0"/>
              <a:t/>
            </a:r>
            <a:br>
              <a:rPr lang="en-US" dirty="0" smtClean="0"/>
            </a:br>
            <a:endParaRPr lang="en-US" dirty="0"/>
          </a:p>
        </p:txBody>
      </p:sp>
      <p:sp>
        <p:nvSpPr>
          <p:cNvPr id="3" name="Content Placeholder 2"/>
          <p:cNvSpPr>
            <a:spLocks noGrp="1"/>
          </p:cNvSpPr>
          <p:nvPr>
            <p:ph idx="1"/>
          </p:nvPr>
        </p:nvSpPr>
        <p:spPr>
          <a:xfrm>
            <a:off x="457200" y="1676400"/>
            <a:ext cx="8183880" cy="4187952"/>
          </a:xfrm>
        </p:spPr>
        <p:txBody>
          <a:bodyPr>
            <a:normAutofit/>
          </a:bodyPr>
          <a:lstStyle/>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Fixed-Bearing Prosthesis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Mobile-Bearing Prosthesis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fontScale="90000"/>
          </a:bodyPr>
          <a:lstStyle/>
          <a:p>
            <a:r>
              <a:rPr lang="en-US" dirty="0" smtClean="0">
                <a:latin typeface="Times New Roman" pitchFamily="18" charset="0"/>
                <a:cs typeface="Times New Roman" pitchFamily="18" charset="0"/>
              </a:rPr>
              <a:t>Implant Materials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183880" cy="4187952"/>
          </a:xfrm>
        </p:spPr>
        <p:txBody>
          <a:bodyPr>
            <a:normAutofit/>
          </a:bodyPr>
          <a:lstStyle/>
          <a:p>
            <a:r>
              <a:rPr lang="en-US" sz="2400" dirty="0" smtClean="0">
                <a:latin typeface="Times New Roman" pitchFamily="18" charset="0"/>
                <a:cs typeface="Times New Roman" pitchFamily="18" charset="0"/>
              </a:rPr>
              <a:t>Metal parts of the implant: made of titanium or cobalt-chromium based alloys.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Plastic parts: made of ultra high molecular weight polyethylene.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All together, the components weigh between 15 and 20 ounces, depending on the size selected.</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739</TotalTime>
  <Words>1237</Words>
  <Application>Microsoft Office PowerPoint</Application>
  <PresentationFormat>On-screen Show (4:3)</PresentationFormat>
  <Paragraphs>226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Aspect</vt:lpstr>
      <vt:lpstr>Total Knee Replacement</vt:lpstr>
      <vt:lpstr>Contents</vt:lpstr>
      <vt:lpstr>PowerPoint Presentation</vt:lpstr>
      <vt:lpstr>Knee joint General anatomical overview</vt:lpstr>
      <vt:lpstr>PowerPoint Presentation</vt:lpstr>
      <vt:lpstr>Knee implant components </vt:lpstr>
      <vt:lpstr>PowerPoint Presentation</vt:lpstr>
      <vt:lpstr> Types of knee joint prosthesis  </vt:lpstr>
      <vt:lpstr>Implant Materials </vt:lpstr>
      <vt:lpstr>Material Criteria </vt:lpstr>
      <vt:lpstr>Cemented and Cementless Implants</vt:lpstr>
      <vt:lpstr>PowerPoint Presentation</vt:lpstr>
      <vt:lpstr>Benefits of knee replacement surgery</vt:lpstr>
      <vt:lpstr>Indications for TKR</vt:lpstr>
      <vt:lpstr>Risk factors leading to TKR</vt:lpstr>
      <vt:lpstr>PowerPoint Presentation</vt:lpstr>
      <vt:lpstr>Diagnosis</vt:lpstr>
      <vt:lpstr>PowerPoint Presentation</vt:lpstr>
      <vt:lpstr>Contraindications for TKR</vt:lpstr>
      <vt:lpstr>PowerPoint Presentation</vt:lpstr>
      <vt:lpstr>TKR surgical procedure </vt:lpstr>
      <vt:lpstr>Surgical technique Minimally invasive TKA</vt:lpstr>
      <vt:lpstr>Complications after Surgery</vt:lpstr>
      <vt:lpstr>Rehabilitation Exercise Protocols </vt:lpstr>
      <vt:lpstr>PowerPoint Presentation</vt:lpstr>
      <vt:lpstr>PowerPoint Presentation</vt:lpstr>
      <vt:lpstr>PowerPoint Presentation</vt:lpstr>
      <vt:lpstr>PowerPoint Presentation</vt:lpstr>
      <vt:lpstr>PowerPoint Presentation</vt:lpstr>
      <vt:lpstr>PowerPoint Presentation</vt:lpstr>
      <vt:lpstr>Home exercises</vt:lpstr>
      <vt:lpstr>Precautions after TKR</vt:lpstr>
      <vt:lpstr>Sports &amp; activity recommendations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Nava</dc:creator>
  <cp:lastModifiedBy>IMPULSE</cp:lastModifiedBy>
  <cp:revision>123</cp:revision>
  <dcterms:created xsi:type="dcterms:W3CDTF">2013-02-11T15:49:39Z</dcterms:created>
  <dcterms:modified xsi:type="dcterms:W3CDTF">2013-08-08T08:30:34Z</dcterms:modified>
</cp:coreProperties>
</file>