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56" r:id="rId2"/>
    <p:sldId id="260" r:id="rId3"/>
    <p:sldId id="258" r:id="rId4"/>
    <p:sldId id="259" r:id="rId5"/>
    <p:sldId id="261" r:id="rId6"/>
    <p:sldId id="271" r:id="rId7"/>
    <p:sldId id="272" r:id="rId8"/>
    <p:sldId id="268" r:id="rId9"/>
    <p:sldId id="269" r:id="rId10"/>
    <p:sldId id="264" r:id="rId11"/>
    <p:sldId id="266" r:id="rId12"/>
    <p:sldId id="267" r:id="rId13"/>
    <p:sldId id="274" r:id="rId14"/>
    <p:sldId id="275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12" autoAdjust="0"/>
    <p:restoredTop sz="94660"/>
  </p:normalViewPr>
  <p:slideViewPr>
    <p:cSldViewPr>
      <p:cViewPr varScale="1">
        <p:scale>
          <a:sx n="73" d="100"/>
          <a:sy n="73" d="100"/>
        </p:scale>
        <p:origin x="-11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2CB490-E8FE-4271-ACBD-944AEDF720EB}" type="doc">
      <dgm:prSet loTypeId="urn:microsoft.com/office/officeart/2005/8/layout/hierarchy6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63B008-2936-4D7F-8350-3C0D96B67601}" type="asst">
      <dgm:prSet phldrT="[Text]"/>
      <dgm:spPr/>
      <dgm:t>
        <a:bodyPr/>
        <a:lstStyle/>
        <a:p>
          <a:r>
            <a:rPr lang="en-US" dirty="0" smtClean="0"/>
            <a:t>Ethical theories</a:t>
          </a:r>
          <a:endParaRPr lang="en-US" dirty="0"/>
        </a:p>
      </dgm:t>
    </dgm:pt>
    <dgm:pt modelId="{189FF93D-D641-4E4C-8F41-FAD475510AC4}" type="parTrans" cxnId="{5C7A5C19-E6B8-496B-8FC1-DAA502D4E7F0}">
      <dgm:prSet/>
      <dgm:spPr/>
      <dgm:t>
        <a:bodyPr/>
        <a:lstStyle/>
        <a:p>
          <a:endParaRPr lang="en-US"/>
        </a:p>
      </dgm:t>
    </dgm:pt>
    <dgm:pt modelId="{C4F5CD08-F967-4B4C-81B9-A057A48D7D8E}" type="sibTrans" cxnId="{5C7A5C19-E6B8-496B-8FC1-DAA502D4E7F0}">
      <dgm:prSet/>
      <dgm:spPr/>
      <dgm:t>
        <a:bodyPr/>
        <a:lstStyle/>
        <a:p>
          <a:endParaRPr lang="en-US"/>
        </a:p>
      </dgm:t>
    </dgm:pt>
    <dgm:pt modelId="{017A9C4A-3681-437D-82CC-7B43CF573054}">
      <dgm:prSet phldrT="[Text]"/>
      <dgm:spPr/>
      <dgm:t>
        <a:bodyPr/>
        <a:lstStyle/>
        <a:p>
          <a:r>
            <a:rPr lang="en-US" dirty="0" smtClean="0"/>
            <a:t>Deontological theories</a:t>
          </a:r>
          <a:endParaRPr lang="en-US" dirty="0"/>
        </a:p>
      </dgm:t>
    </dgm:pt>
    <dgm:pt modelId="{7468FB92-D86B-4329-A667-B384A1058632}" type="parTrans" cxnId="{22588176-4493-4F9C-B28E-6184C0A3D620}">
      <dgm:prSet/>
      <dgm:spPr/>
      <dgm:t>
        <a:bodyPr/>
        <a:lstStyle/>
        <a:p>
          <a:endParaRPr lang="en-US" dirty="0"/>
        </a:p>
      </dgm:t>
    </dgm:pt>
    <dgm:pt modelId="{BD9F1BFF-01EA-4089-B889-B3F28646A387}" type="sibTrans" cxnId="{22588176-4493-4F9C-B28E-6184C0A3D620}">
      <dgm:prSet/>
      <dgm:spPr/>
      <dgm:t>
        <a:bodyPr/>
        <a:lstStyle/>
        <a:p>
          <a:endParaRPr lang="en-US"/>
        </a:p>
      </dgm:t>
    </dgm:pt>
    <dgm:pt modelId="{8180B6F8-84B3-462B-8A04-37C60B0DE36E}">
      <dgm:prSet phldrT="[Text]"/>
      <dgm:spPr/>
      <dgm:t>
        <a:bodyPr/>
        <a:lstStyle/>
        <a:p>
          <a:r>
            <a:rPr lang="en-US" dirty="0" smtClean="0"/>
            <a:t>Teleological theories</a:t>
          </a:r>
          <a:endParaRPr lang="en-US" dirty="0"/>
        </a:p>
      </dgm:t>
    </dgm:pt>
    <dgm:pt modelId="{63EFA1B4-E3E1-4CE6-8734-F74DA3EA7EA6}" type="parTrans" cxnId="{2E256D26-A998-45F6-8F13-906C3DE58A62}">
      <dgm:prSet/>
      <dgm:spPr/>
      <dgm:t>
        <a:bodyPr/>
        <a:lstStyle/>
        <a:p>
          <a:endParaRPr lang="en-US" dirty="0"/>
        </a:p>
      </dgm:t>
    </dgm:pt>
    <dgm:pt modelId="{1FF9EF8A-BE2C-4EFE-AE1C-FD5DB9835D73}" type="sibTrans" cxnId="{2E256D26-A998-45F6-8F13-906C3DE58A62}">
      <dgm:prSet/>
      <dgm:spPr/>
      <dgm:t>
        <a:bodyPr/>
        <a:lstStyle/>
        <a:p>
          <a:endParaRPr lang="en-US"/>
        </a:p>
      </dgm:t>
    </dgm:pt>
    <dgm:pt modelId="{E4F565E4-2BAC-4CFD-8C3E-0DABCA384BA5}" type="pres">
      <dgm:prSet presAssocID="{1F2CB490-E8FE-4271-ACBD-944AEDF720E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86B8EE-AE38-4EFC-A5F3-5249349D4BE4}" type="pres">
      <dgm:prSet presAssocID="{1F2CB490-E8FE-4271-ACBD-944AEDF720EB}" presName="hierFlow" presStyleCnt="0"/>
      <dgm:spPr/>
    </dgm:pt>
    <dgm:pt modelId="{50B223E4-9271-4C6B-9AE7-B719779FC558}" type="pres">
      <dgm:prSet presAssocID="{1F2CB490-E8FE-4271-ACBD-944AEDF720E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16C5F14-2D1B-4D2A-ACF8-374A2DE0A450}" type="pres">
      <dgm:prSet presAssocID="{2663B008-2936-4D7F-8350-3C0D96B67601}" presName="Name14" presStyleCnt="0"/>
      <dgm:spPr/>
    </dgm:pt>
    <dgm:pt modelId="{4DAC7741-5B68-4ED6-86E5-4D1105FC00F7}" type="pres">
      <dgm:prSet presAssocID="{2663B008-2936-4D7F-8350-3C0D96B67601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84AF08-7D17-490C-9A4D-CAD16E16C534}" type="pres">
      <dgm:prSet presAssocID="{2663B008-2936-4D7F-8350-3C0D96B67601}" presName="hierChild2" presStyleCnt="0"/>
      <dgm:spPr/>
    </dgm:pt>
    <dgm:pt modelId="{0D5F8C0B-72A0-45B7-ADAA-52B30AFAC547}" type="pres">
      <dgm:prSet presAssocID="{7468FB92-D86B-4329-A667-B384A105863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A5D7064D-4C5D-4DD7-B27D-AA460126F054}" type="pres">
      <dgm:prSet presAssocID="{017A9C4A-3681-437D-82CC-7B43CF573054}" presName="Name21" presStyleCnt="0"/>
      <dgm:spPr/>
    </dgm:pt>
    <dgm:pt modelId="{6D030B9F-F878-44C9-A6E4-8A4A1282C040}" type="pres">
      <dgm:prSet presAssocID="{017A9C4A-3681-437D-82CC-7B43CF573054}" presName="level2Shape" presStyleLbl="node2" presStyleIdx="0" presStyleCnt="2"/>
      <dgm:spPr/>
      <dgm:t>
        <a:bodyPr/>
        <a:lstStyle/>
        <a:p>
          <a:endParaRPr lang="en-US"/>
        </a:p>
      </dgm:t>
    </dgm:pt>
    <dgm:pt modelId="{E8584F47-7047-41BC-A4D1-AEC3F9B9AD0C}" type="pres">
      <dgm:prSet presAssocID="{017A9C4A-3681-437D-82CC-7B43CF573054}" presName="hierChild3" presStyleCnt="0"/>
      <dgm:spPr/>
    </dgm:pt>
    <dgm:pt modelId="{91A0C8A6-8E2E-4670-88B9-020971A1217A}" type="pres">
      <dgm:prSet presAssocID="{63EFA1B4-E3E1-4CE6-8734-F74DA3EA7EA6}" presName="Name19" presStyleLbl="parChTrans1D2" presStyleIdx="1" presStyleCnt="2"/>
      <dgm:spPr/>
      <dgm:t>
        <a:bodyPr/>
        <a:lstStyle/>
        <a:p>
          <a:endParaRPr lang="en-US"/>
        </a:p>
      </dgm:t>
    </dgm:pt>
    <dgm:pt modelId="{4BC2B11F-83D6-44A9-8266-D076B75FABC6}" type="pres">
      <dgm:prSet presAssocID="{8180B6F8-84B3-462B-8A04-37C60B0DE36E}" presName="Name21" presStyleCnt="0"/>
      <dgm:spPr/>
    </dgm:pt>
    <dgm:pt modelId="{F96FFAE5-3D9A-445A-B17C-F30140166E0C}" type="pres">
      <dgm:prSet presAssocID="{8180B6F8-84B3-462B-8A04-37C60B0DE36E}" presName="level2Shape" presStyleLbl="node2" presStyleIdx="1" presStyleCnt="2"/>
      <dgm:spPr/>
      <dgm:t>
        <a:bodyPr/>
        <a:lstStyle/>
        <a:p>
          <a:endParaRPr lang="en-US"/>
        </a:p>
      </dgm:t>
    </dgm:pt>
    <dgm:pt modelId="{ECB6147D-6B62-448F-BAD0-01A25DCEC419}" type="pres">
      <dgm:prSet presAssocID="{8180B6F8-84B3-462B-8A04-37C60B0DE36E}" presName="hierChild3" presStyleCnt="0"/>
      <dgm:spPr/>
    </dgm:pt>
    <dgm:pt modelId="{38C34CEA-BD63-474C-A028-BB2248158781}" type="pres">
      <dgm:prSet presAssocID="{1F2CB490-E8FE-4271-ACBD-944AEDF720EB}" presName="bgShapesFlow" presStyleCnt="0"/>
      <dgm:spPr/>
    </dgm:pt>
  </dgm:ptLst>
  <dgm:cxnLst>
    <dgm:cxn modelId="{9AF87024-B796-4200-973E-BEB407C4A49B}" type="presOf" srcId="{2663B008-2936-4D7F-8350-3C0D96B67601}" destId="{4DAC7741-5B68-4ED6-86E5-4D1105FC00F7}" srcOrd="0" destOrd="0" presId="urn:microsoft.com/office/officeart/2005/8/layout/hierarchy6"/>
    <dgm:cxn modelId="{B3F99574-9EC1-46A5-8DB3-49D9EA03FBD2}" type="presOf" srcId="{7468FB92-D86B-4329-A667-B384A1058632}" destId="{0D5F8C0B-72A0-45B7-ADAA-52B30AFAC547}" srcOrd="0" destOrd="0" presId="urn:microsoft.com/office/officeart/2005/8/layout/hierarchy6"/>
    <dgm:cxn modelId="{CAC05934-49BD-4402-B422-A0D2EE78441C}" type="presOf" srcId="{8180B6F8-84B3-462B-8A04-37C60B0DE36E}" destId="{F96FFAE5-3D9A-445A-B17C-F30140166E0C}" srcOrd="0" destOrd="0" presId="urn:microsoft.com/office/officeart/2005/8/layout/hierarchy6"/>
    <dgm:cxn modelId="{F2DB5F5B-16D2-4773-93A8-D249996BCCED}" type="presOf" srcId="{63EFA1B4-E3E1-4CE6-8734-F74DA3EA7EA6}" destId="{91A0C8A6-8E2E-4670-88B9-020971A1217A}" srcOrd="0" destOrd="0" presId="urn:microsoft.com/office/officeart/2005/8/layout/hierarchy6"/>
    <dgm:cxn modelId="{22588176-4493-4F9C-B28E-6184C0A3D620}" srcId="{2663B008-2936-4D7F-8350-3C0D96B67601}" destId="{017A9C4A-3681-437D-82CC-7B43CF573054}" srcOrd="0" destOrd="0" parTransId="{7468FB92-D86B-4329-A667-B384A1058632}" sibTransId="{BD9F1BFF-01EA-4089-B889-B3F28646A387}"/>
    <dgm:cxn modelId="{2E256D26-A998-45F6-8F13-906C3DE58A62}" srcId="{2663B008-2936-4D7F-8350-3C0D96B67601}" destId="{8180B6F8-84B3-462B-8A04-37C60B0DE36E}" srcOrd="1" destOrd="0" parTransId="{63EFA1B4-E3E1-4CE6-8734-F74DA3EA7EA6}" sibTransId="{1FF9EF8A-BE2C-4EFE-AE1C-FD5DB9835D73}"/>
    <dgm:cxn modelId="{B5187CF4-2988-479C-B986-3F443B24A7E3}" type="presOf" srcId="{1F2CB490-E8FE-4271-ACBD-944AEDF720EB}" destId="{E4F565E4-2BAC-4CFD-8C3E-0DABCA384BA5}" srcOrd="0" destOrd="0" presId="urn:microsoft.com/office/officeart/2005/8/layout/hierarchy6"/>
    <dgm:cxn modelId="{5C7A5C19-E6B8-496B-8FC1-DAA502D4E7F0}" srcId="{1F2CB490-E8FE-4271-ACBD-944AEDF720EB}" destId="{2663B008-2936-4D7F-8350-3C0D96B67601}" srcOrd="0" destOrd="0" parTransId="{189FF93D-D641-4E4C-8F41-FAD475510AC4}" sibTransId="{C4F5CD08-F967-4B4C-81B9-A057A48D7D8E}"/>
    <dgm:cxn modelId="{4253B47C-B8B2-45DB-948E-91EC9BB33B15}" type="presOf" srcId="{017A9C4A-3681-437D-82CC-7B43CF573054}" destId="{6D030B9F-F878-44C9-A6E4-8A4A1282C040}" srcOrd="0" destOrd="0" presId="urn:microsoft.com/office/officeart/2005/8/layout/hierarchy6"/>
    <dgm:cxn modelId="{BE5FBC9A-2CA4-4E55-B2F1-E95B096A0DBB}" type="presParOf" srcId="{E4F565E4-2BAC-4CFD-8C3E-0DABCA384BA5}" destId="{3786B8EE-AE38-4EFC-A5F3-5249349D4BE4}" srcOrd="0" destOrd="0" presId="urn:microsoft.com/office/officeart/2005/8/layout/hierarchy6"/>
    <dgm:cxn modelId="{273013D1-6C85-4984-AEFC-F36CE449B94B}" type="presParOf" srcId="{3786B8EE-AE38-4EFC-A5F3-5249349D4BE4}" destId="{50B223E4-9271-4C6B-9AE7-B719779FC558}" srcOrd="0" destOrd="0" presId="urn:microsoft.com/office/officeart/2005/8/layout/hierarchy6"/>
    <dgm:cxn modelId="{2C8973E3-880A-489F-B798-1FC6B81C809B}" type="presParOf" srcId="{50B223E4-9271-4C6B-9AE7-B719779FC558}" destId="{816C5F14-2D1B-4D2A-ACF8-374A2DE0A450}" srcOrd="0" destOrd="0" presId="urn:microsoft.com/office/officeart/2005/8/layout/hierarchy6"/>
    <dgm:cxn modelId="{093C67EA-8D6C-40EA-B789-8188916E71D1}" type="presParOf" srcId="{816C5F14-2D1B-4D2A-ACF8-374A2DE0A450}" destId="{4DAC7741-5B68-4ED6-86E5-4D1105FC00F7}" srcOrd="0" destOrd="0" presId="urn:microsoft.com/office/officeart/2005/8/layout/hierarchy6"/>
    <dgm:cxn modelId="{9A5E8DAB-EAD3-4935-9C33-C458CC988864}" type="presParOf" srcId="{816C5F14-2D1B-4D2A-ACF8-374A2DE0A450}" destId="{4C84AF08-7D17-490C-9A4D-CAD16E16C534}" srcOrd="1" destOrd="0" presId="urn:microsoft.com/office/officeart/2005/8/layout/hierarchy6"/>
    <dgm:cxn modelId="{C7FFCC5E-15CE-4B28-8808-BD1619461BEA}" type="presParOf" srcId="{4C84AF08-7D17-490C-9A4D-CAD16E16C534}" destId="{0D5F8C0B-72A0-45B7-ADAA-52B30AFAC547}" srcOrd="0" destOrd="0" presId="urn:microsoft.com/office/officeart/2005/8/layout/hierarchy6"/>
    <dgm:cxn modelId="{9A4DF39E-3117-4750-A56F-1CBABAD4EE73}" type="presParOf" srcId="{4C84AF08-7D17-490C-9A4D-CAD16E16C534}" destId="{A5D7064D-4C5D-4DD7-B27D-AA460126F054}" srcOrd="1" destOrd="0" presId="urn:microsoft.com/office/officeart/2005/8/layout/hierarchy6"/>
    <dgm:cxn modelId="{A588B9DE-845A-4D15-9F86-EED4A02AEED7}" type="presParOf" srcId="{A5D7064D-4C5D-4DD7-B27D-AA460126F054}" destId="{6D030B9F-F878-44C9-A6E4-8A4A1282C040}" srcOrd="0" destOrd="0" presId="urn:microsoft.com/office/officeart/2005/8/layout/hierarchy6"/>
    <dgm:cxn modelId="{BE0A47D9-A7FB-4880-98C2-033848969CC1}" type="presParOf" srcId="{A5D7064D-4C5D-4DD7-B27D-AA460126F054}" destId="{E8584F47-7047-41BC-A4D1-AEC3F9B9AD0C}" srcOrd="1" destOrd="0" presId="urn:microsoft.com/office/officeart/2005/8/layout/hierarchy6"/>
    <dgm:cxn modelId="{84937D3B-1879-4BD2-9474-532FDD669654}" type="presParOf" srcId="{4C84AF08-7D17-490C-9A4D-CAD16E16C534}" destId="{91A0C8A6-8E2E-4670-88B9-020971A1217A}" srcOrd="2" destOrd="0" presId="urn:microsoft.com/office/officeart/2005/8/layout/hierarchy6"/>
    <dgm:cxn modelId="{8C52E11A-2120-45C3-8123-D2AE44D49265}" type="presParOf" srcId="{4C84AF08-7D17-490C-9A4D-CAD16E16C534}" destId="{4BC2B11F-83D6-44A9-8266-D076B75FABC6}" srcOrd="3" destOrd="0" presId="urn:microsoft.com/office/officeart/2005/8/layout/hierarchy6"/>
    <dgm:cxn modelId="{98318242-0550-4577-B5BF-DF2A4073C541}" type="presParOf" srcId="{4BC2B11F-83D6-44A9-8266-D076B75FABC6}" destId="{F96FFAE5-3D9A-445A-B17C-F30140166E0C}" srcOrd="0" destOrd="0" presId="urn:microsoft.com/office/officeart/2005/8/layout/hierarchy6"/>
    <dgm:cxn modelId="{AE80EA5D-DED6-4C91-8BD8-9B83815909E1}" type="presParOf" srcId="{4BC2B11F-83D6-44A9-8266-D076B75FABC6}" destId="{ECB6147D-6B62-448F-BAD0-01A25DCEC419}" srcOrd="1" destOrd="0" presId="urn:microsoft.com/office/officeart/2005/8/layout/hierarchy6"/>
    <dgm:cxn modelId="{62CBDBEE-3EC1-42B5-8685-90D5B8A69BA5}" type="presParOf" srcId="{E4F565E4-2BAC-4CFD-8C3E-0DABCA384BA5}" destId="{38C34CEA-BD63-474C-A028-BB2248158781}" srcOrd="1" destOrd="0" presId="urn:microsoft.com/office/officeart/2005/8/layout/hierarchy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FB525-0AEC-4CA9-A4A0-62E930B7F509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555E-C683-431A-80A9-2AED3D6ACD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FB525-0AEC-4CA9-A4A0-62E930B7F509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555E-C683-431A-80A9-2AED3D6ACD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FB525-0AEC-4CA9-A4A0-62E930B7F509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555E-C683-431A-80A9-2AED3D6ACD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FB525-0AEC-4CA9-A4A0-62E930B7F509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555E-C683-431A-80A9-2AED3D6ACD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FB525-0AEC-4CA9-A4A0-62E930B7F509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555E-C683-431A-80A9-2AED3D6ACD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FB525-0AEC-4CA9-A4A0-62E930B7F509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555E-C683-431A-80A9-2AED3D6ACD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FB525-0AEC-4CA9-A4A0-62E930B7F509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555E-C683-431A-80A9-2AED3D6ACD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FB525-0AEC-4CA9-A4A0-62E930B7F509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555E-C683-431A-80A9-2AED3D6ACD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FB525-0AEC-4CA9-A4A0-62E930B7F509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555E-C683-431A-80A9-2AED3D6ACD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FB525-0AEC-4CA9-A4A0-62E930B7F509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555E-C683-431A-80A9-2AED3D6ACD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FB525-0AEC-4CA9-A4A0-62E930B7F509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555E-C683-431A-80A9-2AED3D6ACD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FB525-0AEC-4CA9-A4A0-62E930B7F509}" type="datetimeFigureOut">
              <a:rPr lang="en-US" smtClean="0"/>
              <a:pPr/>
              <a:t>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5555E-C683-431A-80A9-2AED3D6ACD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rsetogether.com/ethics-in-nursing-issues-nurses-face" TargetMode="External"/><Relationship Id="rId2" Type="http://schemas.openxmlformats.org/officeDocument/2006/relationships/hyperlink" Target="http://www.nursetogether.com/ethics-in-nursing-deciding-what-is-right-and-wrong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nursingworld.org/MainMenuCategories/EthicsStandards/Resources/Ethics-Definitions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Theories of ethics</a:t>
            </a:r>
            <a:endParaRPr lang="en-US" sz="6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981200"/>
            <a:ext cx="3581400" cy="38978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How to decide what is right and wrong?</a:t>
            </a:r>
            <a:endParaRPr lang="en-US" sz="4800" b="1" dirty="0"/>
          </a:p>
        </p:txBody>
      </p:sp>
      <p:pic>
        <p:nvPicPr>
          <p:cNvPr id="4" name="Content Placeholder 3" descr="images (3)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2819400" y="1752600"/>
            <a:ext cx="3505200" cy="43157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images (2).jpg"/>
          <p:cNvPicPr>
            <a:picLocks noGrp="1" noChangeAspect="1"/>
          </p:cNvPicPr>
          <p:nvPr>
            <p:ph idx="1"/>
          </p:nvPr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1371600" y="762000"/>
            <a:ext cx="6086405" cy="3124200"/>
          </a:xfrm>
        </p:spPr>
      </p:pic>
      <p:pic>
        <p:nvPicPr>
          <p:cNvPr id="7" name="Picture 6" descr="downlo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495800"/>
            <a:ext cx="2514600" cy="1752600"/>
          </a:xfrm>
          <a:prstGeom prst="rect">
            <a:avLst/>
          </a:prstGeom>
        </p:spPr>
      </p:pic>
      <p:pic>
        <p:nvPicPr>
          <p:cNvPr id="8" name="Picture 7" descr="images (4).jpg"/>
          <p:cNvPicPr>
            <a:picLocks noChangeAspect="1"/>
          </p:cNvPicPr>
          <p:nvPr/>
        </p:nvPicPr>
        <p:blipFill>
          <a:blip r:embed="rId4">
            <a:lum bright="-10000"/>
          </a:blip>
          <a:stretch>
            <a:fillRect/>
          </a:stretch>
        </p:blipFill>
        <p:spPr>
          <a:xfrm>
            <a:off x="5943600" y="4495800"/>
            <a:ext cx="2819400" cy="1805354"/>
          </a:xfrm>
          <a:prstGeom prst="rect">
            <a:avLst/>
          </a:prstGeom>
        </p:spPr>
      </p:pic>
      <p:sp>
        <p:nvSpPr>
          <p:cNvPr id="9" name="Left Arrow 8">
            <a:hlinkClick r:id="rId5" action="ppaction://hlinksldjump"/>
          </p:cNvPr>
          <p:cNvSpPr/>
          <p:nvPr/>
        </p:nvSpPr>
        <p:spPr>
          <a:xfrm>
            <a:off x="7239000" y="6400800"/>
            <a:ext cx="9144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The issues nurses face</a:t>
            </a:r>
            <a:endParaRPr lang="en-US" sz="5400" b="1" dirty="0"/>
          </a:p>
        </p:txBody>
      </p:sp>
      <p:pic>
        <p:nvPicPr>
          <p:cNvPr id="4" name="Picture 3" descr="images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828800"/>
            <a:ext cx="2819400" cy="42368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The issues nurses face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Obtaining informed consent</a:t>
            </a:r>
          </a:p>
          <a:p>
            <a:r>
              <a:rPr lang="en-US" dirty="0" smtClean="0"/>
              <a:t>Truth telling</a:t>
            </a:r>
          </a:p>
          <a:p>
            <a:r>
              <a:rPr lang="en-US" dirty="0" smtClean="0"/>
              <a:t>Patient confidentiality</a:t>
            </a:r>
          </a:p>
          <a:p>
            <a:r>
              <a:rPr lang="en-US" dirty="0" smtClean="0"/>
              <a:t>Ethical issues between team members</a:t>
            </a:r>
            <a:endParaRPr lang="en-US" dirty="0"/>
          </a:p>
        </p:txBody>
      </p:sp>
      <p:pic>
        <p:nvPicPr>
          <p:cNvPr id="6" name="Picture 5" descr="nurs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4114800"/>
            <a:ext cx="3505200" cy="233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ight Arrow 7"/>
          <p:cNvSpPr/>
          <p:nvPr/>
        </p:nvSpPr>
        <p:spPr>
          <a:xfrm>
            <a:off x="7086600" y="64008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914400"/>
            <a:ext cx="3505200" cy="3048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Bookman Old Style" pitchFamily="18" charset="0"/>
              </a:rPr>
              <a:t>Thank you</a:t>
            </a:r>
            <a:endParaRPr lang="en-US" b="1" i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3" name="Picture 2" descr="th.jpg"/>
          <p:cNvPicPr>
            <a:picLocks noChangeAspect="1"/>
          </p:cNvPicPr>
          <p:nvPr/>
        </p:nvPicPr>
        <p:blipFill>
          <a:blip r:embed="rId2">
            <a:lum bright="-10000"/>
          </a:blip>
          <a:stretch>
            <a:fillRect/>
          </a:stretch>
        </p:blipFill>
        <p:spPr>
          <a:xfrm>
            <a:off x="762000" y="1752600"/>
            <a:ext cx="26670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3400" y="1447800"/>
            <a:ext cx="75438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Staunton, P.,&amp;  Chiarella, M.(2012).’’ Law for nurses and midwives’’. (7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ed.). Australia; Churchill livingstone.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Moore, E.(2012). Ethics in Nursing. ‘’ Deciding what is right and wrong’’. Retrieved from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http://www.nursetogether.com/ethics-in-nursing-deciding-what-is-right-and-wrong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Ward,J.(2012). Ethics in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Nursing. 'Issues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Nurses face’’. Retrieved from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/>
              </a:rPr>
              <a:t>http://www.nursetogether.com/ethics-in-nursing-issues-nurses-face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American Nursing Association[ANA].(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n.d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). Ethical Principles N450. ‘’ Short Definitions of Ethical Principals and Theories Families words, what do they mean?’’ Retrieved from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http://www.nursingworld.org/MainMenuCategories/EthicsStandards/Resources/Ethics-Definitions.pdf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Beauchamp,J.L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., &amp; Chidress,J.F.(2009). Principles of biomedical ethics (6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,. Pp 38-39). New York, NY; Oxford University Press.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Butts,J.B., &amp; Rich,K.L.(2008). Nursing ethics across the curriculum and into practice (2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ed,p.28). Sunbury, Ma: Jones and Bartlett.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Pojman,L.P.(2010). Ethical theory; Classical and contemporary reading (5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ed.,pp.15-37). Florence, KY: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Cengage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Learning Inc.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).jpg"/>
          <p:cNvPicPr>
            <a:picLocks noChangeAspect="1"/>
          </p:cNvPicPr>
          <p:nvPr/>
        </p:nvPicPr>
        <p:blipFill>
          <a:blip r:embed="rId2">
            <a:lum bright="-20000"/>
          </a:blip>
          <a:stretch>
            <a:fillRect/>
          </a:stretch>
        </p:blipFill>
        <p:spPr>
          <a:xfrm>
            <a:off x="762000" y="1600200"/>
            <a:ext cx="7416496" cy="4114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hlinkClick r:id="rId2" action="ppaction://hlinksldjump"/>
              </a:rPr>
              <a:t>Ethical theories</a:t>
            </a:r>
            <a:endParaRPr lang="en-US" sz="3600" dirty="0" smtClean="0"/>
          </a:p>
          <a:p>
            <a:r>
              <a:rPr lang="en-US" sz="3600" dirty="0" smtClean="0">
                <a:hlinkClick r:id="rId3" action="ppaction://hlinksldjump"/>
              </a:rPr>
              <a:t>The  ANA view of ethical theories</a:t>
            </a:r>
            <a:endParaRPr lang="en-US" sz="3600" dirty="0" smtClean="0"/>
          </a:p>
          <a:p>
            <a:r>
              <a:rPr lang="en-US" sz="3600" dirty="0" smtClean="0">
                <a:hlinkClick r:id="rId4" action="ppaction://hlinksldjump"/>
              </a:rPr>
              <a:t>How to decide what is right and wrong?</a:t>
            </a:r>
            <a:endParaRPr lang="en-US" sz="3600" dirty="0" smtClean="0"/>
          </a:p>
          <a:p>
            <a:r>
              <a:rPr lang="en-US" sz="3600" dirty="0" smtClean="0">
                <a:hlinkClick r:id="rId5" action="ppaction://hlinksldjump"/>
              </a:rPr>
              <a:t>The issues nurses face</a:t>
            </a:r>
            <a:endParaRPr lang="en-US" sz="3600" dirty="0"/>
          </a:p>
        </p:txBody>
      </p:sp>
      <p:pic>
        <p:nvPicPr>
          <p:cNvPr id="7" name="Picture 6" descr="images (6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38800" y="304800"/>
            <a:ext cx="2862704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Ethical theories</a:t>
            </a:r>
            <a:endParaRPr lang="en-US" sz="5400" b="1" dirty="0"/>
          </a:p>
        </p:txBody>
      </p:sp>
      <p:pic>
        <p:nvPicPr>
          <p:cNvPr id="4" name="Content Placeholder 3" descr="images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981200"/>
            <a:ext cx="5086547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838200"/>
          <a:ext cx="6096000" cy="462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Deontological theories</a:t>
            </a:r>
            <a:br>
              <a:rPr lang="en-US" dirty="0" smtClean="0"/>
            </a:br>
            <a:r>
              <a:rPr lang="en-US" dirty="0" smtClean="0"/>
              <a:t>(intrinsicalist theories)</a:t>
            </a:r>
            <a:endParaRPr lang="en-US" dirty="0"/>
          </a:p>
        </p:txBody>
      </p:sp>
      <p:pic>
        <p:nvPicPr>
          <p:cNvPr id="6" name="Content Placeholder 5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2200" y="2590800"/>
            <a:ext cx="4069237" cy="304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Teleological theories   (consequentialist theories)</a:t>
            </a:r>
            <a:endParaRPr lang="en-US" dirty="0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81200"/>
            <a:ext cx="3073240" cy="2057400"/>
          </a:xfrm>
        </p:spPr>
      </p:pic>
      <p:pic>
        <p:nvPicPr>
          <p:cNvPr id="5" name="Content Placeholder 3" descr="nurs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2895600"/>
            <a:ext cx="4076700" cy="271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Recent ethical theories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Feminist moralist theories</a:t>
            </a:r>
          </a:p>
          <a:p>
            <a:r>
              <a:rPr lang="en-US" sz="3600" dirty="0" smtClean="0"/>
              <a:t>Rights-based theories</a:t>
            </a:r>
          </a:p>
          <a:p>
            <a:r>
              <a:rPr lang="en-US" sz="3600" dirty="0" smtClean="0"/>
              <a:t>Virtue ethics</a:t>
            </a:r>
          </a:p>
          <a:p>
            <a:r>
              <a:rPr lang="en-US" sz="3600" dirty="0" smtClean="0"/>
              <a:t>Discourse ethics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                                                    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3505200"/>
            <a:ext cx="3406254" cy="22667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7543800" y="6019800"/>
            <a:ext cx="8382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ANA view of ethical theories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Font typeface="Wingdings" pitchFamily="2" charset="2"/>
              <a:buChar char="§"/>
            </a:pPr>
            <a:r>
              <a:rPr lang="en-US" sz="3600" dirty="0" smtClean="0"/>
              <a:t>Ethical relativism</a:t>
            </a:r>
          </a:p>
          <a:p>
            <a:pPr lvl="2">
              <a:buFont typeface="Wingdings" pitchFamily="2" charset="2"/>
              <a:buChar char="§"/>
            </a:pPr>
            <a:r>
              <a:rPr lang="en-US" sz="3600" dirty="0" smtClean="0"/>
              <a:t>Feminist theory</a:t>
            </a:r>
          </a:p>
          <a:p>
            <a:pPr lvl="2">
              <a:buFont typeface="Wingdings" pitchFamily="2" charset="2"/>
              <a:buChar char="§"/>
            </a:pPr>
            <a:r>
              <a:rPr lang="en-US" sz="3600" dirty="0" smtClean="0"/>
              <a:t>Deontology</a:t>
            </a:r>
          </a:p>
          <a:p>
            <a:pPr lvl="2">
              <a:buFont typeface="Wingdings" pitchFamily="2" charset="2"/>
              <a:buChar char="§"/>
            </a:pPr>
            <a:r>
              <a:rPr lang="en-US" sz="3600" dirty="0"/>
              <a:t>U</a:t>
            </a:r>
            <a:r>
              <a:rPr lang="en-US" sz="3600" dirty="0" smtClean="0"/>
              <a:t>tilitarianism</a:t>
            </a:r>
          </a:p>
          <a:p>
            <a:pPr lvl="2">
              <a:buNone/>
            </a:pPr>
            <a:endParaRPr lang="en-US" dirty="0" smtClean="0"/>
          </a:p>
        </p:txBody>
      </p:sp>
      <p:pic>
        <p:nvPicPr>
          <p:cNvPr id="4" name="Picture 3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3200400"/>
            <a:ext cx="3357121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Left Arrow 4">
            <a:hlinkClick r:id="rId3" action="ppaction://hlinksldjump"/>
          </p:cNvPr>
          <p:cNvSpPr/>
          <p:nvPr/>
        </p:nvSpPr>
        <p:spPr>
          <a:xfrm>
            <a:off x="7620000" y="6096000"/>
            <a:ext cx="6858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273</Words>
  <Application>Microsoft Office PowerPoint</Application>
  <PresentationFormat>On-screen Show (4:3)</PresentationFormat>
  <Paragraphs>40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Theories of ethics</vt:lpstr>
      <vt:lpstr>Slide 2</vt:lpstr>
      <vt:lpstr>Slide 3</vt:lpstr>
      <vt:lpstr>Ethical theories</vt:lpstr>
      <vt:lpstr>Slide 5</vt:lpstr>
      <vt:lpstr>Deontological theories (intrinsicalist theories)</vt:lpstr>
      <vt:lpstr>Teleological theories   (consequentialist theories)</vt:lpstr>
      <vt:lpstr>Recent ethical theories</vt:lpstr>
      <vt:lpstr>The ANA view of ethical theories</vt:lpstr>
      <vt:lpstr>How to decide what is right and wrong?</vt:lpstr>
      <vt:lpstr>Slide 11</vt:lpstr>
      <vt:lpstr>The issues nurses face</vt:lpstr>
      <vt:lpstr>The issues nurses face</vt:lpstr>
      <vt:lpstr>Thank you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Theories of ethics</dc:title>
  <dc:creator>HANSI</dc:creator>
  <cp:lastModifiedBy>HANSI</cp:lastModifiedBy>
  <cp:revision>28</cp:revision>
  <dcterms:created xsi:type="dcterms:W3CDTF">2014-02-08T12:03:18Z</dcterms:created>
  <dcterms:modified xsi:type="dcterms:W3CDTF">2014-02-10T16:58:32Z</dcterms:modified>
</cp:coreProperties>
</file>