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8"/>
  </p:notesMasterIdLst>
  <p:sldIdLst>
    <p:sldId id="256" r:id="rId2"/>
    <p:sldId id="314" r:id="rId3"/>
    <p:sldId id="262" r:id="rId4"/>
    <p:sldId id="270" r:id="rId5"/>
    <p:sldId id="263" r:id="rId6"/>
    <p:sldId id="261" r:id="rId7"/>
    <p:sldId id="272" r:id="rId8"/>
    <p:sldId id="308" r:id="rId9"/>
    <p:sldId id="264" r:id="rId10"/>
    <p:sldId id="265" r:id="rId11"/>
    <p:sldId id="266" r:id="rId12"/>
    <p:sldId id="267" r:id="rId13"/>
    <p:sldId id="269" r:id="rId14"/>
    <p:sldId id="273" r:id="rId15"/>
    <p:sldId id="274" r:id="rId16"/>
    <p:sldId id="275" r:id="rId17"/>
    <p:sldId id="277" r:id="rId18"/>
    <p:sldId id="278" r:id="rId19"/>
    <p:sldId id="276" r:id="rId20"/>
    <p:sldId id="280" r:id="rId21"/>
    <p:sldId id="312" r:id="rId22"/>
    <p:sldId id="311" r:id="rId23"/>
    <p:sldId id="281" r:id="rId24"/>
    <p:sldId id="310" r:id="rId25"/>
    <p:sldId id="282" r:id="rId26"/>
    <p:sldId id="285" r:id="rId27"/>
    <p:sldId id="287" r:id="rId28"/>
    <p:sldId id="292" r:id="rId29"/>
    <p:sldId id="293" r:id="rId30"/>
    <p:sldId id="288" r:id="rId31"/>
    <p:sldId id="290" r:id="rId32"/>
    <p:sldId id="295" r:id="rId33"/>
    <p:sldId id="298" r:id="rId34"/>
    <p:sldId id="299" r:id="rId35"/>
    <p:sldId id="279" r:id="rId36"/>
    <p:sldId id="307" r:id="rId37"/>
    <p:sldId id="289" r:id="rId38"/>
    <p:sldId id="296" r:id="rId39"/>
    <p:sldId id="305" r:id="rId40"/>
    <p:sldId id="297" r:id="rId41"/>
    <p:sldId id="300" r:id="rId42"/>
    <p:sldId id="301" r:id="rId43"/>
    <p:sldId id="302" r:id="rId44"/>
    <p:sldId id="303" r:id="rId45"/>
    <p:sldId id="304" r:id="rId46"/>
    <p:sldId id="31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207" autoAdjust="0"/>
    <p:restoredTop sz="93073" autoAdjust="0"/>
  </p:normalViewPr>
  <p:slideViewPr>
    <p:cSldViewPr>
      <p:cViewPr>
        <p:scale>
          <a:sx n="50" d="100"/>
          <a:sy n="50" d="100"/>
        </p:scale>
        <p:origin x="-1704" y="-420"/>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B886BF-4B75-468F-8A20-A4E703E2D370}" type="datetimeFigureOut">
              <a:rPr lang="en-US" smtClean="0"/>
              <a:pPr/>
              <a:t>6/14/2013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B49F08-046E-4A62-827A-0C94BCEDE555}" type="slidenum">
              <a:rPr lang="en-US" smtClean="0"/>
              <a:pPr/>
              <a:t>‹#›</a:t>
            </a:fld>
            <a:endParaRPr lang="en-US"/>
          </a:p>
        </p:txBody>
      </p:sp>
    </p:spTree>
    <p:extLst>
      <p:ext uri="{BB962C8B-B14F-4D97-AF65-F5344CB8AC3E}">
        <p14:creationId xmlns:p14="http://schemas.microsoft.com/office/powerpoint/2010/main" xmlns="" val="16686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TVHWSSS</a:t>
            </a:r>
            <a:endParaRPr lang="en-US" dirty="0"/>
          </a:p>
        </p:txBody>
      </p:sp>
      <p:sp>
        <p:nvSpPr>
          <p:cNvPr id="4" name="Slide Number Placeholder 3"/>
          <p:cNvSpPr>
            <a:spLocks noGrp="1"/>
          </p:cNvSpPr>
          <p:nvPr>
            <p:ph type="sldNum" sz="quarter" idx="10"/>
          </p:nvPr>
        </p:nvSpPr>
        <p:spPr/>
        <p:txBody>
          <a:bodyPr/>
          <a:lstStyle/>
          <a:p>
            <a:fld id="{FDB49F08-046E-4A62-827A-0C94BCEDE555}"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B49F08-046E-4A62-827A-0C94BCEDE555}"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F:\Prevention of Tennis </a:t>
            </a:r>
            <a:r>
              <a:rPr lang="en-GB" dirty="0" err="1" smtClean="0"/>
              <a:t>Elbow.mht</a:t>
            </a:r>
            <a:endParaRPr lang="en-GB" dirty="0"/>
          </a:p>
        </p:txBody>
      </p:sp>
      <p:sp>
        <p:nvSpPr>
          <p:cNvPr id="4" name="Slide Number Placeholder 3"/>
          <p:cNvSpPr>
            <a:spLocks noGrp="1"/>
          </p:cNvSpPr>
          <p:nvPr>
            <p:ph type="sldNum" sz="quarter" idx="10"/>
          </p:nvPr>
        </p:nvSpPr>
        <p:spPr/>
        <p:txBody>
          <a:bodyPr/>
          <a:lstStyle/>
          <a:p>
            <a:fld id="{FDB49F08-046E-4A62-827A-0C94BCEDE555}" type="slidenum">
              <a:rPr lang="en-US" smtClean="0"/>
              <a:pPr/>
              <a:t>46</a:t>
            </a:fld>
            <a:endParaRPr lang="en-US"/>
          </a:p>
        </p:txBody>
      </p:sp>
    </p:spTree>
    <p:extLst>
      <p:ext uri="{BB962C8B-B14F-4D97-AF65-F5344CB8AC3E}">
        <p14:creationId xmlns:p14="http://schemas.microsoft.com/office/powerpoint/2010/main" xmlns="" val="42000847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71E1125-B2AA-4889-9E72-AB3C5D796F95}" type="datetimeFigureOut">
              <a:rPr lang="en-US" smtClean="0"/>
              <a:pPr/>
              <a:t>6/14/2013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12F8AD0-3366-4C18-9B27-CBD5CAD5A5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1E1125-B2AA-4889-9E72-AB3C5D796F95}" type="datetimeFigureOut">
              <a:rPr lang="en-US" smtClean="0"/>
              <a:pPr/>
              <a:t>6/14/2013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12F8AD0-3366-4C18-9B27-CBD5CAD5A5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1E1125-B2AA-4889-9E72-AB3C5D796F95}" type="datetimeFigureOut">
              <a:rPr lang="en-US" smtClean="0"/>
              <a:pPr/>
              <a:t>6/14/2013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12F8AD0-3366-4C18-9B27-CBD5CAD5A5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1E1125-B2AA-4889-9E72-AB3C5D796F95}" type="datetimeFigureOut">
              <a:rPr lang="en-US" smtClean="0"/>
              <a:pPr/>
              <a:t>6/14/2013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12F8AD0-3366-4C18-9B27-CBD5CAD5A5E4}"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71E1125-B2AA-4889-9E72-AB3C5D796F95}" type="datetimeFigureOut">
              <a:rPr lang="en-US" smtClean="0"/>
              <a:pPr/>
              <a:t>6/14/2013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12F8AD0-3366-4C18-9B27-CBD5CAD5A5E4}"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71E1125-B2AA-4889-9E72-AB3C5D796F95}" type="datetimeFigureOut">
              <a:rPr lang="en-US" smtClean="0"/>
              <a:pPr/>
              <a:t>6/14/2013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12F8AD0-3366-4C18-9B27-CBD5CAD5A5E4}"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71E1125-B2AA-4889-9E72-AB3C5D796F95}" type="datetimeFigureOut">
              <a:rPr lang="en-US" smtClean="0"/>
              <a:pPr/>
              <a:t>6/14/2013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12F8AD0-3366-4C18-9B27-CBD5CAD5A5E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71E1125-B2AA-4889-9E72-AB3C5D796F95}" type="datetimeFigureOut">
              <a:rPr lang="en-US" smtClean="0"/>
              <a:pPr/>
              <a:t>6/14/2013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12F8AD0-3366-4C18-9B27-CBD5CAD5A5E4}"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71E1125-B2AA-4889-9E72-AB3C5D796F95}" type="datetimeFigureOut">
              <a:rPr lang="en-US" smtClean="0"/>
              <a:pPr/>
              <a:t>6/14/2013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12F8AD0-3366-4C18-9B27-CBD5CAD5A5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71E1125-B2AA-4889-9E72-AB3C5D796F95}" type="datetimeFigureOut">
              <a:rPr lang="en-US" smtClean="0"/>
              <a:pPr/>
              <a:t>6/14/2013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12F8AD0-3366-4C18-9B27-CBD5CAD5A5E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71E1125-B2AA-4889-9E72-AB3C5D796F95}" type="datetimeFigureOut">
              <a:rPr lang="en-US" smtClean="0"/>
              <a:pPr/>
              <a:t>6/14/2013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12F8AD0-3366-4C18-9B27-CBD5CAD5A5E4}"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71E1125-B2AA-4889-9E72-AB3C5D796F95}" type="datetimeFigureOut">
              <a:rPr lang="en-US" smtClean="0"/>
              <a:pPr/>
              <a:t>6/14/2013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12F8AD0-3366-4C18-9B27-CBD5CAD5A5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1.bp.blogspot.com/_5e9-ruIGmKU/R6WOagJ7-JI/AAAAAAAAADs/oWrUTag20Ek/s1600-h/coze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1.bp.blogspot.com/_5e9-ruIGmKU/R6WO6gJ7-LI/AAAAAAAAAD8/JgwEHj9OFoY/s1600-h/medial+epicondylitis.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hyperlink" Target="http://www.physio-pedia.com/Maudsley's_test"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2.bp.blogspot.com/_FOYWMGBTWeo/TK677ZpXnKI/AAAAAAAAAIM/MgGz4lVtid0/s1600/universal-cold-pack-small-10quot-x-5quot_10120_3_185.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3.bp.blogspot.com/_FOYWMGBTWeo/TK7FGjuWBWI/AAAAAAAAAIQ/hvL66rO8L8c/s1600/h9991357_006.jpg"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sportsinjuryclinic.net/sport-injuries/elbow-pain/tennis-elbow/tennis-elbow-strengthening-exercises" TargetMode="External"/><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3.bp.blogspot.com/_5e9-ruIGmKU/R6WOnAJ7-KI/AAAAAAAAAD0/Y4WqeBgl7sk/s1600-h/mills+test.jpg"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www.sportsinjuryclinic.net/treatments-therapies/drugs/corticosteroids" TargetMode="External"/><Relationship Id="rId2" Type="http://schemas.openxmlformats.org/officeDocument/2006/relationships/hyperlink" Target="http://www.sportsinjuryclinic.net/treatments-therapies/cryotherapy-cold-therap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sportsinjuryclinic.net/treatments-therapies/electrotherapy/ultrasound-therapy" TargetMode="External"/><Relationship Id="rId2" Type="http://schemas.openxmlformats.org/officeDocument/2006/relationships/hyperlink" Target="http://www.sportsinjuryclinic.net/treatments-therapies/cryotherapy-cold-therapy" TargetMode="External"/><Relationship Id="rId1" Type="http://schemas.openxmlformats.org/officeDocument/2006/relationships/slideLayout" Target="../slideLayouts/slideLayout2.xml"/><Relationship Id="rId5" Type="http://schemas.openxmlformats.org/officeDocument/2006/relationships/hyperlink" Target="http://www.sportsinjuryclinic.net/treatments-therapies/drugs/corticosteroids" TargetMode="External"/><Relationship Id="rId4" Type="http://schemas.openxmlformats.org/officeDocument/2006/relationships/hyperlink" Target="http://www.physioadvisor.com.au/12460019/thumb-taping-thumb-strapping-strap-thumb-phy.htm"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4.bp.blogspot.com/_FOYWMGBTWeo/TK6i_3tcTMI/AAAAAAAAAH8/vzWni5CPKOg/s1600/tenniselbow.gif"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smtClean="0"/>
              <a:t>Tenise</a:t>
            </a:r>
            <a:r>
              <a:rPr lang="en-US" dirty="0" smtClean="0"/>
              <a:t> Elbow/ Golf Elbow</a:t>
            </a:r>
            <a:br>
              <a:rPr lang="en-US" dirty="0" smtClean="0"/>
            </a:br>
            <a:r>
              <a:rPr lang="en-US" dirty="0" smtClean="0"/>
              <a:t>De </a:t>
            </a:r>
            <a:r>
              <a:rPr lang="en-US" b="1" dirty="0" err="1" smtClean="0"/>
              <a:t>de</a:t>
            </a:r>
            <a:r>
              <a:rPr lang="en-US" b="1" dirty="0" smtClean="0"/>
              <a:t> </a:t>
            </a:r>
            <a:r>
              <a:rPr lang="en-US" b="1" dirty="0" err="1" smtClean="0"/>
              <a:t>Quervain's</a:t>
            </a:r>
            <a:r>
              <a:rPr lang="en-US" b="1" dirty="0" smtClean="0"/>
              <a:t> Disease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Overuse or repetitive strain caused by repeated extension (bending back) of the wrist against resistance.</a:t>
            </a:r>
          </a:p>
          <a:p>
            <a:r>
              <a:rPr lang="en-US" dirty="0" smtClean="0"/>
              <a:t>This may be from activities such as tennis, but also in day to day activities.</a:t>
            </a:r>
          </a:p>
          <a:p>
            <a:r>
              <a:rPr lang="en-US" dirty="0" smtClean="0"/>
              <a:t>A poor backhand technique in tennis.</a:t>
            </a:r>
          </a:p>
          <a:p>
            <a:r>
              <a:rPr lang="en-US" dirty="0" smtClean="0"/>
              <a:t>A racket grip that is too small.</a:t>
            </a:r>
          </a:p>
          <a:p>
            <a:r>
              <a:rPr lang="en-US" dirty="0" smtClean="0"/>
              <a:t>Strings that are too tight.</a:t>
            </a:r>
          </a:p>
          <a:p>
            <a:r>
              <a:rPr lang="en-US" dirty="0" smtClean="0"/>
              <a:t>Playing with wet, heavy balls.</a:t>
            </a:r>
          </a:p>
          <a:p>
            <a:r>
              <a:rPr lang="en-US" dirty="0" smtClean="0"/>
              <a:t>Repetitive activities such as using a screwdriver, painting or typing</a:t>
            </a:r>
          </a:p>
          <a:p>
            <a:endParaRPr lang="en-US" dirty="0"/>
          </a:p>
        </p:txBody>
      </p:sp>
      <p:sp>
        <p:nvSpPr>
          <p:cNvPr id="2" name="Title 1"/>
          <p:cNvSpPr>
            <a:spLocks noGrp="1"/>
          </p:cNvSpPr>
          <p:nvPr>
            <p:ph type="title"/>
          </p:nvPr>
        </p:nvSpPr>
        <p:spPr/>
        <p:txBody>
          <a:bodyPr>
            <a:normAutofit fontScale="90000"/>
          </a:bodyPr>
          <a:lstStyle/>
          <a:p>
            <a:r>
              <a:rPr lang="en-US" b="1" dirty="0" smtClean="0"/>
              <a:t>Causes of tennis elbow</a:t>
            </a:r>
            <a:br>
              <a:rPr lang="en-US" b="1" dirty="0" smtClean="0"/>
            </a:b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smtClean="0"/>
              <a:t>Point </a:t>
            </a:r>
            <a:r>
              <a:rPr lang="en-US" dirty="0"/>
              <a:t>of tenderness is examined</a:t>
            </a:r>
          </a:p>
          <a:p>
            <a:pPr lvl="0"/>
            <a:r>
              <a:rPr lang="en-US" dirty="0"/>
              <a:t>Muscle strength</a:t>
            </a:r>
          </a:p>
          <a:p>
            <a:pPr lvl="0"/>
            <a:r>
              <a:rPr lang="en-US" dirty="0"/>
              <a:t>Range of motion- Active and passive</a:t>
            </a:r>
          </a:p>
          <a:p>
            <a:pPr lvl="0"/>
            <a:r>
              <a:rPr lang="en-US" dirty="0"/>
              <a:t>Resisted isometric </a:t>
            </a:r>
            <a:r>
              <a:rPr lang="en-US" dirty="0" smtClean="0"/>
              <a:t>movements</a:t>
            </a:r>
          </a:p>
          <a:p>
            <a:pPr lvl="0">
              <a:buNone/>
            </a:pPr>
            <a:endParaRPr lang="en-US" dirty="0"/>
          </a:p>
          <a:p>
            <a:pPr lvl="0"/>
            <a:r>
              <a:rPr lang="en-US" dirty="0"/>
              <a:t>Special test : </a:t>
            </a:r>
            <a:r>
              <a:rPr lang="en-US" dirty="0" err="1"/>
              <a:t>Cozen's</a:t>
            </a:r>
            <a:r>
              <a:rPr lang="en-US" dirty="0"/>
              <a:t> test, Mill's test </a:t>
            </a:r>
            <a:endParaRPr lang="en-US" dirty="0" smtClean="0"/>
          </a:p>
          <a:p>
            <a:pPr lvl="0"/>
            <a:endParaRPr lang="en-US" dirty="0" smtClean="0"/>
          </a:p>
          <a:p>
            <a:pPr lvl="0"/>
            <a:r>
              <a:rPr lang="en-US" dirty="0" smtClean="0"/>
              <a:t>Neck- pain of elbow may be referred to the neck as well</a:t>
            </a:r>
          </a:p>
          <a:p>
            <a:endParaRPr lang="en-US" dirty="0"/>
          </a:p>
        </p:txBody>
      </p:sp>
      <p:sp>
        <p:nvSpPr>
          <p:cNvPr id="2" name="Title 1"/>
          <p:cNvSpPr>
            <a:spLocks noGrp="1"/>
          </p:cNvSpPr>
          <p:nvPr>
            <p:ph type="title"/>
          </p:nvPr>
        </p:nvSpPr>
        <p:spPr/>
        <p:txBody>
          <a:bodyPr>
            <a:normAutofit fontScale="90000"/>
          </a:bodyPr>
          <a:lstStyle/>
          <a:p>
            <a:r>
              <a:rPr lang="en-US" u="sng" dirty="0" smtClean="0"/>
              <a:t>Physical Examination</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LOGGER_PHOTO_ID_5162689133809498258" descr="http://1.bp.blogspot.com/_5e9-ruIGmKU/R6WOagJ7-JI/AAAAAAAAADs/oWrUTag20Ek/s400/cozen%27s.jpg">
            <a:hlinkClick r:id="rId2"/>
          </p:cNvPr>
          <p:cNvPicPr/>
          <p:nvPr/>
        </p:nvPicPr>
        <p:blipFill>
          <a:blip r:embed="rId3" cstate="print"/>
          <a:srcRect/>
          <a:stretch>
            <a:fillRect/>
          </a:stretch>
        </p:blipFill>
        <p:spPr bwMode="auto">
          <a:xfrm>
            <a:off x="4800600" y="2590800"/>
            <a:ext cx="4038600" cy="3848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p:cNvSpPr>
            <a:spLocks noGrp="1"/>
          </p:cNvSpPr>
          <p:nvPr>
            <p:ph idx="1"/>
          </p:nvPr>
        </p:nvSpPr>
        <p:spPr>
          <a:xfrm>
            <a:off x="457200" y="1295400"/>
            <a:ext cx="4724400" cy="5562600"/>
          </a:xfrm>
        </p:spPr>
        <p:txBody>
          <a:bodyPr>
            <a:normAutofit fontScale="70000" lnSpcReduction="20000"/>
          </a:bodyPr>
          <a:lstStyle/>
          <a:p>
            <a:pPr>
              <a:buNone/>
            </a:pPr>
            <a:r>
              <a:rPr lang="en-US" b="1" dirty="0"/>
              <a:t/>
            </a:r>
            <a:br>
              <a:rPr lang="en-US" b="1" dirty="0"/>
            </a:br>
            <a:r>
              <a:rPr lang="en-US" b="1" dirty="0"/>
              <a:t>A. COZEN'S </a:t>
            </a:r>
            <a:r>
              <a:rPr lang="en-US" b="1" dirty="0" smtClean="0"/>
              <a:t>TEST/Resistive </a:t>
            </a:r>
            <a:r>
              <a:rPr lang="en-US" b="1" dirty="0"/>
              <a:t>Tennis Elbow </a:t>
            </a:r>
            <a:r>
              <a:rPr lang="en-US" b="1" dirty="0" smtClean="0"/>
              <a:t>Test</a:t>
            </a:r>
            <a:endParaRPr lang="en-US" dirty="0"/>
          </a:p>
          <a:p>
            <a:pPr>
              <a:buNone/>
            </a:pPr>
            <a:r>
              <a:rPr lang="en-US" b="1" dirty="0"/>
              <a:t/>
            </a:r>
            <a:br>
              <a:rPr lang="en-US" b="1" dirty="0"/>
            </a:br>
            <a:r>
              <a:rPr lang="en-US" dirty="0"/>
              <a:t>-PT </a:t>
            </a:r>
            <a:r>
              <a:rPr lang="en-US" dirty="0" smtClean="0"/>
              <a:t>SEATED</a:t>
            </a:r>
          </a:p>
          <a:p>
            <a:pPr>
              <a:buNone/>
            </a:pPr>
            <a:r>
              <a:rPr lang="en-US" dirty="0"/>
              <a:t/>
            </a:r>
            <a:br>
              <a:rPr lang="en-US" dirty="0"/>
            </a:br>
            <a:r>
              <a:rPr lang="en-US" dirty="0"/>
              <a:t>-INSTRUCT PT. TO PLACE THEIR </a:t>
            </a:r>
            <a:r>
              <a:rPr lang="en-US" dirty="0" smtClean="0"/>
              <a:t>   ELBOW </a:t>
            </a:r>
            <a:r>
              <a:rPr lang="en-US" dirty="0"/>
              <a:t>IN FLEXION &amp; WRIST IN EXTENSION</a:t>
            </a:r>
            <a:r>
              <a:rPr lang="en-US" dirty="0" smtClean="0"/>
              <a:t>.</a:t>
            </a:r>
          </a:p>
          <a:p>
            <a:pPr>
              <a:buNone/>
            </a:pPr>
            <a:r>
              <a:rPr lang="en-US" dirty="0"/>
              <a:t/>
            </a:r>
            <a:br>
              <a:rPr lang="en-US" dirty="0"/>
            </a:br>
            <a:r>
              <a:rPr lang="en-US" dirty="0"/>
              <a:t>-PLACE ONE HAND ON PT'S SHOULDER (STABILIZE) &amp; GRAB PT;S FIST WITH OTHER HAND</a:t>
            </a:r>
            <a:r>
              <a:rPr lang="en-US" dirty="0" smtClean="0"/>
              <a:t>.</a:t>
            </a:r>
          </a:p>
          <a:p>
            <a:pPr>
              <a:buNone/>
            </a:pPr>
            <a:r>
              <a:rPr lang="en-US" dirty="0"/>
              <a:t/>
            </a:r>
            <a:br>
              <a:rPr lang="en-US" dirty="0"/>
            </a:br>
            <a:r>
              <a:rPr lang="en-US" dirty="0"/>
              <a:t>-INSRUCT PT TO RESIST AS YOU PULL ON FIST</a:t>
            </a:r>
            <a:r>
              <a:rPr lang="en-US" dirty="0" smtClean="0"/>
              <a:t>.</a:t>
            </a:r>
          </a:p>
          <a:p>
            <a:pPr>
              <a:buNone/>
            </a:pPr>
            <a:r>
              <a:rPr lang="en-US" dirty="0"/>
              <a:t/>
            </a:r>
            <a:br>
              <a:rPr lang="en-US" dirty="0"/>
            </a:br>
            <a:r>
              <a:rPr lang="en-US" dirty="0"/>
              <a:t>-(+) PAIN IN LATERAL </a:t>
            </a:r>
            <a:r>
              <a:rPr lang="en-US" dirty="0" smtClean="0"/>
              <a:t>EPICONDYLE</a:t>
            </a:r>
          </a:p>
          <a:p>
            <a:pPr>
              <a:buNone/>
            </a:pPr>
            <a:r>
              <a:rPr lang="en-US" dirty="0"/>
              <a:t/>
            </a:r>
            <a:br>
              <a:rPr lang="en-US" dirty="0"/>
            </a:br>
            <a:r>
              <a:rPr lang="en-US" dirty="0"/>
              <a:t>-</a:t>
            </a:r>
            <a:r>
              <a:rPr lang="en-US" dirty="0" err="1"/>
              <a:t>Dx</a:t>
            </a:r>
            <a:r>
              <a:rPr lang="en-US" dirty="0"/>
              <a:t>: LATERAL EPICONDYLITIS </a:t>
            </a:r>
            <a:r>
              <a:rPr lang="en-US" dirty="0" smtClean="0"/>
              <a:t>/ </a:t>
            </a:r>
            <a:r>
              <a:rPr lang="en-US" dirty="0"/>
              <a:t>TENNIS ELBO</a:t>
            </a:r>
          </a:p>
        </p:txBody>
      </p:sp>
      <p:sp>
        <p:nvSpPr>
          <p:cNvPr id="2" name="Title 1"/>
          <p:cNvSpPr>
            <a:spLocks noGrp="1"/>
          </p:cNvSpPr>
          <p:nvPr>
            <p:ph type="title"/>
          </p:nvPr>
        </p:nvSpPr>
        <p:spPr/>
        <p:txBody>
          <a:bodyPr>
            <a:normAutofit fontScale="90000"/>
          </a:bodyPr>
          <a:lstStyle/>
          <a:p>
            <a:r>
              <a:rPr lang="en-US" b="1" dirty="0" smtClean="0"/>
              <a:t>LATERAL EPICONDYLITIS TESTS/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3962400" cy="4906963"/>
          </a:xfrm>
        </p:spPr>
        <p:txBody>
          <a:bodyPr>
            <a:normAutofit fontScale="62500" lnSpcReduction="20000"/>
          </a:bodyPr>
          <a:lstStyle/>
          <a:p>
            <a:r>
              <a:rPr lang="en-US" sz="3300" b="1" dirty="0"/>
              <a:t>B. MILLS TEST</a:t>
            </a:r>
            <a:r>
              <a:rPr lang="en-US" b="1" dirty="0"/>
              <a:t/>
            </a:r>
            <a:br>
              <a:rPr lang="en-US" b="1" dirty="0"/>
            </a:br>
            <a:endParaRPr lang="en-US" b="1" dirty="0" smtClean="0"/>
          </a:p>
          <a:p>
            <a:r>
              <a:rPr lang="en-US" dirty="0" smtClean="0"/>
              <a:t>-</a:t>
            </a:r>
            <a:r>
              <a:rPr lang="en-US" dirty="0"/>
              <a:t>PT </a:t>
            </a:r>
            <a:r>
              <a:rPr lang="en-US" dirty="0" smtClean="0"/>
              <a:t>SEATED</a:t>
            </a:r>
          </a:p>
          <a:p>
            <a:r>
              <a:rPr lang="en-US" dirty="0"/>
              <a:t/>
            </a:r>
            <a:br>
              <a:rPr lang="en-US" dirty="0"/>
            </a:br>
            <a:r>
              <a:rPr lang="en-US" dirty="0"/>
              <a:t>-INSTRUT PT. TO PLACE </a:t>
            </a:r>
            <a:r>
              <a:rPr lang="en-US" dirty="0" smtClean="0"/>
              <a:t>ELBOW </a:t>
            </a:r>
            <a:r>
              <a:rPr lang="en-US" dirty="0"/>
              <a:t>IN EXTNESION &amp; WRIST IN EXTENSION</a:t>
            </a:r>
            <a:r>
              <a:rPr lang="en-US" dirty="0" smtClean="0"/>
              <a:t>.</a:t>
            </a:r>
          </a:p>
          <a:p>
            <a:r>
              <a:rPr lang="en-US" dirty="0"/>
              <a:t/>
            </a:r>
            <a:br>
              <a:rPr lang="en-US" dirty="0"/>
            </a:br>
            <a:r>
              <a:rPr lang="en-US" dirty="0"/>
              <a:t>-PLACE ONE HAND ON PT'S </a:t>
            </a:r>
            <a:r>
              <a:rPr lang="en-US" dirty="0" smtClean="0"/>
              <a:t>SHOULDERS </a:t>
            </a:r>
            <a:r>
              <a:rPr lang="en-US" dirty="0"/>
              <a:t>&amp; </a:t>
            </a:r>
            <a:r>
              <a:rPr lang="en-US" dirty="0" smtClean="0"/>
              <a:t>OTHER </a:t>
            </a:r>
            <a:r>
              <a:rPr lang="en-US" dirty="0"/>
              <a:t>HAND GRABS PT'S FIST</a:t>
            </a:r>
            <a:r>
              <a:rPr lang="en-US" dirty="0" smtClean="0"/>
              <a:t>.</a:t>
            </a:r>
          </a:p>
          <a:p>
            <a:r>
              <a:rPr lang="en-US" dirty="0"/>
              <a:t/>
            </a:r>
            <a:br>
              <a:rPr lang="en-US" dirty="0"/>
            </a:br>
            <a:r>
              <a:rPr lang="en-US" dirty="0"/>
              <a:t>-HAVE PT RESIST AS YOU PULL ON FIST</a:t>
            </a:r>
            <a:r>
              <a:rPr lang="en-US" dirty="0" smtClean="0"/>
              <a:t>.</a:t>
            </a:r>
          </a:p>
          <a:p>
            <a:r>
              <a:rPr lang="en-US" dirty="0"/>
              <a:t/>
            </a:r>
            <a:br>
              <a:rPr lang="en-US" dirty="0"/>
            </a:br>
            <a:r>
              <a:rPr lang="en-US" dirty="0"/>
              <a:t>-(+) PAIN IN LATERAL </a:t>
            </a:r>
            <a:r>
              <a:rPr lang="en-US" dirty="0" smtClean="0"/>
              <a:t>EPICONDYLE</a:t>
            </a:r>
          </a:p>
          <a:p>
            <a:r>
              <a:rPr lang="en-US" dirty="0"/>
              <a:t/>
            </a:r>
            <a:br>
              <a:rPr lang="en-US" dirty="0"/>
            </a:br>
            <a:r>
              <a:rPr lang="en-US" dirty="0"/>
              <a:t>-</a:t>
            </a:r>
            <a:r>
              <a:rPr lang="en-US" dirty="0" err="1"/>
              <a:t>Dx</a:t>
            </a:r>
            <a:r>
              <a:rPr lang="en-US" dirty="0"/>
              <a:t>: LATERAL EPICONDYLITIS </a:t>
            </a:r>
            <a:r>
              <a:rPr lang="en-US" dirty="0" smtClean="0"/>
              <a:t> (TENNIS </a:t>
            </a:r>
            <a:r>
              <a:rPr lang="en-US" dirty="0"/>
              <a:t>ELBOW</a:t>
            </a:r>
            <a:r>
              <a:rPr lang="en-US" dirty="0" smtClean="0"/>
              <a:t>.)</a:t>
            </a:r>
            <a:r>
              <a:rPr lang="en-US" dirty="0"/>
              <a:t/>
            </a:r>
            <a:br>
              <a:rPr lang="en-US" dirty="0"/>
            </a:br>
            <a:endParaRPr lang="en-US" dirty="0"/>
          </a:p>
        </p:txBody>
      </p:sp>
      <p:sp>
        <p:nvSpPr>
          <p:cNvPr id="2" name="Title 1"/>
          <p:cNvSpPr>
            <a:spLocks noGrp="1"/>
          </p:cNvSpPr>
          <p:nvPr>
            <p:ph type="title"/>
          </p:nvPr>
        </p:nvSpPr>
        <p:spPr/>
        <p:txBody>
          <a:bodyPr/>
          <a:lstStyle/>
          <a:p>
            <a:endParaRPr lang="en-US" dirty="0"/>
          </a:p>
        </p:txBody>
      </p:sp>
      <p:pic>
        <p:nvPicPr>
          <p:cNvPr id="4" name="BLOGGER_PHOTO_ID_5162689683565312178" descr="http://1.bp.blogspot.com/_5e9-ruIGmKU/R6WO6gJ7-LI/AAAAAAAAAD8/JgwEHj9OFoY/s400/medial+epicondylitis.jpg">
            <a:hlinkClick r:id="rId3"/>
          </p:cNvPr>
          <p:cNvPicPr/>
          <p:nvPr/>
        </p:nvPicPr>
        <p:blipFill>
          <a:blip r:embed="rId4" cstate="print"/>
          <a:srcRect/>
          <a:stretch>
            <a:fillRect/>
          </a:stretch>
        </p:blipFill>
        <p:spPr bwMode="auto">
          <a:xfrm>
            <a:off x="4495800" y="1828800"/>
            <a:ext cx="38100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half" idx="3"/>
          </p:nvPr>
        </p:nvSpPr>
        <p:spPr/>
        <p:txBody>
          <a:bodyPr/>
          <a:lstStyle/>
          <a:p>
            <a:endParaRPr lang="en-US"/>
          </a:p>
        </p:txBody>
      </p:sp>
      <p:sp>
        <p:nvSpPr>
          <p:cNvPr id="4" name="Content Placeholder 3"/>
          <p:cNvSpPr>
            <a:spLocks noGrp="1"/>
          </p:cNvSpPr>
          <p:nvPr>
            <p:ph sz="quarter" idx="2"/>
          </p:nvPr>
        </p:nvSpPr>
        <p:spPr/>
        <p:txBody>
          <a:bodyPr/>
          <a:lstStyle/>
          <a:p>
            <a:r>
              <a:rPr lang="en-US" b="1" u="sng" dirty="0" smtClean="0">
                <a:solidFill>
                  <a:srgbClr val="00B0F0"/>
                </a:solidFill>
              </a:rPr>
              <a:t>Chair lift test</a:t>
            </a:r>
            <a:r>
              <a:rPr lang="en-US" b="1" dirty="0" smtClean="0">
                <a:solidFill>
                  <a:srgbClr val="00B0F0"/>
                </a:solidFill>
              </a:rPr>
              <a:t> </a:t>
            </a:r>
            <a:r>
              <a:rPr lang="en-US" dirty="0" smtClean="0"/>
              <a:t>= Lifting the back of a chair with a three finger pinch (thumb, index long fingers) and the elbow fully extended </a:t>
            </a:r>
            <a:endParaRPr lang="en-US" dirty="0"/>
          </a:p>
        </p:txBody>
      </p:sp>
      <p:sp>
        <p:nvSpPr>
          <p:cNvPr id="6" name="Content Placeholder 5"/>
          <p:cNvSpPr>
            <a:spLocks noGrp="1"/>
          </p:cNvSpPr>
          <p:nvPr>
            <p:ph sz="quarter" idx="4"/>
          </p:nvPr>
        </p:nvSpPr>
        <p:spPr/>
        <p:txBody>
          <a:bodyPr/>
          <a:lstStyle/>
          <a:p>
            <a:r>
              <a:rPr lang="en-US" u="sng" dirty="0" err="1" smtClean="0">
                <a:hlinkClick r:id="rId2" tooltip="Maudsley's test"/>
              </a:rPr>
              <a:t>Maudsley’s</a:t>
            </a:r>
            <a:r>
              <a:rPr lang="en-US" u="sng" dirty="0" smtClean="0">
                <a:hlinkClick r:id="rId2" tooltip="Maudsley's test"/>
              </a:rPr>
              <a:t> tes</a:t>
            </a:r>
            <a:r>
              <a:rPr lang="en-US" dirty="0" smtClean="0">
                <a:hlinkClick r:id="rId2" tooltip="Maudsley's test"/>
              </a:rPr>
              <a:t>t </a:t>
            </a:r>
            <a:r>
              <a:rPr lang="en-US" dirty="0" smtClean="0"/>
              <a:t>= Resisted third digit </a:t>
            </a:r>
            <a:r>
              <a:rPr lang="en-US" dirty="0" err="1" smtClean="0"/>
              <a:t>extention</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normAutofit fontScale="92500" lnSpcReduction="10000"/>
          </a:bodyPr>
          <a:lstStyle/>
          <a:p>
            <a:r>
              <a:rPr lang="en-US" u="sng" dirty="0"/>
              <a:t>Phase 1</a:t>
            </a:r>
            <a:endParaRPr lang="en-US" dirty="0"/>
          </a:p>
          <a:p>
            <a:r>
              <a:rPr lang="en-US" dirty="0"/>
              <a:t>Tennis elbow is a soft tissue injury of the muscles and tendons around the elbow joint, and </a:t>
            </a:r>
            <a:r>
              <a:rPr lang="en-US" dirty="0" err="1"/>
              <a:t>thereforer</a:t>
            </a:r>
            <a:r>
              <a:rPr lang="en-US" dirty="0"/>
              <a:t> should be treated like any other soft tissue injury. Immediately following an injury, or at the onset of </a:t>
            </a:r>
            <a:r>
              <a:rPr lang="en-US" b="1" dirty="0" err="1"/>
              <a:t>pain,the</a:t>
            </a:r>
            <a:r>
              <a:rPr lang="en-US" b="1" dirty="0"/>
              <a:t> R.I.C.E </a:t>
            </a:r>
            <a:r>
              <a:rPr lang="en-US" dirty="0"/>
              <a:t>regime should be employed. This involves </a:t>
            </a:r>
          </a:p>
          <a:p>
            <a:r>
              <a:rPr lang="en-US" dirty="0"/>
              <a:t>Rest </a:t>
            </a:r>
          </a:p>
          <a:p>
            <a:r>
              <a:rPr lang="en-US" dirty="0"/>
              <a:t>Ice </a:t>
            </a:r>
          </a:p>
          <a:p>
            <a:r>
              <a:rPr lang="en-US" dirty="0"/>
              <a:t>Compression </a:t>
            </a:r>
          </a:p>
          <a:p>
            <a:r>
              <a:rPr lang="en-US" dirty="0"/>
              <a:t>Elevation</a:t>
            </a:r>
          </a:p>
          <a:p>
            <a:r>
              <a:rPr lang="en-US" dirty="0"/>
              <a:t> </a:t>
            </a:r>
          </a:p>
          <a:p>
            <a:endParaRPr lang="en-US" dirty="0"/>
          </a:p>
        </p:txBody>
      </p:sp>
      <p:sp>
        <p:nvSpPr>
          <p:cNvPr id="2" name="Title 1"/>
          <p:cNvSpPr>
            <a:spLocks noGrp="1"/>
          </p:cNvSpPr>
          <p:nvPr>
            <p:ph type="title"/>
          </p:nvPr>
        </p:nvSpPr>
        <p:spPr/>
        <p:txBody>
          <a:bodyPr>
            <a:normAutofit fontScale="90000"/>
          </a:bodyPr>
          <a:lstStyle/>
          <a:p>
            <a:r>
              <a:rPr lang="en-US" b="1" u="sng" dirty="0" smtClean="0"/>
              <a:t>Physiotherapy Treatment</a:t>
            </a:r>
            <a:r>
              <a:rPr lang="en-US" u="sng" dirty="0" smtClean="0"/>
              <a:t> </a:t>
            </a:r>
            <a:r>
              <a:rPr lang="en-US" dirty="0" smtClean="0"/>
              <a:t/>
            </a:r>
            <a:br>
              <a:rPr lang="en-US" dirty="0" smtClean="0"/>
            </a:br>
            <a:endParaRPr lang="en-US" dirty="0"/>
          </a:p>
        </p:txBody>
      </p:sp>
      <p:pic>
        <p:nvPicPr>
          <p:cNvPr id="14" name="Picture 13" descr="http://2.bp.blogspot.com/_FOYWMGBTWeo/TK677ZpXnKI/AAAAAAAAAIM/MgGz4lVtid0/s1600/universal-cold-pack-small-10quot-x-5quot_10120_3_185.jpg">
            <a:hlinkClick r:id="rId2"/>
          </p:cNvPr>
          <p:cNvPicPr/>
          <p:nvPr/>
        </p:nvPicPr>
        <p:blipFill>
          <a:blip r:embed="rId3" cstate="print"/>
          <a:srcRect/>
          <a:stretch>
            <a:fillRect/>
          </a:stretch>
        </p:blipFill>
        <p:spPr bwMode="auto">
          <a:xfrm>
            <a:off x="5562600" y="4267200"/>
            <a:ext cx="1914525"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77500" lnSpcReduction="20000"/>
          </a:bodyPr>
          <a:lstStyle/>
          <a:p>
            <a:r>
              <a:rPr lang="en-US" dirty="0"/>
              <a:t>Gentle stretching exercises including </a:t>
            </a:r>
            <a:r>
              <a:rPr lang="en-US" dirty="0" smtClean="0"/>
              <a:t>wrist</a:t>
            </a:r>
          </a:p>
          <a:p>
            <a:endParaRPr lang="en-US" dirty="0" smtClean="0"/>
          </a:p>
          <a:p>
            <a:r>
              <a:rPr lang="en-US" dirty="0"/>
              <a:t>flexion (bending the wrist down), extension</a:t>
            </a:r>
            <a:br>
              <a:rPr lang="en-US" dirty="0"/>
            </a:br>
            <a:r>
              <a:rPr lang="en-US" dirty="0"/>
              <a:t>(bending the wrist up). The elbow should</a:t>
            </a:r>
            <a:br>
              <a:rPr lang="en-US" dirty="0"/>
            </a:br>
            <a:r>
              <a:rPr lang="en-US" dirty="0"/>
              <a:t>be fully straightened. </a:t>
            </a:r>
          </a:p>
          <a:p>
            <a:r>
              <a:rPr lang="en-US" dirty="0" smtClean="0"/>
              <a:t> </a:t>
            </a:r>
            <a:r>
              <a:rPr lang="en-US" dirty="0" err="1" smtClean="0"/>
              <a:t>stretchesshould</a:t>
            </a:r>
            <a:r>
              <a:rPr lang="en-US" dirty="0" smtClean="0"/>
              <a:t> </a:t>
            </a:r>
            <a:r>
              <a:rPr lang="en-US" dirty="0"/>
              <a:t>be held for 20-30 seconds and</a:t>
            </a:r>
            <a:br>
              <a:rPr lang="en-US" dirty="0"/>
            </a:br>
            <a:r>
              <a:rPr lang="en-US" dirty="0"/>
              <a:t>repeated 5-10 times, at least twice a day</a:t>
            </a:r>
            <a:r>
              <a:rPr lang="en-US" dirty="0" smtClean="0"/>
              <a:t>.</a:t>
            </a:r>
          </a:p>
          <a:p>
            <a:r>
              <a:rPr lang="en-US" dirty="0"/>
              <a:t/>
            </a:r>
            <a:br>
              <a:rPr lang="en-US" dirty="0"/>
            </a:br>
            <a:r>
              <a:rPr lang="en-US" dirty="0"/>
              <a:t>Vigorous stretching should be avoided </a:t>
            </a:r>
          </a:p>
        </p:txBody>
      </p:sp>
      <p:pic>
        <p:nvPicPr>
          <p:cNvPr id="5" name="Content Placeholder 4" descr="http://3.bp.blogspot.com/_FOYWMGBTWeo/TK7FGjuWBWI/AAAAAAAAAIQ/hvL66rO8L8c/s320/h9991357_006.jpg">
            <a:hlinkClick r:id="rId2"/>
          </p:cNvPr>
          <p:cNvPicPr>
            <a:picLocks noGrp="1"/>
          </p:cNvPicPr>
          <p:nvPr>
            <p:ph sz="half" idx="2"/>
          </p:nvPr>
        </p:nvPicPr>
        <p:blipFill>
          <a:blip r:embed="rId3" cstate="print"/>
          <a:srcRect/>
          <a:stretch>
            <a:fillRect/>
          </a:stretch>
        </p:blipFill>
        <p:spPr bwMode="auto">
          <a:xfrm>
            <a:off x="4800600" y="1600200"/>
            <a:ext cx="3733800" cy="4191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a:t>Phase 2 : Rehabilitation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ttp://media.summitmedicalgroup.com/media/db/relayhealth-images/xtennis2.jpg"/>
          <p:cNvPicPr>
            <a:picLocks noGrp="1"/>
          </p:cNvPicPr>
          <p:nvPr>
            <p:ph sz="half" idx="1"/>
          </p:nvPr>
        </p:nvPicPr>
        <p:blipFill>
          <a:blip r:embed="rId2" cstate="print"/>
          <a:stretch>
            <a:fillRect/>
          </a:stretch>
        </p:blipFill>
        <p:spPr bwMode="auto">
          <a:xfrm>
            <a:off x="381000" y="1371600"/>
            <a:ext cx="4343399" cy="4953000"/>
          </a:xfrm>
          <a:prstGeom prst="rect">
            <a:avLst/>
          </a:prstGeom>
          <a:noFill/>
          <a:ln w="9525">
            <a:noFill/>
            <a:miter lim="800000"/>
            <a:headEnd/>
            <a:tailEnd/>
          </a:ln>
        </p:spPr>
      </p:pic>
      <p:sp>
        <p:nvSpPr>
          <p:cNvPr id="4" name="Content Placeholder 3"/>
          <p:cNvSpPr>
            <a:spLocks noGrp="1"/>
          </p:cNvSpPr>
          <p:nvPr>
            <p:ph sz="half" idx="2"/>
          </p:nvPr>
        </p:nvSpPr>
        <p:spPr>
          <a:xfrm>
            <a:off x="4648200" y="1143000"/>
            <a:ext cx="4038600" cy="5181600"/>
          </a:xfrm>
        </p:spPr>
        <p:txBody>
          <a:bodyPr>
            <a:normAutofit fontScale="62500" lnSpcReduction="20000"/>
          </a:bodyPr>
          <a:lstStyle/>
          <a:p>
            <a:r>
              <a:rPr lang="en-US" b="1" dirty="0" smtClean="0"/>
              <a:t>Strengthening</a:t>
            </a:r>
          </a:p>
          <a:p>
            <a:r>
              <a:rPr lang="en-US" dirty="0" smtClean="0">
                <a:hlinkClick r:id="rId3"/>
              </a:rPr>
              <a:t>Strengthening</a:t>
            </a:r>
            <a:r>
              <a:rPr lang="en-US" dirty="0" smtClean="0"/>
              <a:t> exercises should begin as soon as pain allows. This will depend on how bad the injury is. </a:t>
            </a:r>
          </a:p>
          <a:p>
            <a:r>
              <a:rPr lang="en-US" dirty="0" smtClean="0"/>
              <a:t>If it hurts during the exercise, after or makes it worse the next day then do not continue with strengthening exercises. Be patient. </a:t>
            </a:r>
          </a:p>
          <a:p>
            <a:r>
              <a:rPr lang="en-US" dirty="0" smtClean="0"/>
              <a:t>Start with static exercises. When these can be done comfortably move onto concentric and then eccentric exercises. </a:t>
            </a:r>
          </a:p>
          <a:p>
            <a:r>
              <a:rPr lang="en-US" dirty="0" smtClean="0"/>
              <a:t>It is important that strengthening exercises are done before trying to return to activity. </a:t>
            </a:r>
          </a:p>
          <a:p>
            <a:r>
              <a:rPr lang="en-US" dirty="0" smtClean="0"/>
              <a:t>Apply cold therapy after strengthening exercises</a:t>
            </a:r>
          </a:p>
          <a:p>
            <a:endParaRPr lang="en-US" dirty="0"/>
          </a:p>
        </p:txBody>
      </p:sp>
      <p:sp>
        <p:nvSpPr>
          <p:cNvPr id="2" name="Title 1"/>
          <p:cNvSpPr>
            <a:spLocks noGrp="1"/>
          </p:cNvSpPr>
          <p:nvPr>
            <p:ph type="title"/>
          </p:nvPr>
        </p:nvSpPr>
        <p:spPr/>
        <p:txBody>
          <a:bodyPr>
            <a:normAutofit fontScale="90000"/>
          </a:bodyPr>
          <a:lstStyle/>
          <a:p>
            <a:r>
              <a:rPr lang="en-US" u="sng" dirty="0"/>
              <a:t>Strengthening exercise</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5257800"/>
          </a:xfrm>
        </p:spPr>
        <p:txBody>
          <a:bodyPr>
            <a:normAutofit fontScale="85000" lnSpcReduction="10000"/>
          </a:bodyPr>
          <a:lstStyle/>
          <a:p>
            <a:pPr lvl="0"/>
            <a:r>
              <a:rPr lang="en-US" i="1" dirty="0"/>
              <a:t>Wrist Extension.</a:t>
            </a:r>
            <a:r>
              <a:rPr lang="en-US" dirty="0"/>
              <a:t> Place 1 lb. weight in hand with palm facing downward (pronated); support forearm at the edge of a table or on your knee so that only your hand can move</a:t>
            </a:r>
            <a:r>
              <a:rPr lang="en-US" dirty="0" smtClean="0"/>
              <a:t>.</a:t>
            </a:r>
          </a:p>
          <a:p>
            <a:pPr lvl="0"/>
            <a:r>
              <a:rPr lang="en-US" dirty="0" smtClean="0"/>
              <a:t> </a:t>
            </a:r>
            <a:r>
              <a:rPr lang="en-US" dirty="0"/>
              <a:t>Raise wrist/hand up slowly (concentric contraction), and lower slowly (eccentric contraction).</a:t>
            </a:r>
          </a:p>
          <a:p>
            <a:endParaRPr lang="en-US" dirty="0"/>
          </a:p>
        </p:txBody>
      </p:sp>
      <p:pic>
        <p:nvPicPr>
          <p:cNvPr id="5" name="Content Placeholder 4" descr="[Extension Image 1]"/>
          <p:cNvPicPr>
            <a:picLocks noGrp="1"/>
          </p:cNvPicPr>
          <p:nvPr>
            <p:ph sz="half" idx="2"/>
          </p:nvPr>
        </p:nvPicPr>
        <p:blipFill>
          <a:blip r:embed="rId2"/>
          <a:srcRect/>
          <a:stretch>
            <a:fillRect/>
          </a:stretch>
        </p:blipFill>
        <p:spPr bwMode="auto">
          <a:xfrm>
            <a:off x="5334000" y="1752600"/>
            <a:ext cx="2146300" cy="2339181"/>
          </a:xfrm>
          <a:prstGeom prst="rect">
            <a:avLst/>
          </a:prstGeom>
          <a:noFill/>
          <a:ln w="9525">
            <a:noFill/>
            <a:miter lim="800000"/>
            <a:headEnd/>
            <a:tailEnd/>
          </a:ln>
        </p:spPr>
      </p:pic>
      <p:sp>
        <p:nvSpPr>
          <p:cNvPr id="2" name="Title 1"/>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cortisone.jpg"/>
          <p:cNvPicPr>
            <a:picLocks noChangeAspect="1"/>
          </p:cNvPicPr>
          <p:nvPr/>
        </p:nvPicPr>
        <p:blipFill>
          <a:blip r:embed="rId2"/>
          <a:srcRect/>
          <a:stretch>
            <a:fillRect/>
          </a:stretch>
        </p:blipFill>
        <p:spPr bwMode="auto">
          <a:xfrm>
            <a:off x="0" y="2286000"/>
            <a:ext cx="4343400" cy="4343400"/>
          </a:xfrm>
          <a:prstGeom prst="rect">
            <a:avLst/>
          </a:prstGeom>
          <a:noFill/>
          <a:ln w="9525">
            <a:noFill/>
            <a:miter lim="800000"/>
            <a:headEnd/>
            <a:tailEnd/>
          </a:ln>
        </p:spPr>
      </p:pic>
      <p:pic>
        <p:nvPicPr>
          <p:cNvPr id="112643" name="Picture 3" descr="injection-tennis-elbow.jpg"/>
          <p:cNvPicPr>
            <a:picLocks noChangeAspect="1"/>
          </p:cNvPicPr>
          <p:nvPr/>
        </p:nvPicPr>
        <p:blipFill>
          <a:blip r:embed="rId3"/>
          <a:srcRect/>
          <a:stretch>
            <a:fillRect/>
          </a:stretch>
        </p:blipFill>
        <p:spPr bwMode="auto">
          <a:xfrm>
            <a:off x="3289300" y="0"/>
            <a:ext cx="58547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Anatomy of the </a:t>
            </a:r>
            <a:r>
              <a:rPr lang="en-US" dirty="0" smtClean="0"/>
              <a:t>elbow</a:t>
            </a:r>
          </a:p>
          <a:p>
            <a:pPr marL="109728" indent="0">
              <a:buNone/>
            </a:pPr>
            <a:r>
              <a:rPr lang="en-US" dirty="0" smtClean="0"/>
              <a:t>Tennis elbow </a:t>
            </a:r>
          </a:p>
          <a:p>
            <a:pPr marL="109728" indent="0">
              <a:buNone/>
            </a:pPr>
            <a:r>
              <a:rPr lang="en-US" dirty="0" smtClean="0"/>
              <a:t>Golf elbow </a:t>
            </a:r>
          </a:p>
          <a:p>
            <a:pPr marL="109728" indent="0">
              <a:buNone/>
            </a:pPr>
            <a:r>
              <a:rPr lang="en-US" dirty="0"/>
              <a:t>De </a:t>
            </a:r>
            <a:r>
              <a:rPr lang="en-US" dirty="0" err="1"/>
              <a:t>Quervain's</a:t>
            </a:r>
            <a:r>
              <a:rPr lang="en-US" dirty="0"/>
              <a:t> Tendinitis</a:t>
            </a:r>
            <a:endParaRPr lang="en-US" dirty="0" smtClean="0"/>
          </a:p>
          <a:p>
            <a:pPr marL="109728" indent="0">
              <a:buNone/>
            </a:pPr>
            <a:endParaRPr lang="en-US" dirty="0" smtClean="0"/>
          </a:p>
          <a:p>
            <a:pPr marL="109728" indent="0">
              <a:buNone/>
            </a:pPr>
            <a:endParaRPr lang="en-GB" dirty="0"/>
          </a:p>
        </p:txBody>
      </p:sp>
      <p:sp>
        <p:nvSpPr>
          <p:cNvPr id="3" name="Title 2"/>
          <p:cNvSpPr>
            <a:spLocks noGrp="1"/>
          </p:cNvSpPr>
          <p:nvPr>
            <p:ph type="title"/>
          </p:nvPr>
        </p:nvSpPr>
        <p:spPr/>
        <p:txBody>
          <a:bodyPr/>
          <a:lstStyle/>
          <a:p>
            <a:r>
              <a:rPr lang="en-GB" dirty="0"/>
              <a:t>Contents</a:t>
            </a:r>
          </a:p>
        </p:txBody>
      </p:sp>
    </p:spTree>
    <p:extLst>
      <p:ext uri="{BB962C8B-B14F-4D97-AF65-F5344CB8AC3E}">
        <p14:creationId xmlns:p14="http://schemas.microsoft.com/office/powerpoint/2010/main" xmlns="" val="2621098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Golfers elbow (medial </a:t>
            </a:r>
            <a:r>
              <a:rPr lang="en-US" dirty="0" err="1" smtClean="0"/>
              <a:t>epicondylitis</a:t>
            </a:r>
            <a:r>
              <a:rPr lang="en-US" dirty="0" smtClean="0"/>
              <a:t>) is a similar injury to tennis elbow only it affects the inside of the elbow instead. Golfers elbow is more common in throwers (throwers elbow) and golfers hence the nicknames</a:t>
            </a:r>
            <a:endParaRPr lang="en-US" dirty="0"/>
          </a:p>
        </p:txBody>
      </p:sp>
      <p:sp>
        <p:nvSpPr>
          <p:cNvPr id="2" name="Title 1"/>
          <p:cNvSpPr>
            <a:spLocks noGrp="1"/>
          </p:cNvSpPr>
          <p:nvPr>
            <p:ph type="title"/>
          </p:nvPr>
        </p:nvSpPr>
        <p:spPr>
          <a:xfrm>
            <a:off x="457200" y="228600"/>
            <a:ext cx="8229600" cy="1143000"/>
          </a:xfrm>
        </p:spPr>
        <p:txBody>
          <a:bodyPr>
            <a:normAutofit fontScale="90000"/>
          </a:bodyPr>
          <a:lstStyle/>
          <a:p>
            <a:r>
              <a:rPr lang="en-US" b="1" dirty="0" smtClean="0"/>
              <a:t>Golfers Elbow </a:t>
            </a:r>
            <a:br>
              <a:rPr lang="en-US" b="1" dirty="0" smtClean="0"/>
            </a:br>
            <a:r>
              <a:rPr lang="en-US" b="1" dirty="0" smtClean="0"/>
              <a:t>what is golfers elbow</a:t>
            </a:r>
            <a:br>
              <a:rPr lang="en-US" b="1" dirty="0" smtClean="0"/>
            </a:br>
            <a:endParaRPr lang="en-US" dirty="0"/>
          </a:p>
        </p:txBody>
      </p:sp>
      <p:pic>
        <p:nvPicPr>
          <p:cNvPr id="1026" name="Picture 2"/>
          <p:cNvPicPr>
            <a:picLocks noChangeAspect="1" noChangeArrowheads="1"/>
          </p:cNvPicPr>
          <p:nvPr/>
        </p:nvPicPr>
        <p:blipFill>
          <a:blip r:embed="rId2"/>
          <a:srcRect/>
          <a:stretch>
            <a:fillRect/>
          </a:stretch>
        </p:blipFill>
        <p:spPr bwMode="auto">
          <a:xfrm>
            <a:off x="6286500" y="3524250"/>
            <a:ext cx="2857500" cy="3333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113667" name="Picture 3" descr="medial epi cartooon"/>
          <p:cNvPicPr>
            <a:picLocks noChangeAspect="1" noChangeArrowheads="1"/>
          </p:cNvPicPr>
          <p:nvPr/>
        </p:nvPicPr>
        <p:blipFill>
          <a:blip r:embed="rId2"/>
          <a:srcRect/>
          <a:stretch>
            <a:fillRect/>
          </a:stretch>
        </p:blipFill>
        <p:spPr bwMode="auto">
          <a:xfrm>
            <a:off x="1295400" y="1630363"/>
            <a:ext cx="6934200" cy="5227637"/>
          </a:xfrm>
          <a:prstGeom prst="rect">
            <a:avLst/>
          </a:prstGeom>
          <a:noFill/>
          <a:ln w="9525">
            <a:noFill/>
            <a:miter lim="800000"/>
            <a:headEnd/>
            <a:tailEnd/>
          </a:ln>
        </p:spPr>
      </p:pic>
      <p:sp>
        <p:nvSpPr>
          <p:cNvPr id="113668" name="Text Box 4"/>
          <p:cNvSpPr txBox="1">
            <a:spLocks noChangeArrowheads="1"/>
          </p:cNvSpPr>
          <p:nvPr/>
        </p:nvSpPr>
        <p:spPr bwMode="auto">
          <a:xfrm>
            <a:off x="0" y="0"/>
            <a:ext cx="9144000" cy="1570038"/>
          </a:xfrm>
          <a:prstGeom prst="rect">
            <a:avLst/>
          </a:prstGeom>
          <a:noFill/>
          <a:ln w="9525">
            <a:noFill/>
            <a:miter lim="800000"/>
            <a:headEnd/>
            <a:tailEnd/>
          </a:ln>
        </p:spPr>
        <p:txBody>
          <a:bodyPr>
            <a:spAutoFit/>
          </a:bodyPr>
          <a:lstStyle/>
          <a:p>
            <a:pPr algn="ctr">
              <a:spcBef>
                <a:spcPct val="50000"/>
              </a:spcBef>
            </a:pPr>
            <a:r>
              <a:rPr lang="en-US" sz="4800" b="1">
                <a:solidFill>
                  <a:schemeClr val="bg1"/>
                </a:solidFill>
              </a:rPr>
              <a:t>Medial Epicondylitis (Golfer’s Elbow)</a:t>
            </a:r>
            <a:endParaRPr lang="en-CA" sz="4800" b="1">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114691" name="Picture 5" descr="medcx"/>
          <p:cNvPicPr>
            <a:picLocks noChangeAspect="1" noChangeArrowheads="1"/>
          </p:cNvPicPr>
          <p:nvPr/>
        </p:nvPicPr>
        <p:blipFill>
          <a:blip r:embed="rId2"/>
          <a:srcRect/>
          <a:stretch>
            <a:fillRect/>
          </a:stretch>
        </p:blipFill>
        <p:spPr bwMode="auto">
          <a:xfrm>
            <a:off x="457200" y="914400"/>
            <a:ext cx="8686800" cy="3867150"/>
          </a:xfrm>
          <a:prstGeom prst="rect">
            <a:avLst/>
          </a:prstGeom>
          <a:noFill/>
          <a:ln w="9525">
            <a:noFill/>
            <a:miter lim="800000"/>
            <a:headEnd/>
            <a:tailEnd/>
          </a:ln>
        </p:spPr>
      </p:pic>
      <p:sp>
        <p:nvSpPr>
          <p:cNvPr id="114692" name="Text Box 6"/>
          <p:cNvSpPr txBox="1">
            <a:spLocks noChangeArrowheads="1"/>
          </p:cNvSpPr>
          <p:nvPr/>
        </p:nvSpPr>
        <p:spPr bwMode="auto">
          <a:xfrm>
            <a:off x="0" y="161925"/>
            <a:ext cx="9144000" cy="523875"/>
          </a:xfrm>
          <a:prstGeom prst="rect">
            <a:avLst/>
          </a:prstGeom>
          <a:noFill/>
          <a:ln w="9525">
            <a:noFill/>
            <a:miter lim="800000"/>
            <a:headEnd/>
            <a:tailEnd/>
          </a:ln>
        </p:spPr>
        <p:txBody>
          <a:bodyPr>
            <a:spAutoFit/>
          </a:bodyPr>
          <a:lstStyle/>
          <a:p>
            <a:pPr algn="ctr">
              <a:spcBef>
                <a:spcPct val="50000"/>
              </a:spcBef>
            </a:pPr>
            <a:r>
              <a:rPr lang="en-US" sz="2800" b="1">
                <a:solidFill>
                  <a:schemeClr val="bg1"/>
                </a:solidFill>
              </a:rPr>
              <a:t>MEDIAL EPICONDYLITIS</a:t>
            </a:r>
            <a:endParaRPr lang="en-CA" sz="2800" b="1">
              <a:solidFill>
                <a:schemeClr val="bg1"/>
              </a:solidFill>
            </a:endParaRPr>
          </a:p>
        </p:txBody>
      </p:sp>
      <p:sp>
        <p:nvSpPr>
          <p:cNvPr id="114693" name="Text Box 7"/>
          <p:cNvSpPr txBox="1">
            <a:spLocks noChangeArrowheads="1"/>
          </p:cNvSpPr>
          <p:nvPr/>
        </p:nvSpPr>
        <p:spPr bwMode="auto">
          <a:xfrm>
            <a:off x="0" y="5029200"/>
            <a:ext cx="9144000" cy="1431925"/>
          </a:xfrm>
          <a:prstGeom prst="rect">
            <a:avLst/>
          </a:prstGeom>
          <a:noFill/>
          <a:ln w="9525">
            <a:noFill/>
            <a:miter lim="800000"/>
            <a:headEnd/>
            <a:tailEnd/>
          </a:ln>
        </p:spPr>
        <p:txBody>
          <a:bodyPr>
            <a:spAutoFit/>
          </a:bodyPr>
          <a:lstStyle/>
          <a:p>
            <a:pPr algn="ctr">
              <a:spcBef>
                <a:spcPct val="50000"/>
              </a:spcBef>
            </a:pPr>
            <a:r>
              <a:rPr lang="en-US" sz="4400">
                <a:solidFill>
                  <a:srgbClr val="00FF00"/>
                </a:solidFill>
              </a:rPr>
              <a:t>Pronation, wrist flexion and elbow flexion.</a:t>
            </a:r>
            <a:endParaRPr lang="en-CA" sz="4400">
              <a:solidFill>
                <a:srgbClr val="00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rcRect/>
          <a:stretch>
            <a:fillRect/>
          </a:stretch>
        </p:blipFill>
        <p:spPr bwMode="auto">
          <a:xfrm>
            <a:off x="5562600" y="304800"/>
            <a:ext cx="2861310" cy="3399790"/>
          </a:xfrm>
          <a:prstGeom prst="rect">
            <a:avLst/>
          </a:prstGeom>
          <a:noFill/>
          <a:ln w="9525">
            <a:noFill/>
            <a:miter lim="800000"/>
            <a:headEnd/>
            <a:tailEnd/>
          </a:ln>
        </p:spPr>
      </p:pic>
      <p:sp>
        <p:nvSpPr>
          <p:cNvPr id="3" name="Content Placeholder 2"/>
          <p:cNvSpPr>
            <a:spLocks noGrp="1"/>
          </p:cNvSpPr>
          <p:nvPr>
            <p:ph idx="1"/>
          </p:nvPr>
        </p:nvSpPr>
        <p:spPr>
          <a:xfrm>
            <a:off x="228600" y="1447800"/>
            <a:ext cx="8229600" cy="5029200"/>
          </a:xfrm>
        </p:spPr>
        <p:txBody>
          <a:bodyPr>
            <a:normAutofit fontScale="92500" lnSpcReduction="10000"/>
          </a:bodyPr>
          <a:lstStyle/>
          <a:p>
            <a:r>
              <a:rPr lang="en-US" b="1" dirty="0" smtClean="0"/>
              <a:t>Causes of Medial </a:t>
            </a:r>
            <a:r>
              <a:rPr lang="en-US" b="1" dirty="0" err="1" smtClean="0"/>
              <a:t>Epicondylitis</a:t>
            </a:r>
            <a:endParaRPr lang="en-US" b="1" dirty="0" smtClean="0"/>
          </a:p>
          <a:p>
            <a:r>
              <a:rPr lang="en-US" dirty="0" smtClean="0"/>
              <a:t>Medial </a:t>
            </a:r>
            <a:r>
              <a:rPr lang="en-US" dirty="0" err="1" smtClean="0"/>
              <a:t>epicondylitis</a:t>
            </a:r>
            <a:r>
              <a:rPr lang="en-US" dirty="0" smtClean="0"/>
              <a:t> is caused by </a:t>
            </a:r>
            <a:r>
              <a:rPr lang="en-US" dirty="0" smtClean="0">
                <a:solidFill>
                  <a:srgbClr val="00B050"/>
                </a:solidFill>
              </a:rPr>
              <a:t>repeated wrist flexion</a:t>
            </a:r>
            <a:r>
              <a:rPr lang="en-US" dirty="0" smtClean="0"/>
              <a:t>. </a:t>
            </a:r>
          </a:p>
          <a:p>
            <a:r>
              <a:rPr lang="en-US" dirty="0" smtClean="0"/>
              <a:t> It can occur from sports including golf or throwing actions, as well as in occupations such as on production lines or manual jobs like carpentry. It tends to occur after a period of repeated wrist flexion, which the body is unaccustomed to.</a:t>
            </a:r>
          </a:p>
          <a:p>
            <a:r>
              <a:rPr lang="en-US" b="1" dirty="0" smtClean="0"/>
              <a:t>The wrist flexor muscles</a:t>
            </a:r>
            <a:r>
              <a:rPr lang="en-US" dirty="0" smtClean="0"/>
              <a:t>, which are found on the palm side of the forearm, become painful and inflamed at their attachment point on the inner elbow.</a:t>
            </a:r>
          </a:p>
          <a:p>
            <a:pPr>
              <a:buNone/>
            </a:pPr>
            <a:endParaRPr lang="en-US" b="1" dirty="0" smtClean="0"/>
          </a:p>
          <a:p>
            <a:endParaRPr lang="en-US" dirty="0"/>
          </a:p>
        </p:txBody>
      </p:sp>
      <p:sp>
        <p:nvSpPr>
          <p:cNvPr id="2" name="Title 1"/>
          <p:cNvSpPr>
            <a:spLocks noGrp="1"/>
          </p:cNvSpPr>
          <p:nvPr>
            <p:ph type="title"/>
          </p:nvPr>
        </p:nvSpPr>
        <p:spPr/>
        <p:txBody>
          <a:bodyPr/>
          <a:lstStyle/>
          <a:p>
            <a:r>
              <a:rPr lang="en-US" dirty="0" smtClean="0"/>
              <a:t>cause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105400"/>
          </a:xfrm>
        </p:spPr>
        <p:txBody>
          <a:bodyPr>
            <a:normAutofit fontScale="70000" lnSpcReduction="20000"/>
          </a:bodyPr>
          <a:lstStyle/>
          <a:p>
            <a:pPr lvl="0"/>
            <a:r>
              <a:rPr lang="en-US" dirty="0" smtClean="0"/>
              <a:t>Golf players (especially those who continually take divots out of the ground)</a:t>
            </a:r>
          </a:p>
          <a:p>
            <a:pPr lvl="0"/>
            <a:r>
              <a:rPr lang="en-US" dirty="0" smtClean="0"/>
              <a:t>Tennis players (especially those players who put a lot of top spin on the ball)</a:t>
            </a:r>
          </a:p>
          <a:p>
            <a:pPr lvl="0"/>
            <a:r>
              <a:rPr lang="en-US" dirty="0" smtClean="0"/>
              <a:t>Squash players</a:t>
            </a:r>
          </a:p>
          <a:p>
            <a:pPr lvl="0"/>
            <a:r>
              <a:rPr lang="en-US" dirty="0" smtClean="0"/>
              <a:t>Badminton players</a:t>
            </a:r>
          </a:p>
          <a:p>
            <a:pPr lvl="0"/>
            <a:r>
              <a:rPr lang="en-US" dirty="0" smtClean="0"/>
              <a:t>water skiing</a:t>
            </a:r>
          </a:p>
          <a:p>
            <a:pPr lvl="0"/>
            <a:r>
              <a:rPr lang="en-US" dirty="0" smtClean="0"/>
              <a:t>knitting</a:t>
            </a:r>
          </a:p>
          <a:p>
            <a:pPr lvl="0"/>
            <a:r>
              <a:rPr lang="en-US" dirty="0" smtClean="0"/>
              <a:t>working at a computer</a:t>
            </a:r>
          </a:p>
          <a:p>
            <a:pPr lvl="0"/>
            <a:r>
              <a:rPr lang="en-US" dirty="0" smtClean="0"/>
              <a:t>gymnastics</a:t>
            </a:r>
          </a:p>
          <a:p>
            <a:pPr lvl="0"/>
            <a:r>
              <a:rPr lang="en-US" dirty="0" smtClean="0"/>
              <a:t>body building or weight lifting</a:t>
            </a:r>
          </a:p>
          <a:p>
            <a:pPr lvl="0"/>
            <a:r>
              <a:rPr lang="en-US" dirty="0" smtClean="0"/>
              <a:t>carpentry</a:t>
            </a:r>
          </a:p>
          <a:p>
            <a:pPr lvl="0"/>
            <a:r>
              <a:rPr lang="en-US" dirty="0" smtClean="0"/>
              <a:t>hammering</a:t>
            </a:r>
          </a:p>
          <a:p>
            <a:pPr lvl="0"/>
            <a:r>
              <a:rPr lang="en-US" dirty="0" smtClean="0"/>
              <a:t>painting</a:t>
            </a:r>
          </a:p>
          <a:p>
            <a:pPr lvl="0"/>
            <a:r>
              <a:rPr lang="en-US" dirty="0" smtClean="0"/>
              <a:t>chopping wood</a:t>
            </a:r>
          </a:p>
          <a:p>
            <a:pPr lvl="0"/>
            <a:r>
              <a:rPr lang="en-US" dirty="0" smtClean="0"/>
              <a:t>bricklaying</a:t>
            </a:r>
          </a:p>
          <a:p>
            <a:pPr lvl="0"/>
            <a:r>
              <a:rPr lang="en-US" dirty="0" smtClean="0"/>
              <a:t>repetitive use of a screwdriver</a:t>
            </a:r>
          </a:p>
          <a:p>
            <a:pPr lvl="0"/>
            <a:r>
              <a:rPr lang="en-US" dirty="0" smtClean="0"/>
              <a:t>sewing</a:t>
            </a:r>
          </a:p>
          <a:p>
            <a:endParaRPr lang="en-US" dirty="0"/>
          </a:p>
        </p:txBody>
      </p:sp>
      <p:sp>
        <p:nvSpPr>
          <p:cNvPr id="2" name="Title 1"/>
          <p:cNvSpPr>
            <a:spLocks noGrp="1"/>
          </p:cNvSpPr>
          <p:nvPr>
            <p:ph type="title"/>
          </p:nvPr>
        </p:nvSpPr>
        <p:spPr/>
        <p:txBody>
          <a:bodyPr/>
          <a:lstStyle/>
          <a:p>
            <a:r>
              <a:rPr lang="en-US" dirty="0" smtClean="0"/>
              <a:t>Who can get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638800"/>
          </a:xfrm>
        </p:spPr>
        <p:txBody>
          <a:bodyPr>
            <a:normAutofit fontScale="92500" lnSpcReduction="10000"/>
          </a:bodyPr>
          <a:lstStyle/>
          <a:p>
            <a:r>
              <a:rPr lang="en-US" dirty="0" smtClean="0"/>
              <a:t>Pain on the bony bit on the medial side of the elbow.</a:t>
            </a:r>
          </a:p>
          <a:p>
            <a:r>
              <a:rPr lang="en-US" dirty="0" smtClean="0"/>
              <a:t>Weakness in the wrist.</a:t>
            </a:r>
          </a:p>
          <a:p>
            <a:r>
              <a:rPr lang="en-US" dirty="0" smtClean="0"/>
              <a:t>Pain on the inside of the elbow when you grip something hard.</a:t>
            </a:r>
          </a:p>
          <a:p>
            <a:r>
              <a:rPr lang="en-US" dirty="0" smtClean="0"/>
              <a:t>Pain when wrist flexion (bending the wrist palm downwards) is resisted.</a:t>
            </a:r>
          </a:p>
          <a:p>
            <a:r>
              <a:rPr lang="en-US" dirty="0" smtClean="0"/>
              <a:t>Pain on resisted wrist </a:t>
            </a:r>
            <a:r>
              <a:rPr lang="en-US" dirty="0" err="1" smtClean="0"/>
              <a:t>pronation</a:t>
            </a:r>
            <a:r>
              <a:rPr lang="en-US" dirty="0" smtClean="0"/>
              <a:t> - rotating inwards (thumb downwards). . Sometimes fully straightening the elbow is difficult because of pain.</a:t>
            </a:r>
          </a:p>
          <a:p>
            <a:r>
              <a:rPr lang="en-US" dirty="0" smtClean="0"/>
              <a:t>There may be tingling sensation, or numbness on the inside of the forearm and the last 2 fingers, and is usually worse with or after activities.</a:t>
            </a:r>
          </a:p>
          <a:p>
            <a:endParaRPr lang="en-US" dirty="0" smtClean="0"/>
          </a:p>
          <a:p>
            <a:endParaRPr lang="en-US" dirty="0" smtClean="0"/>
          </a:p>
          <a:p>
            <a:endParaRPr lang="en-US" dirty="0"/>
          </a:p>
        </p:txBody>
      </p:sp>
      <p:sp>
        <p:nvSpPr>
          <p:cNvPr id="2" name="Title 1"/>
          <p:cNvSpPr>
            <a:spLocks noGrp="1"/>
          </p:cNvSpPr>
          <p:nvPr>
            <p:ph type="title"/>
          </p:nvPr>
        </p:nvSpPr>
        <p:spPr>
          <a:xfrm>
            <a:off x="533400" y="0"/>
            <a:ext cx="8229600" cy="792162"/>
          </a:xfrm>
        </p:spPr>
        <p:txBody>
          <a:bodyPr>
            <a:normAutofit/>
          </a:bodyPr>
          <a:lstStyle/>
          <a:p>
            <a:r>
              <a:rPr lang="en-US" b="1" dirty="0" smtClean="0"/>
              <a:t>Symptoms of Golfers Elbow</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MEDIAL EPICONDYLITIS TEST</a:t>
            </a:r>
            <a:endParaRPr lang="en-US" dirty="0"/>
          </a:p>
        </p:txBody>
      </p:sp>
      <p:sp>
        <p:nvSpPr>
          <p:cNvPr id="5" name="Text Placeholder 4"/>
          <p:cNvSpPr>
            <a:spLocks noGrp="1"/>
          </p:cNvSpPr>
          <p:nvPr>
            <p:ph type="body" idx="1"/>
          </p:nvPr>
        </p:nvSpPr>
        <p:spPr/>
        <p:txBody>
          <a:bodyPr/>
          <a:lstStyle/>
          <a:p>
            <a:endParaRPr lang="en-US"/>
          </a:p>
        </p:txBody>
      </p:sp>
      <p:sp>
        <p:nvSpPr>
          <p:cNvPr id="7" name="Text Placeholder 6"/>
          <p:cNvSpPr>
            <a:spLocks noGrp="1"/>
          </p:cNvSpPr>
          <p:nvPr>
            <p:ph type="body" sz="half" idx="3"/>
          </p:nvPr>
        </p:nvSpPr>
        <p:spPr/>
        <p:txBody>
          <a:bodyPr/>
          <a:lstStyle/>
          <a:p>
            <a:endParaRPr lang="en-US"/>
          </a:p>
        </p:txBody>
      </p:sp>
      <p:sp>
        <p:nvSpPr>
          <p:cNvPr id="6" name="Content Placeholder 5"/>
          <p:cNvSpPr>
            <a:spLocks noGrp="1"/>
          </p:cNvSpPr>
          <p:nvPr>
            <p:ph sz="quarter" idx="2"/>
          </p:nvPr>
        </p:nvSpPr>
        <p:spPr>
          <a:xfrm>
            <a:off x="457200" y="1447800"/>
            <a:ext cx="4040188" cy="4678363"/>
          </a:xfrm>
        </p:spPr>
        <p:txBody>
          <a:bodyPr>
            <a:normAutofit fontScale="77500" lnSpcReduction="20000"/>
          </a:bodyPr>
          <a:lstStyle/>
          <a:p>
            <a:endParaRPr lang="en-US" b="1" dirty="0" smtClean="0"/>
          </a:p>
          <a:p>
            <a:pPr>
              <a:buNone/>
            </a:pPr>
            <a:r>
              <a:rPr lang="en-US" b="1" dirty="0" smtClean="0"/>
              <a:t/>
            </a:r>
            <a:br>
              <a:rPr lang="en-US" b="1" dirty="0" smtClean="0"/>
            </a:br>
            <a:r>
              <a:rPr lang="en-US" dirty="0" smtClean="0"/>
              <a:t>-PT SEATED</a:t>
            </a:r>
            <a:br>
              <a:rPr lang="en-US" dirty="0" smtClean="0"/>
            </a:br>
            <a:r>
              <a:rPr lang="en-US" dirty="0" smtClean="0"/>
              <a:t>-INSTRUCT PT TO EXTEND ELBOW &amp; FLEX WRIST.</a:t>
            </a:r>
          </a:p>
          <a:p>
            <a:r>
              <a:rPr lang="en-US" dirty="0" smtClean="0"/>
              <a:t/>
            </a:r>
            <a:br>
              <a:rPr lang="en-US" dirty="0" smtClean="0"/>
            </a:br>
            <a:r>
              <a:rPr lang="en-US" dirty="0" smtClean="0"/>
              <a:t>-PLACE 1 HAND ON PT'S SHOULDER &amp; GRAB PT'S FIST WITH OTHER HAND.</a:t>
            </a:r>
          </a:p>
          <a:p>
            <a:r>
              <a:rPr lang="en-US" dirty="0" smtClean="0"/>
              <a:t/>
            </a:r>
            <a:br>
              <a:rPr lang="en-US" dirty="0" smtClean="0"/>
            </a:br>
            <a:r>
              <a:rPr lang="en-US" dirty="0" smtClean="0"/>
              <a:t>-HAVE PT RESIST AS YOU PULL ON FIST.</a:t>
            </a:r>
          </a:p>
          <a:p>
            <a:r>
              <a:rPr lang="en-US" dirty="0" smtClean="0"/>
              <a:t/>
            </a:r>
            <a:br>
              <a:rPr lang="en-US" dirty="0" smtClean="0"/>
            </a:br>
            <a:r>
              <a:rPr lang="en-US" dirty="0" smtClean="0"/>
              <a:t>-(+) PAIN IN MEDIAL EPICONDYLITIS.</a:t>
            </a:r>
            <a:br>
              <a:rPr lang="en-US" dirty="0" smtClean="0"/>
            </a:br>
            <a:r>
              <a:rPr lang="en-US" dirty="0" smtClean="0"/>
              <a:t>-</a:t>
            </a:r>
            <a:r>
              <a:rPr lang="en-US" dirty="0" err="1" smtClean="0"/>
              <a:t>Dx</a:t>
            </a:r>
            <a:r>
              <a:rPr lang="en-US" dirty="0" smtClean="0"/>
              <a:t>: MEDIAL EPICONDYLITIS aka GOLFER'S ELBOW.</a:t>
            </a:r>
            <a:r>
              <a:rPr lang="en-US" dirty="0" smtClean="0">
                <a:hlinkClick r:id="rId2"/>
              </a:rPr>
              <a:t> </a:t>
            </a:r>
            <a:endParaRPr lang="en-US" dirty="0"/>
          </a:p>
        </p:txBody>
      </p:sp>
      <p:pic>
        <p:nvPicPr>
          <p:cNvPr id="9" name="BLOGGER_PHOTO_ID_5162689348557863074" descr="http://3.bp.blogspot.com/_5e9-ruIGmKU/R6WOnAJ7-KI/AAAAAAAAAD0/Y4WqeBgl7sk/s400/mills+test.jpg">
            <a:hlinkClick r:id="rId2"/>
          </p:cNvPr>
          <p:cNvPicPr>
            <a:picLocks noGrp="1"/>
          </p:cNvPicPr>
          <p:nvPr>
            <p:ph sz="quarter" idx="4"/>
          </p:nvPr>
        </p:nvPicPr>
        <p:blipFill>
          <a:blip r:embed="rId3" cstate="print"/>
          <a:stretch>
            <a:fillRect/>
          </a:stretch>
        </p:blipFill>
        <p:spPr bwMode="auto">
          <a:xfrm>
            <a:off x="5141912" y="2272506"/>
            <a:ext cx="3048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77500" lnSpcReduction="20000"/>
          </a:bodyPr>
          <a:lstStyle/>
          <a:p>
            <a:r>
              <a:rPr lang="en-US" dirty="0" smtClean="0"/>
              <a:t>;</a:t>
            </a:r>
          </a:p>
          <a:p>
            <a:r>
              <a:rPr lang="en-US" dirty="0" smtClean="0"/>
              <a:t>RICE(</a:t>
            </a:r>
            <a:r>
              <a:rPr lang="en-US" dirty="0" smtClean="0">
                <a:hlinkClick r:id="rId2"/>
              </a:rPr>
              <a:t>Ice the injury</a:t>
            </a:r>
            <a:r>
              <a:rPr lang="en-US" dirty="0" smtClean="0"/>
              <a:t> for two days (15 </a:t>
            </a:r>
            <a:r>
              <a:rPr lang="en-US" dirty="0" err="1" smtClean="0"/>
              <a:t>mins</a:t>
            </a:r>
            <a:r>
              <a:rPr lang="en-US" dirty="0" smtClean="0"/>
              <a:t> at a time up to six times a day).</a:t>
            </a:r>
          </a:p>
          <a:p>
            <a:r>
              <a:rPr lang="en-US" dirty="0" smtClean="0"/>
              <a:t>Rest</a:t>
            </a:r>
          </a:p>
          <a:p>
            <a:r>
              <a:rPr lang="en-US" dirty="0" smtClean="0"/>
              <a:t>Deep transverse frictional massage.</a:t>
            </a:r>
          </a:p>
          <a:p>
            <a:r>
              <a:rPr lang="en-US" dirty="0" smtClean="0"/>
              <a:t>Taping or </a:t>
            </a:r>
            <a:r>
              <a:rPr lang="en-US" dirty="0" err="1" smtClean="0"/>
              <a:t>brasing</a:t>
            </a:r>
            <a:endParaRPr lang="en-US" dirty="0" smtClean="0"/>
          </a:p>
          <a:p>
            <a:r>
              <a:rPr lang="en-US" dirty="0" smtClean="0"/>
              <a:t>Ultrasound treatment.</a:t>
            </a:r>
          </a:p>
          <a:p>
            <a:r>
              <a:rPr lang="en-US" dirty="0" smtClean="0"/>
              <a:t>Shortwave diathermy.</a:t>
            </a:r>
          </a:p>
          <a:p>
            <a:r>
              <a:rPr lang="en-US" dirty="0" smtClean="0"/>
              <a:t>Specific stretching and </a:t>
            </a:r>
            <a:r>
              <a:rPr lang="en-US" dirty="0" err="1" smtClean="0"/>
              <a:t>mobilisation</a:t>
            </a:r>
            <a:r>
              <a:rPr lang="en-US" dirty="0" smtClean="0"/>
              <a:t>.</a:t>
            </a:r>
          </a:p>
          <a:p>
            <a:r>
              <a:rPr lang="en-US" dirty="0" smtClean="0"/>
              <a:t>Strengthening exercises.</a:t>
            </a:r>
          </a:p>
          <a:p>
            <a:r>
              <a:rPr lang="en-US" dirty="0" smtClean="0"/>
              <a:t>Give a </a:t>
            </a:r>
            <a:r>
              <a:rPr lang="en-US" dirty="0" smtClean="0">
                <a:hlinkClick r:id="rId3"/>
              </a:rPr>
              <a:t>steroid injection</a:t>
            </a:r>
            <a:endParaRPr lang="en-US" dirty="0" smtClean="0"/>
          </a:p>
          <a:p>
            <a:r>
              <a:rPr lang="en-US" dirty="0" smtClean="0"/>
              <a:t>Acupuncture. </a:t>
            </a:r>
          </a:p>
          <a:p>
            <a:r>
              <a:rPr lang="en-US" dirty="0" smtClean="0"/>
              <a:t>anti-inflammatory medication </a:t>
            </a:r>
          </a:p>
          <a:p>
            <a:r>
              <a:rPr lang="en-US" dirty="0" smtClean="0"/>
              <a:t>Manipulation.</a:t>
            </a:r>
          </a:p>
          <a:p>
            <a:endParaRPr lang="en-US" dirty="0"/>
          </a:p>
        </p:txBody>
      </p:sp>
      <p:sp>
        <p:nvSpPr>
          <p:cNvPr id="9" name="Title 8"/>
          <p:cNvSpPr>
            <a:spLocks noGrp="1"/>
          </p:cNvSpPr>
          <p:nvPr>
            <p:ph type="title"/>
          </p:nvPr>
        </p:nvSpPr>
        <p:spPr/>
        <p:txBody>
          <a:bodyPr/>
          <a:lstStyle/>
          <a:p>
            <a:r>
              <a:rPr lang="en-US" b="1" dirty="0" smtClean="0"/>
              <a:t>Treatments for Golfer’s elbow</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fontScale="62500" lnSpcReduction="20000"/>
          </a:bodyPr>
          <a:lstStyle/>
          <a:p>
            <a:pPr>
              <a:buNone/>
            </a:pPr>
            <a:r>
              <a:rPr lang="en-US" sz="3400" b="1" dirty="0" smtClean="0"/>
              <a:t>    Static Exercises </a:t>
            </a:r>
          </a:p>
          <a:p>
            <a:endParaRPr lang="en-US" b="1" dirty="0" smtClean="0"/>
          </a:p>
          <a:p>
            <a:pPr>
              <a:buNone/>
            </a:pPr>
            <a:r>
              <a:rPr lang="en-US" dirty="0" smtClean="0"/>
              <a:t> It is important these exercises are done without any pain.</a:t>
            </a:r>
          </a:p>
          <a:p>
            <a:pPr>
              <a:buNone/>
            </a:pPr>
            <a:r>
              <a:rPr lang="en-US" dirty="0" smtClean="0"/>
              <a:t> If you feel pain, stop and wait until such time as they can be performed without pain.</a:t>
            </a:r>
          </a:p>
          <a:p>
            <a:pPr>
              <a:buNone/>
            </a:pPr>
            <a:r>
              <a:rPr lang="en-US" dirty="0" smtClean="0"/>
              <a:t> Repeat the exercises daily. </a:t>
            </a:r>
          </a:p>
          <a:p>
            <a:pPr>
              <a:buNone/>
            </a:pPr>
            <a:r>
              <a:rPr lang="en-US" dirty="0" smtClean="0"/>
              <a:t>Assess any effect on the elbow immediately after as well as the next day.</a:t>
            </a:r>
          </a:p>
          <a:p>
            <a:pPr>
              <a:buNone/>
            </a:pPr>
            <a:endParaRPr lang="en-US" b="1" dirty="0" smtClean="0"/>
          </a:p>
          <a:p>
            <a:pPr>
              <a:buNone/>
            </a:pPr>
            <a:r>
              <a:rPr lang="en-US" b="1" dirty="0" smtClean="0"/>
              <a:t> Method  </a:t>
            </a:r>
          </a:p>
          <a:p>
            <a:pPr>
              <a:buNone/>
            </a:pPr>
            <a:r>
              <a:rPr lang="en-US" b="1" dirty="0" smtClean="0"/>
              <a:t>Static wrist  </a:t>
            </a:r>
            <a:r>
              <a:rPr lang="en-US" b="1" dirty="0" err="1" smtClean="0"/>
              <a:t>flextion</a:t>
            </a:r>
            <a:endParaRPr lang="en-US" b="1" dirty="0" smtClean="0"/>
          </a:p>
          <a:p>
            <a:r>
              <a:rPr lang="en-US" dirty="0" smtClean="0"/>
              <a:t>Rest the forearm on a flat surface such as a table or bench with the palm facing up. </a:t>
            </a:r>
          </a:p>
          <a:p>
            <a:r>
              <a:rPr lang="en-US" dirty="0" smtClean="0"/>
              <a:t>Start with the wrist in an extended position (fingers </a:t>
            </a:r>
            <a:r>
              <a:rPr lang="en-US" dirty="0" err="1" smtClean="0"/>
              <a:t>pinting</a:t>
            </a:r>
            <a:r>
              <a:rPr lang="en-US" dirty="0" smtClean="0"/>
              <a:t> down). </a:t>
            </a:r>
          </a:p>
          <a:p>
            <a:r>
              <a:rPr lang="en-US" dirty="0" smtClean="0"/>
              <a:t>Use the other hand to resist as you attempt to flex the wrist. </a:t>
            </a:r>
          </a:p>
          <a:p>
            <a:r>
              <a:rPr lang="en-US" dirty="0" smtClean="0"/>
              <a:t>There shouldn't be any movement at the wrist. </a:t>
            </a:r>
          </a:p>
          <a:p>
            <a:r>
              <a:rPr lang="en-US" dirty="0" smtClean="0"/>
              <a:t>Start at around 30% of your maximum force. </a:t>
            </a:r>
          </a:p>
          <a:p>
            <a:r>
              <a:rPr lang="en-US" dirty="0" smtClean="0"/>
              <a:t>Hold this contraction for 5-10 seconds and then rest. Repeat 5-10 times. </a:t>
            </a:r>
          </a:p>
          <a:p>
            <a:r>
              <a:rPr lang="en-US" dirty="0" smtClean="0"/>
              <a:t>Gradually increase the duration of the static contraction until you can manage 10 contractions of 10 seconds without pain. </a:t>
            </a:r>
          </a:p>
          <a:p>
            <a:endParaRPr lang="en-US" dirty="0"/>
          </a:p>
        </p:txBody>
      </p:sp>
      <p:sp>
        <p:nvSpPr>
          <p:cNvPr id="2" name="Title 1"/>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9309"/>
            <a:ext cx="8229600" cy="5016691"/>
          </a:xfrm>
        </p:spPr>
        <p:txBody>
          <a:bodyPr>
            <a:normAutofit fontScale="85000" lnSpcReduction="10000"/>
          </a:bodyPr>
          <a:lstStyle/>
          <a:p>
            <a:pPr>
              <a:buNone/>
            </a:pPr>
            <a:r>
              <a:rPr lang="en-US" b="1" dirty="0" smtClean="0"/>
              <a:t> Wrist </a:t>
            </a:r>
            <a:r>
              <a:rPr lang="en-US" b="1" dirty="0" err="1" smtClean="0"/>
              <a:t>flextion</a:t>
            </a:r>
            <a:endParaRPr lang="en-US" b="1" dirty="0" smtClean="0"/>
          </a:p>
          <a:p>
            <a:r>
              <a:rPr lang="en-US" dirty="0" smtClean="0"/>
              <a:t>Rest the arm on a flat surface, with the forearm and palm facing downwards. </a:t>
            </a:r>
          </a:p>
          <a:p>
            <a:r>
              <a:rPr lang="en-US" dirty="0" smtClean="0"/>
              <a:t>Start in a fully flexed position (hand pointing down). </a:t>
            </a:r>
          </a:p>
          <a:p>
            <a:r>
              <a:rPr lang="en-US" dirty="0" smtClean="0"/>
              <a:t>Extend the wrist as shown. </a:t>
            </a:r>
          </a:p>
          <a:p>
            <a:r>
              <a:rPr lang="en-US" dirty="0" smtClean="0"/>
              <a:t>Start with 3 sets of 10 repetitions daily and build up gradually up to 3 sets of 30 reps. </a:t>
            </a:r>
          </a:p>
          <a:p>
            <a:pPr>
              <a:buNone/>
            </a:pPr>
            <a:r>
              <a:rPr lang="en-US" b="1" dirty="0" smtClean="0"/>
              <a:t>Wrist </a:t>
            </a:r>
            <a:r>
              <a:rPr lang="en-US" b="1" dirty="0" err="1" smtClean="0"/>
              <a:t>extention</a:t>
            </a:r>
            <a:endParaRPr lang="en-US" b="1" dirty="0" smtClean="0"/>
          </a:p>
          <a:p>
            <a:r>
              <a:rPr lang="en-US" dirty="0" smtClean="0"/>
              <a:t>Turn the arm over so the palm is facing upwards. </a:t>
            </a:r>
          </a:p>
          <a:p>
            <a:r>
              <a:rPr lang="en-US" dirty="0" smtClean="0"/>
              <a:t>Start in a fully extended position (hand pointing down). </a:t>
            </a:r>
          </a:p>
          <a:p>
            <a:r>
              <a:rPr lang="en-US" dirty="0" smtClean="0"/>
              <a:t>Flex the wrist as shown. </a:t>
            </a:r>
          </a:p>
          <a:p>
            <a:r>
              <a:rPr lang="en-US" dirty="0" smtClean="0"/>
              <a:t>Start with 3 sets of 10 repetitions daily and build up gradually up to 3 sets of 30. </a:t>
            </a:r>
          </a:p>
          <a:p>
            <a:endParaRPr lang="en-US" dirty="0"/>
          </a:p>
        </p:txBody>
      </p:sp>
      <p:sp>
        <p:nvSpPr>
          <p:cNvPr id="2" name="Title 1"/>
          <p:cNvSpPr>
            <a:spLocks noGrp="1"/>
          </p:cNvSpPr>
          <p:nvPr>
            <p:ph type="title"/>
          </p:nvPr>
        </p:nvSpPr>
        <p:spPr/>
        <p:txBody>
          <a:bodyPr>
            <a:normAutofit fontScale="90000"/>
          </a:bodyPr>
          <a:lstStyle/>
          <a:p>
            <a:r>
              <a:rPr lang="en-US" b="1" dirty="0" smtClean="0"/>
              <a:t>Dynamic Exercises</a:t>
            </a:r>
            <a:br>
              <a:rPr lang="en-US" b="1" dirty="0" smtClean="0"/>
            </a:b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The elbow joint is made up of the following bones, muscles and ligaments.</a:t>
            </a:r>
          </a:p>
          <a:p>
            <a:r>
              <a:rPr lang="en-US" dirty="0" err="1" smtClean="0"/>
              <a:t>Humerus</a:t>
            </a:r>
            <a:r>
              <a:rPr lang="en-US" dirty="0" smtClean="0"/>
              <a:t>, Radius and Ulna.</a:t>
            </a:r>
          </a:p>
          <a:p>
            <a:r>
              <a:rPr lang="en-US" dirty="0" smtClean="0"/>
              <a:t>Lateral and medial epicondyle.</a:t>
            </a:r>
          </a:p>
          <a:p>
            <a:r>
              <a:rPr lang="en-US" dirty="0" smtClean="0"/>
              <a:t>Wrist flexor and extensor muscles.</a:t>
            </a:r>
          </a:p>
          <a:p>
            <a:r>
              <a:rPr lang="en-US" dirty="0" smtClean="0"/>
              <a:t>Ulna collateral ligament.</a:t>
            </a:r>
          </a:p>
          <a:p>
            <a:r>
              <a:rPr lang="en-US" dirty="0"/>
              <a:t>Bicep and </a:t>
            </a:r>
            <a:r>
              <a:rPr lang="en-US" dirty="0" err="1"/>
              <a:t>Tricep</a:t>
            </a:r>
            <a:r>
              <a:rPr lang="en-US" dirty="0"/>
              <a:t>.</a:t>
            </a:r>
          </a:p>
          <a:p>
            <a:endParaRPr lang="en-US" dirty="0" smtClean="0"/>
          </a:p>
          <a:p>
            <a:endParaRPr lang="en-US" dirty="0"/>
          </a:p>
        </p:txBody>
      </p:sp>
      <p:sp>
        <p:nvSpPr>
          <p:cNvPr id="2" name="Title 1"/>
          <p:cNvSpPr>
            <a:spLocks noGrp="1"/>
          </p:cNvSpPr>
          <p:nvPr>
            <p:ph type="title"/>
          </p:nvPr>
        </p:nvSpPr>
        <p:spPr/>
        <p:txBody>
          <a:bodyPr/>
          <a:lstStyle/>
          <a:p>
            <a:r>
              <a:rPr lang="en-US" dirty="0" smtClean="0"/>
              <a:t>Anatomy of the elbow</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Golfers Elbow Stretch</a:t>
            </a:r>
          </a:p>
          <a:p>
            <a:r>
              <a:rPr lang="en-US" dirty="0" smtClean="0"/>
              <a:t>Begin this exercise with your elbow straight (figure 2). Take your wrist backwards using your other hand until you feel a mild to moderate stretch pain-free. Hold for 15 seconds and repeat 4 times. </a:t>
            </a:r>
            <a:endParaRPr lang="en-US" dirty="0"/>
          </a:p>
        </p:txBody>
      </p:sp>
      <p:sp>
        <p:nvSpPr>
          <p:cNvPr id="2" name="Title 1"/>
          <p:cNvSpPr>
            <a:spLocks noGrp="1"/>
          </p:cNvSpPr>
          <p:nvPr>
            <p:ph type="title"/>
          </p:nvPr>
        </p:nvSpPr>
        <p:spPr/>
        <p:txBody>
          <a:bodyPr/>
          <a:lstStyle/>
          <a:p>
            <a:endParaRPr lang="en-US"/>
          </a:p>
        </p:txBody>
      </p:sp>
      <p:pic>
        <p:nvPicPr>
          <p:cNvPr id="2051" name="Picture 3"/>
          <p:cNvPicPr>
            <a:picLocks noChangeAspect="1" noChangeArrowheads="1"/>
          </p:cNvPicPr>
          <p:nvPr/>
        </p:nvPicPr>
        <p:blipFill>
          <a:blip r:embed="rId2"/>
          <a:srcRect/>
          <a:stretch>
            <a:fillRect/>
          </a:stretch>
        </p:blipFill>
        <p:spPr bwMode="auto">
          <a:xfrm>
            <a:off x="5867400" y="4000500"/>
            <a:ext cx="2743200" cy="2857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Tennis Ball Squeeze</a:t>
            </a:r>
          </a:p>
          <a:p>
            <a:r>
              <a:rPr lang="en-US" dirty="0" smtClean="0"/>
              <a:t>Begin this exercise holding a tennis ball (figure 3). Squeeze the tennis ball as hard as possible and comfortable without pain. Hold for 5 seconds and repeat 10 times. </a:t>
            </a:r>
          </a:p>
          <a:p>
            <a:endParaRPr lang="en-US" dirty="0"/>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p:txBody>
      </p:sp>
      <p:sp>
        <p:nvSpPr>
          <p:cNvPr id="4" name="Title 3"/>
          <p:cNvSpPr>
            <a:spLocks noGrp="1"/>
          </p:cNvSpPr>
          <p:nvPr>
            <p:ph type="title"/>
          </p:nvPr>
        </p:nvSpPr>
        <p:spPr/>
        <p:txBody>
          <a:bodyPr/>
          <a:lstStyle/>
          <a:p>
            <a:endParaRPr lang="en-US"/>
          </a:p>
        </p:txBody>
      </p:sp>
      <p:pic>
        <p:nvPicPr>
          <p:cNvPr id="47106" name="Picture 2"/>
          <p:cNvPicPr>
            <a:picLocks noChangeAspect="1" noChangeArrowheads="1"/>
          </p:cNvPicPr>
          <p:nvPr/>
        </p:nvPicPr>
        <p:blipFill>
          <a:blip r:embed="rId2"/>
          <a:srcRect/>
          <a:stretch>
            <a:fillRect/>
          </a:stretch>
        </p:blipFill>
        <p:spPr bwMode="auto">
          <a:xfrm>
            <a:off x="838201" y="0"/>
            <a:ext cx="7467600" cy="6915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105400"/>
          </a:xfrm>
        </p:spPr>
        <p:txBody>
          <a:bodyPr>
            <a:normAutofit fontScale="77500" lnSpcReduction="20000"/>
          </a:bodyPr>
          <a:lstStyle/>
          <a:p>
            <a:pPr>
              <a:buNone/>
            </a:pPr>
            <a:r>
              <a:rPr lang="en-US" dirty="0" smtClean="0"/>
              <a:t>	</a:t>
            </a:r>
          </a:p>
          <a:p>
            <a:pPr lvl="0"/>
            <a:r>
              <a:rPr lang="en-US" b="1" dirty="0" smtClean="0"/>
              <a:t>Wrist active range of motion: Flexion and extension:</a:t>
            </a:r>
            <a:r>
              <a:rPr lang="en-US" dirty="0" smtClean="0"/>
              <a:t> Bend your wrist forward and backward as far as you can. Do 3 sets of 10. </a:t>
            </a:r>
          </a:p>
          <a:p>
            <a:pPr lvl="0"/>
            <a:endParaRPr lang="en-US" dirty="0" smtClean="0"/>
          </a:p>
          <a:p>
            <a:pPr lvl="0"/>
            <a:r>
              <a:rPr lang="en-US" b="1" dirty="0" smtClean="0"/>
              <a:t>Wrist stretch:</a:t>
            </a:r>
            <a:r>
              <a:rPr lang="en-US" dirty="0" smtClean="0"/>
              <a:t> With one hand, help to bend the opposite wrist down by pressing the back of your hand and holding it down for 15 to 30 seconds. Next, stretch the hand back by pressing the fingers in a backward direction and holding it for 15 to 30 seconds. Keep your elbow straight during this exercise. Do 3 sets on each hand. </a:t>
            </a:r>
          </a:p>
          <a:p>
            <a:pPr lvl="0"/>
            <a:endParaRPr lang="en-US" dirty="0" smtClean="0"/>
          </a:p>
          <a:p>
            <a:pPr lvl="0"/>
            <a:r>
              <a:rPr lang="en-US" b="1" dirty="0" smtClean="0"/>
              <a:t>Forearm </a:t>
            </a:r>
            <a:r>
              <a:rPr lang="en-US" b="1" dirty="0" err="1" smtClean="0"/>
              <a:t>pronation</a:t>
            </a:r>
            <a:r>
              <a:rPr lang="en-US" b="1" dirty="0" smtClean="0"/>
              <a:t> and </a:t>
            </a:r>
            <a:r>
              <a:rPr lang="en-US" b="1" dirty="0" err="1" smtClean="0"/>
              <a:t>supination</a:t>
            </a:r>
            <a:r>
              <a:rPr lang="en-US" b="1" dirty="0" smtClean="0"/>
              <a:t>:</a:t>
            </a:r>
            <a:r>
              <a:rPr lang="en-US" dirty="0" smtClean="0"/>
              <a:t> With your elbow bent 90°, turn your palm upward and hold for 5 seconds. Slowly turn your palm downward and hold for 5 seconds. Make sure you keep your elbow at your side and bent 90° throughout this exercise. Do 3 sets of 10. </a:t>
            </a:r>
          </a:p>
          <a:p>
            <a:endParaRPr lang="en-US" dirty="0"/>
          </a:p>
        </p:txBody>
      </p:sp>
      <p:sp>
        <p:nvSpPr>
          <p:cNvPr id="2" name="Title 1"/>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10200"/>
          </a:xfrm>
        </p:spPr>
        <p:txBody>
          <a:bodyPr>
            <a:normAutofit fontScale="70000" lnSpcReduction="20000"/>
          </a:bodyPr>
          <a:lstStyle/>
          <a:p>
            <a:pPr lvl="0"/>
            <a:r>
              <a:rPr lang="en-US" b="1" dirty="0" smtClean="0"/>
              <a:t>Wrist flexion:</a:t>
            </a:r>
            <a:r>
              <a:rPr lang="en-US" dirty="0" smtClean="0"/>
              <a:t> Hold a can or hammer handle in your hand with your palm facing up. Bend your wrist upward. Slowly lower the weight and return to the starting position. Do 3 sets of 10. Gradually increase the weight of the can or weight you are holding. </a:t>
            </a:r>
          </a:p>
          <a:p>
            <a:pPr lvl="0"/>
            <a:r>
              <a:rPr lang="en-US" b="1" dirty="0" smtClean="0"/>
              <a:t>Wrist extension:</a:t>
            </a:r>
            <a:r>
              <a:rPr lang="en-US" dirty="0" smtClean="0"/>
              <a:t> Hold a soup can or hammer handle in your hand with your palm facing down. Slowly bend your wrist upward. Slowly lower the weight down into the starting position. Do 3 sets of 10. Gradually increase the weight of the object you are holding. </a:t>
            </a:r>
          </a:p>
          <a:p>
            <a:pPr lvl="0"/>
            <a:r>
              <a:rPr lang="en-US" b="1" dirty="0" smtClean="0"/>
              <a:t>Grip strengthening:</a:t>
            </a:r>
            <a:r>
              <a:rPr lang="en-US" dirty="0" smtClean="0"/>
              <a:t> Squeeze a rubber ball and hold for 5 seconds. Do 3 sets of 10. </a:t>
            </a:r>
          </a:p>
          <a:p>
            <a:pPr lvl="0"/>
            <a:r>
              <a:rPr lang="en-US" b="1" dirty="0" smtClean="0"/>
              <a:t>Forearm </a:t>
            </a:r>
            <a:r>
              <a:rPr lang="en-US" b="1" dirty="0" err="1" smtClean="0"/>
              <a:t>pronation</a:t>
            </a:r>
            <a:r>
              <a:rPr lang="en-US" b="1" dirty="0" smtClean="0"/>
              <a:t> and </a:t>
            </a:r>
            <a:r>
              <a:rPr lang="en-US" b="1" dirty="0" err="1" smtClean="0"/>
              <a:t>supination</a:t>
            </a:r>
            <a:r>
              <a:rPr lang="en-US" b="1" dirty="0" smtClean="0"/>
              <a:t> strengthening:</a:t>
            </a:r>
            <a:r>
              <a:rPr lang="en-US" dirty="0" smtClean="0"/>
              <a:t> Hold a soup can or hammer handle in your hand and bend your elbow 90°. Slowly rotate your hand with your palm upward and then palm down. Do 3 sets of 10. </a:t>
            </a:r>
          </a:p>
          <a:p>
            <a:pPr lvl="0"/>
            <a:r>
              <a:rPr lang="en-US" b="1" dirty="0" smtClean="0"/>
              <a:t>Resisted elbow flexion and extension:</a:t>
            </a:r>
            <a:r>
              <a:rPr lang="en-US" dirty="0" smtClean="0"/>
              <a:t> Hold a can of soup with your palm face up. Slowly bend your elbow so that your hand is approaching your shoulder. Then lower it slowly so your elbow is completely straight. Do 3 sets of 10. Slowly increase the weight you are using. </a:t>
            </a:r>
          </a:p>
          <a:p>
            <a:endParaRPr lang="en-US" dirty="0"/>
          </a:p>
        </p:txBody>
      </p:sp>
      <p:sp>
        <p:nvSpPr>
          <p:cNvPr id="2" name="Title 1"/>
          <p:cNvSpPr>
            <a:spLocks noGrp="1"/>
          </p:cNvSpPr>
          <p:nvPr>
            <p:ph type="title"/>
          </p:nvPr>
        </p:nvSpPr>
        <p:spPr/>
        <p:txBody>
          <a:bodyPr>
            <a:normAutofit fontScale="90000"/>
          </a:bodyPr>
          <a:lstStyle/>
          <a:p>
            <a:r>
              <a:rPr lang="en-US" dirty="0" smtClean="0"/>
              <a:t>Strengthening exercises </a:t>
            </a:r>
            <a:br>
              <a:rPr lang="en-US" dirty="0" smtClean="0"/>
            </a:b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t>What is De  </a:t>
            </a:r>
            <a:r>
              <a:rPr lang="en-US" b="1" dirty="0" err="1" smtClean="0"/>
              <a:t>Quervain's</a:t>
            </a:r>
            <a:r>
              <a:rPr lang="en-US" b="1" dirty="0" smtClean="0"/>
              <a:t> </a:t>
            </a:r>
            <a:r>
              <a:rPr lang="en-US" b="1" dirty="0" err="1" smtClean="0"/>
              <a:t>Tenosynovitis</a:t>
            </a:r>
            <a:r>
              <a:rPr lang="en-US" b="1" dirty="0" smtClean="0"/>
              <a:t>    </a:t>
            </a:r>
          </a:p>
          <a:p>
            <a:pPr>
              <a:buNone/>
            </a:pPr>
            <a:r>
              <a:rPr lang="en-US" dirty="0" smtClean="0"/>
              <a:t> inflammation of the </a:t>
            </a:r>
            <a:r>
              <a:rPr lang="en-US" dirty="0" err="1" smtClean="0"/>
              <a:t>synovium</a:t>
            </a:r>
            <a:r>
              <a:rPr lang="en-US" dirty="0" smtClean="0"/>
              <a:t> of the</a:t>
            </a:r>
            <a:r>
              <a:rPr lang="en-US" dirty="0" smtClean="0">
                <a:solidFill>
                  <a:srgbClr val="C00000"/>
                </a:solidFill>
              </a:rPr>
              <a:t> abductor </a:t>
            </a:r>
            <a:r>
              <a:rPr lang="en-US" dirty="0" err="1" smtClean="0">
                <a:solidFill>
                  <a:srgbClr val="C00000"/>
                </a:solidFill>
              </a:rPr>
              <a:t>pollicis</a:t>
            </a:r>
            <a:r>
              <a:rPr lang="en-US" dirty="0" smtClean="0">
                <a:solidFill>
                  <a:srgbClr val="C00000"/>
                </a:solidFill>
              </a:rPr>
              <a:t> </a:t>
            </a:r>
            <a:r>
              <a:rPr lang="en-US" dirty="0" err="1" smtClean="0">
                <a:solidFill>
                  <a:srgbClr val="C00000"/>
                </a:solidFill>
              </a:rPr>
              <a:t>longus</a:t>
            </a:r>
            <a:r>
              <a:rPr lang="en-US" dirty="0" smtClean="0">
                <a:solidFill>
                  <a:srgbClr val="C00000"/>
                </a:solidFill>
              </a:rPr>
              <a:t> </a:t>
            </a:r>
            <a:r>
              <a:rPr lang="en-US" dirty="0" smtClean="0"/>
              <a:t>and </a:t>
            </a:r>
            <a:r>
              <a:rPr lang="en-US" dirty="0" smtClean="0">
                <a:solidFill>
                  <a:srgbClr val="C00000"/>
                </a:solidFill>
              </a:rPr>
              <a:t>extensor </a:t>
            </a:r>
            <a:r>
              <a:rPr lang="en-US" dirty="0" err="1" smtClean="0">
                <a:solidFill>
                  <a:srgbClr val="C00000"/>
                </a:solidFill>
              </a:rPr>
              <a:t>pollicis</a:t>
            </a:r>
            <a:r>
              <a:rPr lang="en-US" dirty="0" smtClean="0">
                <a:solidFill>
                  <a:srgbClr val="C00000"/>
                </a:solidFill>
              </a:rPr>
              <a:t> </a:t>
            </a:r>
            <a:r>
              <a:rPr lang="en-US" dirty="0" err="1" smtClean="0">
                <a:solidFill>
                  <a:srgbClr val="C00000"/>
                </a:solidFill>
              </a:rPr>
              <a:t>longus</a:t>
            </a:r>
            <a:r>
              <a:rPr lang="en-US" dirty="0" smtClean="0">
                <a:solidFill>
                  <a:srgbClr val="C00000"/>
                </a:solidFill>
              </a:rPr>
              <a:t> </a:t>
            </a:r>
            <a:r>
              <a:rPr lang="en-US" dirty="0" smtClean="0"/>
              <a:t>tendons as they pass through the wrist (on the thumb side of the wrist).</a:t>
            </a:r>
          </a:p>
          <a:p>
            <a:pPr>
              <a:buNone/>
            </a:pPr>
            <a:endParaRPr lang="en-US" dirty="0"/>
          </a:p>
        </p:txBody>
      </p:sp>
      <p:sp>
        <p:nvSpPr>
          <p:cNvPr id="2" name="Title 1"/>
          <p:cNvSpPr>
            <a:spLocks noGrp="1"/>
          </p:cNvSpPr>
          <p:nvPr>
            <p:ph type="title"/>
          </p:nvPr>
        </p:nvSpPr>
        <p:spPr/>
        <p:txBody>
          <a:bodyPr>
            <a:normAutofit fontScale="90000"/>
          </a:bodyPr>
          <a:lstStyle/>
          <a:p>
            <a:r>
              <a:rPr lang="en-US" b="1" dirty="0" smtClean="0"/>
              <a:t>De </a:t>
            </a:r>
            <a:r>
              <a:rPr lang="en-US" b="1" dirty="0" err="1" smtClean="0"/>
              <a:t>Quervain's</a:t>
            </a:r>
            <a:r>
              <a:rPr lang="en-US" b="1" dirty="0" smtClean="0"/>
              <a:t> Tendinitis (De </a:t>
            </a:r>
            <a:r>
              <a:rPr lang="en-US" b="1" dirty="0" err="1" smtClean="0"/>
              <a:t>Quervain's</a:t>
            </a:r>
            <a:r>
              <a:rPr lang="en-US" b="1" dirty="0" smtClean="0"/>
              <a:t> </a:t>
            </a:r>
            <a:r>
              <a:rPr lang="en-US" b="1" dirty="0" err="1" smtClean="0"/>
              <a:t>Tendinosis</a:t>
            </a:r>
            <a:endParaRPr lang="en-US" dirty="0"/>
          </a:p>
        </p:txBody>
      </p:sp>
      <p:pic>
        <p:nvPicPr>
          <p:cNvPr id="6" name="Content Placeholder 9" descr="http://www.ourhealthnetwork.com/UserFiles/Image/Tenosynovitis1.jpg"/>
          <p:cNvPicPr>
            <a:picLocks/>
          </p:cNvPicPr>
          <p:nvPr/>
        </p:nvPicPr>
        <p:blipFill>
          <a:blip r:embed="rId2"/>
          <a:srcRect/>
          <a:stretch>
            <a:fillRect/>
          </a:stretch>
        </p:blipFill>
        <p:spPr bwMode="auto">
          <a:xfrm>
            <a:off x="5969000" y="3276600"/>
            <a:ext cx="31750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a:t>
            </a:r>
            <a:endParaRPr lang="en-US" dirty="0"/>
          </a:p>
        </p:txBody>
      </p:sp>
      <p:sp>
        <p:nvSpPr>
          <p:cNvPr id="4" name="Text Placeholder 3"/>
          <p:cNvSpPr>
            <a:spLocks noGrp="1"/>
          </p:cNvSpPr>
          <p:nvPr>
            <p:ph type="body" idx="1"/>
          </p:nvPr>
        </p:nvSpPr>
        <p:spPr>
          <a:xfrm>
            <a:off x="4451668" y="5410200"/>
            <a:ext cx="45719" cy="76200"/>
          </a:xfrm>
          <a:ln>
            <a:solidFill>
              <a:schemeClr val="bg1"/>
            </a:solidFill>
          </a:ln>
        </p:spPr>
        <p:txBody>
          <a:bodyPr>
            <a:normAutofit fontScale="25000" lnSpcReduction="20000"/>
          </a:bodyPr>
          <a:lstStyle/>
          <a:p>
            <a:endParaRPr lang="en-US" dirty="0"/>
          </a:p>
        </p:txBody>
      </p:sp>
      <p:sp>
        <p:nvSpPr>
          <p:cNvPr id="8" name="Text Placeholder 7"/>
          <p:cNvSpPr>
            <a:spLocks noGrp="1"/>
          </p:cNvSpPr>
          <p:nvPr>
            <p:ph type="body" sz="half" idx="3"/>
          </p:nvPr>
        </p:nvSpPr>
        <p:spPr>
          <a:xfrm>
            <a:off x="685800" y="5715000"/>
            <a:ext cx="4800601" cy="533400"/>
          </a:xfrm>
        </p:spPr>
        <p:txBody>
          <a:bodyPr>
            <a:normAutofit/>
          </a:bodyPr>
          <a:lstStyle/>
          <a:p>
            <a:endParaRPr lang="en-US" dirty="0"/>
          </a:p>
        </p:txBody>
      </p:sp>
      <p:sp>
        <p:nvSpPr>
          <p:cNvPr id="3" name="Content Placeholder 2"/>
          <p:cNvSpPr>
            <a:spLocks noGrp="1"/>
          </p:cNvSpPr>
          <p:nvPr>
            <p:ph sz="quarter" idx="2"/>
          </p:nvPr>
        </p:nvSpPr>
        <p:spPr>
          <a:xfrm>
            <a:off x="457200" y="1371600"/>
            <a:ext cx="4040188" cy="3962400"/>
          </a:xfrm>
          <a:ln>
            <a:solidFill>
              <a:schemeClr val="bg1"/>
            </a:solidFill>
          </a:ln>
        </p:spPr>
        <p:txBody>
          <a:bodyPr>
            <a:normAutofit fontScale="62500" lnSpcReduction="20000"/>
          </a:bodyPr>
          <a:lstStyle/>
          <a:p>
            <a:r>
              <a:rPr lang="en-US" dirty="0" smtClean="0"/>
              <a:t>Two of the main tendons to the thumb pass through a tunnel (or series of pulleys) located on the thumb side of the wrist.</a:t>
            </a:r>
          </a:p>
          <a:p>
            <a:r>
              <a:rPr lang="en-US" dirty="0" smtClean="0"/>
              <a:t> Tendons are rope-like structures that attach muscle to bone. Tendons are covered by a slippery thin soft-tissue layer, called </a:t>
            </a:r>
            <a:r>
              <a:rPr lang="en-US" dirty="0" err="1" smtClean="0"/>
              <a:t>synovium</a:t>
            </a:r>
            <a:r>
              <a:rPr lang="en-US" dirty="0" smtClean="0"/>
              <a:t>.</a:t>
            </a:r>
          </a:p>
          <a:p>
            <a:r>
              <a:rPr lang="en-US" dirty="0" smtClean="0"/>
              <a:t> This layer allows the tendons to slide easily through the tunnel. Any swelling of the tendons located near these nerves can put pressure on the nerves.</a:t>
            </a:r>
          </a:p>
          <a:p>
            <a:r>
              <a:rPr lang="en-US" dirty="0" smtClean="0"/>
              <a:t> This can cause wrist pain or numbness in the fingers. </a:t>
            </a:r>
          </a:p>
          <a:p>
            <a:r>
              <a:rPr lang="en-US" dirty="0" smtClean="0"/>
              <a:t>De </a:t>
            </a:r>
            <a:r>
              <a:rPr lang="en-US" dirty="0" err="1" smtClean="0"/>
              <a:t>Quervain</a:t>
            </a:r>
            <a:r>
              <a:rPr lang="en-US" dirty="0" smtClean="0"/>
              <a:t> </a:t>
            </a:r>
            <a:r>
              <a:rPr lang="en-US" dirty="0" err="1" smtClean="0"/>
              <a:t>tenosynovitis</a:t>
            </a:r>
            <a:r>
              <a:rPr lang="en-US" dirty="0" smtClean="0"/>
              <a:t> of the first extensor compartment. </a:t>
            </a:r>
            <a:endParaRPr lang="en-US" dirty="0"/>
          </a:p>
        </p:txBody>
      </p:sp>
      <p:pic>
        <p:nvPicPr>
          <p:cNvPr id="2050" name="Picture 2" descr="C:\Users\user\Pictures\untitled.png"/>
          <p:cNvPicPr>
            <a:picLocks noGrp="1" noChangeAspect="1" noChangeArrowheads="1"/>
          </p:cNvPicPr>
          <p:nvPr>
            <p:ph sz="quarter" idx="4"/>
          </p:nvPr>
        </p:nvPicPr>
        <p:blipFill>
          <a:blip r:embed="rId2"/>
          <a:srcRect/>
          <a:stretch>
            <a:fillRect/>
          </a:stretch>
        </p:blipFill>
        <p:spPr bwMode="auto">
          <a:xfrm>
            <a:off x="4724400" y="914400"/>
            <a:ext cx="3891151" cy="35814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77500" lnSpcReduction="20000"/>
          </a:bodyPr>
          <a:lstStyle/>
          <a:p>
            <a:r>
              <a:rPr lang="en-US" dirty="0" smtClean="0"/>
              <a:t>The most common cause of </a:t>
            </a:r>
            <a:r>
              <a:rPr lang="en-US" dirty="0" err="1" smtClean="0"/>
              <a:t>deQuervain's</a:t>
            </a:r>
            <a:r>
              <a:rPr lang="en-US" dirty="0" smtClean="0"/>
              <a:t> </a:t>
            </a:r>
            <a:r>
              <a:rPr lang="en-US" dirty="0" err="1" smtClean="0"/>
              <a:t>Tenosynovitis</a:t>
            </a:r>
            <a:r>
              <a:rPr lang="en-US" dirty="0" smtClean="0"/>
              <a:t> involves repetitive thumb movements . (grasping, pinching, squeezing, or wringing) </a:t>
            </a:r>
          </a:p>
          <a:p>
            <a:r>
              <a:rPr lang="en-US" dirty="0" smtClean="0"/>
              <a:t>When we "overdo" these movements, the APL and EPB become inflamed, and this leads to swelling. This swelling hampers the smooth gliding action of these tendons within the tunnel, thus producing pain. Other causes may include:</a:t>
            </a:r>
          </a:p>
          <a:p>
            <a:pPr lvl="0"/>
            <a:endParaRPr lang="en-US" dirty="0" smtClean="0"/>
          </a:p>
          <a:p>
            <a:pPr lvl="0"/>
            <a:r>
              <a:rPr lang="en-US" dirty="0" smtClean="0"/>
              <a:t>trauma to the APL and EPB, such as straining these tendons due to a fall.</a:t>
            </a:r>
          </a:p>
          <a:p>
            <a:pPr lvl="0"/>
            <a:r>
              <a:rPr lang="en-US" dirty="0" smtClean="0"/>
              <a:t>arthritic diseases, such as rheumatoid arthritis.</a:t>
            </a:r>
          </a:p>
          <a:p>
            <a:pPr lvl="0"/>
            <a:r>
              <a:rPr lang="en-US" dirty="0" smtClean="0"/>
              <a:t>scar tissue from surgery or an injury can make it difficult for the tendons to slide easily through the tunnel. </a:t>
            </a:r>
          </a:p>
          <a:p>
            <a:endParaRPr lang="en-US" dirty="0"/>
          </a:p>
        </p:txBody>
      </p:sp>
      <p:sp>
        <p:nvSpPr>
          <p:cNvPr id="4" name="Title 3"/>
          <p:cNvSpPr>
            <a:spLocks noGrp="1"/>
          </p:cNvSpPr>
          <p:nvPr>
            <p:ph type="title"/>
          </p:nvPr>
        </p:nvSpPr>
        <p:spPr/>
        <p:txBody>
          <a:bodyPr/>
          <a:lstStyle/>
          <a:p>
            <a:r>
              <a:rPr lang="en-US" dirty="0" smtClean="0"/>
              <a:t>Causes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b="1" dirty="0" smtClean="0"/>
              <a:t>:</a:t>
            </a:r>
          </a:p>
          <a:p>
            <a:r>
              <a:rPr lang="en-US" dirty="0" smtClean="0"/>
              <a:t>Tenderness and swelling on the thumb side of the wrist where the tendons pass.</a:t>
            </a:r>
          </a:p>
          <a:p>
            <a:r>
              <a:rPr lang="en-US" dirty="0" err="1" smtClean="0"/>
              <a:t>Crepitus</a:t>
            </a:r>
            <a:r>
              <a:rPr lang="en-US" dirty="0" smtClean="0"/>
              <a:t> may be felt (a creaking of the tendon as it moves).</a:t>
            </a:r>
          </a:p>
          <a:p>
            <a:r>
              <a:rPr lang="en-US" dirty="0" smtClean="0"/>
              <a:t>Finkelstein's test may be positive.</a:t>
            </a:r>
            <a:endParaRPr lang="en-US" dirty="0"/>
          </a:p>
        </p:txBody>
      </p:sp>
      <p:sp>
        <p:nvSpPr>
          <p:cNvPr id="4" name="Title 3"/>
          <p:cNvSpPr>
            <a:spLocks noGrp="1"/>
          </p:cNvSpPr>
          <p:nvPr>
            <p:ph type="title"/>
          </p:nvPr>
        </p:nvSpPr>
        <p:spPr/>
        <p:txBody>
          <a:bodyPr>
            <a:normAutofit fontScale="90000"/>
          </a:bodyPr>
          <a:lstStyle/>
          <a:p>
            <a:r>
              <a:rPr lang="en-US" b="1" dirty="0" smtClean="0"/>
              <a:t>Symptoms of De </a:t>
            </a:r>
            <a:r>
              <a:rPr lang="en-US" b="1" dirty="0" err="1" smtClean="0"/>
              <a:t>Quervain's</a:t>
            </a:r>
            <a:r>
              <a:rPr lang="en-US" b="1" dirty="0" smtClean="0"/>
              <a:t> </a:t>
            </a:r>
            <a:r>
              <a:rPr lang="en-US" b="1" dirty="0" err="1" smtClean="0"/>
              <a:t>Tenosynovitis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The Finkelstein test</a:t>
            </a:r>
          </a:p>
          <a:p>
            <a:pPr>
              <a:buNone/>
            </a:pPr>
            <a:endParaRPr lang="en-US" dirty="0" smtClean="0"/>
          </a:p>
          <a:p>
            <a:r>
              <a:rPr lang="en-US" dirty="0" smtClean="0"/>
              <a:t>conducted by making a fist with the fingers closed over the thumb and the wrist is bent toward the little finger</a:t>
            </a:r>
            <a:endParaRPr lang="en-US" dirty="0"/>
          </a:p>
        </p:txBody>
      </p:sp>
      <p:pic>
        <p:nvPicPr>
          <p:cNvPr id="5" name="Content Placeholder 4" descr="http://www.assh.org/Public/HandConditions/PublishingImages/DeQ2_3_c.jpg"/>
          <p:cNvPicPr>
            <a:picLocks noGrp="1"/>
          </p:cNvPicPr>
          <p:nvPr>
            <p:ph sz="half" idx="2"/>
          </p:nvPr>
        </p:nvPicPr>
        <p:blipFill>
          <a:blip r:embed="rId2"/>
          <a:srcRect/>
          <a:stretch>
            <a:fillRect/>
          </a:stretch>
        </p:blipFill>
        <p:spPr bwMode="auto">
          <a:xfrm>
            <a:off x="4495800" y="1905000"/>
            <a:ext cx="3962400" cy="3810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Special test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xrayelbow"/>
          <p:cNvPicPr>
            <a:picLocks noGrp="1" noChangeAspect="1" noChangeArrowheads="1"/>
          </p:cNvPicPr>
          <p:nvPr>
            <p:ph idx="1"/>
          </p:nvPr>
        </p:nvPicPr>
        <p:blipFill>
          <a:blip r:embed="rId2"/>
          <a:stretch>
            <a:fillRect/>
          </a:stretch>
        </p:blipFill>
        <p:spPr bwMode="auto">
          <a:xfrm>
            <a:off x="3200400" y="2094389"/>
            <a:ext cx="2743200" cy="329946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Picture of elbow joint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lumOff val="5000"/>
              </a:schemeClr>
            </a:gs>
            <a:gs pos="40000">
              <a:schemeClr val="bg1">
                <a:tint val="65000"/>
                <a:satMod val="300000"/>
              </a:schemeClr>
            </a:gs>
            <a:gs pos="100000">
              <a:schemeClr val="bg1">
                <a:shade val="65000"/>
                <a:satMod val="300000"/>
              </a:schemeClr>
            </a:gs>
          </a:gsLs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096000"/>
          </a:xfrm>
        </p:spPr>
        <p:txBody>
          <a:bodyPr>
            <a:normAutofit fontScale="77500" lnSpcReduction="20000"/>
          </a:bodyPr>
          <a:lstStyle/>
          <a:p>
            <a:r>
              <a:rPr lang="en-US" dirty="0" smtClean="0"/>
              <a:t>Rest</a:t>
            </a:r>
          </a:p>
          <a:p>
            <a:r>
              <a:rPr lang="en-US" dirty="0" smtClean="0"/>
              <a:t>Ice or </a:t>
            </a:r>
            <a:r>
              <a:rPr lang="en-US" dirty="0" smtClean="0">
                <a:hlinkClick r:id="rId2"/>
              </a:rPr>
              <a:t>cold therapy</a:t>
            </a:r>
            <a:r>
              <a:rPr lang="en-US" dirty="0" smtClean="0"/>
              <a:t> to reduce pain and inflammation.</a:t>
            </a:r>
          </a:p>
          <a:p>
            <a:r>
              <a:rPr lang="en-US" dirty="0" smtClean="0">
                <a:hlinkClick r:id="rId3"/>
              </a:rPr>
              <a:t>Ultrasound therapy</a:t>
            </a:r>
            <a:r>
              <a:rPr lang="en-US" dirty="0" smtClean="0"/>
              <a:t>.</a:t>
            </a:r>
          </a:p>
          <a:p>
            <a:pPr lvl="0"/>
            <a:r>
              <a:rPr lang="en-US" dirty="0" smtClean="0">
                <a:solidFill>
                  <a:srgbClr val="0070C0"/>
                </a:solidFill>
              </a:rPr>
              <a:t>Stretching and strengthening</a:t>
            </a:r>
          </a:p>
          <a:p>
            <a:pPr lvl="0"/>
            <a:r>
              <a:rPr lang="en-US" dirty="0" smtClean="0"/>
              <a:t>Soft tissue massage.</a:t>
            </a:r>
          </a:p>
          <a:p>
            <a:pPr lvl="0"/>
            <a:r>
              <a:rPr lang="en-US" dirty="0"/>
              <a:t>T</a:t>
            </a:r>
            <a:r>
              <a:rPr lang="en-US" dirty="0" smtClean="0"/>
              <a:t>humb bracing or splinting(splinting if necessary.)</a:t>
            </a:r>
          </a:p>
          <a:p>
            <a:pPr lvl="0"/>
            <a:r>
              <a:rPr lang="en-US" u="sng" dirty="0">
                <a:hlinkClick r:id="rId4"/>
              </a:rPr>
              <a:t>T</a:t>
            </a:r>
            <a:r>
              <a:rPr lang="en-US" u="sng" dirty="0" smtClean="0">
                <a:hlinkClick r:id="rId4"/>
              </a:rPr>
              <a:t>humb taping</a:t>
            </a:r>
            <a:endParaRPr lang="en-US" dirty="0" smtClean="0"/>
          </a:p>
          <a:p>
            <a:pPr lvl="0"/>
            <a:r>
              <a:rPr lang="en-US" dirty="0" smtClean="0"/>
              <a:t>Joint mobilization</a:t>
            </a:r>
          </a:p>
          <a:p>
            <a:pPr lvl="0"/>
            <a:r>
              <a:rPr lang="en-US" dirty="0" smtClean="0"/>
              <a:t>Ice or heat treatment</a:t>
            </a:r>
          </a:p>
          <a:p>
            <a:pPr lvl="0"/>
            <a:r>
              <a:rPr lang="en-US" dirty="0"/>
              <a:t>E</a:t>
            </a:r>
            <a:r>
              <a:rPr lang="en-US" dirty="0" smtClean="0"/>
              <a:t>xercises to improve flexibility and strength</a:t>
            </a:r>
          </a:p>
          <a:p>
            <a:pPr lvl="0"/>
            <a:r>
              <a:rPr lang="en-US" dirty="0" smtClean="0"/>
              <a:t>education</a:t>
            </a:r>
          </a:p>
          <a:p>
            <a:pPr lvl="0"/>
            <a:r>
              <a:rPr lang="en-US" dirty="0"/>
              <a:t>T</a:t>
            </a:r>
            <a:r>
              <a:rPr lang="en-US" dirty="0" smtClean="0"/>
              <a:t>raining and activity modification advice</a:t>
            </a:r>
          </a:p>
          <a:p>
            <a:pPr lvl="0"/>
            <a:r>
              <a:rPr lang="en-US" dirty="0" smtClean="0"/>
              <a:t>Technique correction</a:t>
            </a:r>
          </a:p>
          <a:p>
            <a:pPr lvl="0"/>
            <a:r>
              <a:rPr lang="en-US" dirty="0"/>
              <a:t>A</a:t>
            </a:r>
            <a:r>
              <a:rPr lang="en-US" dirty="0" smtClean="0"/>
              <a:t>nti-inflammatory advice</a:t>
            </a:r>
          </a:p>
          <a:p>
            <a:pPr lvl="0"/>
            <a:r>
              <a:rPr lang="en-US" dirty="0" smtClean="0"/>
              <a:t>devising an appropriate return to activity plan( Using an extra thick pen may help as this reduces the stretch on the tendons when writing).</a:t>
            </a:r>
            <a:endParaRPr lang="en-US" dirty="0" smtClean="0">
              <a:solidFill>
                <a:srgbClr val="0070C0"/>
              </a:solidFill>
            </a:endParaRPr>
          </a:p>
          <a:p>
            <a:r>
              <a:rPr lang="en-US" dirty="0" smtClean="0"/>
              <a:t> A </a:t>
            </a:r>
            <a:r>
              <a:rPr lang="en-US" dirty="0" smtClean="0">
                <a:hlinkClick r:id="rId5"/>
              </a:rPr>
              <a:t>cortisone injection</a:t>
            </a:r>
            <a:r>
              <a:rPr lang="en-US" dirty="0" smtClean="0"/>
              <a:t> may be given.</a:t>
            </a:r>
          </a:p>
          <a:p>
            <a:r>
              <a:rPr lang="en-US" dirty="0" smtClean="0"/>
              <a:t>In rare cases surgery may be indicated.</a:t>
            </a:r>
          </a:p>
          <a:p>
            <a:endParaRPr lang="en-US" dirty="0" smtClean="0"/>
          </a:p>
          <a:p>
            <a:endParaRPr lang="en-US" dirty="0" smtClean="0"/>
          </a:p>
        </p:txBody>
      </p:sp>
      <p:sp>
        <p:nvSpPr>
          <p:cNvPr id="2" name="Title 1"/>
          <p:cNvSpPr>
            <a:spLocks noGrp="1"/>
          </p:cNvSpPr>
          <p:nvPr>
            <p:ph type="title"/>
          </p:nvPr>
        </p:nvSpPr>
        <p:spPr>
          <a:xfrm>
            <a:off x="457200" y="274638"/>
            <a:ext cx="8229600" cy="715962"/>
          </a:xfrm>
        </p:spPr>
        <p:txBody>
          <a:bodyPr>
            <a:normAutofit fontScale="90000"/>
          </a:bodyPr>
          <a:lstStyle/>
          <a:p>
            <a:r>
              <a:rPr lang="en-US" b="1" dirty="0" smtClean="0"/>
              <a:t>Treatment</a:t>
            </a:r>
            <a:br>
              <a:rPr lang="en-US" b="1" dirty="0" smtClean="0"/>
            </a:b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95000"/>
                <a:lumOff val="5000"/>
              </a:schemeClr>
            </a:gs>
            <a:gs pos="40000">
              <a:schemeClr val="bg1">
                <a:tint val="65000"/>
                <a:satMod val="300000"/>
              </a:schemeClr>
            </a:gs>
            <a:gs pos="100000">
              <a:schemeClr val="bg1">
                <a:shade val="65000"/>
                <a:satMod val="300000"/>
              </a:schemeClr>
            </a:gs>
          </a:gsLst>
          <a:path path="circle">
            <a:fillToRect l="95000" t="-106500" r="5000" b="206500"/>
          </a:path>
        </a:gradFill>
        <a:effectLst/>
      </p:bgPr>
    </p:bg>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2"/>
          <a:srcRect/>
          <a:stretch>
            <a:fillRect/>
          </a:stretch>
        </p:blipFill>
        <p:spPr bwMode="auto">
          <a:xfrm>
            <a:off x="914400" y="1447800"/>
            <a:ext cx="2933700" cy="2704941"/>
          </a:xfrm>
          <a:prstGeom prst="rect">
            <a:avLst/>
          </a:prstGeom>
          <a:noFill/>
          <a:ln w="9525">
            <a:noFill/>
            <a:miter lim="800000"/>
            <a:headEnd/>
            <a:tailEnd/>
          </a:ln>
          <a:effectLst/>
        </p:spPr>
      </p:pic>
      <p:sp>
        <p:nvSpPr>
          <p:cNvPr id="6" name="Content Placeholder 5"/>
          <p:cNvSpPr>
            <a:spLocks noGrp="1"/>
          </p:cNvSpPr>
          <p:nvPr>
            <p:ph sz="half" idx="2"/>
          </p:nvPr>
        </p:nvSpPr>
        <p:spPr/>
        <p:txBody>
          <a:bodyPr>
            <a:normAutofit lnSpcReduction="10000"/>
          </a:bodyPr>
          <a:lstStyle/>
          <a:p>
            <a:r>
              <a:rPr lang="en-US" dirty="0" smtClean="0"/>
              <a:t>1. Place your hand on a flat surface, with your palm up.</a:t>
            </a:r>
          </a:p>
          <a:p>
            <a:r>
              <a:rPr lang="en-US" dirty="0" smtClean="0"/>
              <a:t>2. Lift your thumb away from your palm to make a "C" shape.</a:t>
            </a:r>
          </a:p>
          <a:p>
            <a:r>
              <a:rPr lang="en-US" dirty="0" smtClean="0"/>
              <a:t>3. Hold for about 6 seconds.</a:t>
            </a:r>
          </a:p>
          <a:p>
            <a:r>
              <a:rPr lang="en-US" dirty="0" smtClean="0"/>
              <a:t>4. Repeat 8 to 12 times.</a:t>
            </a:r>
            <a:endParaRPr lang="en-US" dirty="0"/>
          </a:p>
        </p:txBody>
      </p:sp>
      <p:sp>
        <p:nvSpPr>
          <p:cNvPr id="4" name="Title 3"/>
          <p:cNvSpPr>
            <a:spLocks noGrp="1"/>
          </p:cNvSpPr>
          <p:nvPr>
            <p:ph type="title"/>
          </p:nvPr>
        </p:nvSpPr>
        <p:spPr/>
        <p:txBody>
          <a:bodyPr/>
          <a:lstStyle/>
          <a:p>
            <a:r>
              <a:rPr lang="en-US" dirty="0" smtClean="0"/>
              <a:t>Thumb lift</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95000"/>
                <a:lumOff val="5000"/>
              </a:schemeClr>
            </a:gs>
            <a:gs pos="40000">
              <a:schemeClr val="bg1">
                <a:tint val="65000"/>
                <a:satMod val="300000"/>
              </a:schemeClr>
            </a:gs>
            <a:gs pos="100000">
              <a:schemeClr val="bg1">
                <a:shade val="65000"/>
                <a:satMod val="300000"/>
              </a:schemeClr>
            </a:gs>
          </a:gsLst>
          <a:path path="circle">
            <a:fillToRect l="95000" t="-106500" r="5000" b="206500"/>
          </a:path>
        </a:gradFill>
        <a:effectLst/>
      </p:bgPr>
    </p:bg>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2"/>
          <a:srcRect/>
          <a:stretch>
            <a:fillRect/>
          </a:stretch>
        </p:blipFill>
        <p:spPr bwMode="auto">
          <a:xfrm>
            <a:off x="533400" y="1981200"/>
            <a:ext cx="3086100" cy="3048000"/>
          </a:xfrm>
          <a:prstGeom prst="rect">
            <a:avLst/>
          </a:prstGeom>
          <a:noFill/>
          <a:ln w="9525">
            <a:noFill/>
            <a:miter lim="800000"/>
            <a:headEnd/>
            <a:tailEnd/>
          </a:ln>
          <a:effectLst/>
        </p:spPr>
      </p:pic>
      <p:sp>
        <p:nvSpPr>
          <p:cNvPr id="4" name="Content Placeholder 3"/>
          <p:cNvSpPr>
            <a:spLocks noGrp="1"/>
          </p:cNvSpPr>
          <p:nvPr>
            <p:ph sz="half" idx="2"/>
          </p:nvPr>
        </p:nvSpPr>
        <p:spPr/>
        <p:txBody>
          <a:bodyPr>
            <a:normAutofit fontScale="62500" lnSpcReduction="20000"/>
          </a:bodyPr>
          <a:lstStyle/>
          <a:p>
            <a:r>
              <a:rPr lang="en-US" dirty="0" smtClean="0"/>
              <a:t>1. Hold your hand in front of you, and turn your hand so your little finger faces down and your</a:t>
            </a:r>
          </a:p>
          <a:p>
            <a:r>
              <a:rPr lang="en-US" dirty="0" smtClean="0"/>
              <a:t>thumb faces up. (Your hand should be in the position used for shaking someone's hand.) You</a:t>
            </a:r>
          </a:p>
          <a:p>
            <a:r>
              <a:rPr lang="en-US" dirty="0" smtClean="0"/>
              <a:t>may also rest your hand on a flat surface.</a:t>
            </a:r>
          </a:p>
          <a:p>
            <a:r>
              <a:rPr lang="en-US" dirty="0" smtClean="0"/>
              <a:t>2. Use the fingers on your other hand to bend your thumb down at the point where your thumb</a:t>
            </a:r>
          </a:p>
          <a:p>
            <a:r>
              <a:rPr lang="en-US" dirty="0" smtClean="0"/>
              <a:t>connects to your palm.</a:t>
            </a:r>
          </a:p>
          <a:p>
            <a:r>
              <a:rPr lang="en-US" dirty="0" smtClean="0"/>
              <a:t>3. Hold for at least 15 to 30 seconds.</a:t>
            </a:r>
          </a:p>
          <a:p>
            <a:r>
              <a:rPr lang="en-US" dirty="0" smtClean="0"/>
              <a:t>4. Repeat 2 to 4 times.</a:t>
            </a:r>
            <a:endParaRPr lang="en-US" dirty="0"/>
          </a:p>
        </p:txBody>
      </p:sp>
      <p:sp>
        <p:nvSpPr>
          <p:cNvPr id="2" name="Title 1"/>
          <p:cNvSpPr>
            <a:spLocks noGrp="1"/>
          </p:cNvSpPr>
          <p:nvPr>
            <p:ph type="title"/>
          </p:nvPr>
        </p:nvSpPr>
        <p:spPr/>
        <p:txBody>
          <a:bodyPr/>
          <a:lstStyle/>
          <a:p>
            <a:r>
              <a:rPr lang="en-US" b="1" dirty="0" smtClean="0"/>
              <a:t>Passive thumb MP flexion</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95000"/>
                <a:lumOff val="5000"/>
              </a:schemeClr>
            </a:gs>
            <a:gs pos="40000">
              <a:schemeClr val="bg1">
                <a:tint val="65000"/>
                <a:satMod val="300000"/>
              </a:schemeClr>
            </a:gs>
            <a:gs pos="100000">
              <a:schemeClr val="bg1">
                <a:shade val="65000"/>
                <a:satMod val="300000"/>
              </a:schemeClr>
            </a:gs>
          </a:gsLst>
          <a:path path="circle">
            <a:fillToRect l="95000" t="-106500" r="5000" b="206500"/>
          </a:path>
        </a:gradFill>
        <a:effectLst/>
      </p:bgPr>
    </p:bg>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1"/>
          </p:nvPr>
        </p:nvPicPr>
        <p:blipFill>
          <a:blip r:embed="rId2"/>
          <a:srcRect/>
          <a:stretch>
            <a:fillRect/>
          </a:stretch>
        </p:blipFill>
        <p:spPr bwMode="auto">
          <a:xfrm>
            <a:off x="838200" y="2438400"/>
            <a:ext cx="2781300" cy="2171541"/>
          </a:xfrm>
          <a:prstGeom prst="rect">
            <a:avLst/>
          </a:prstGeom>
          <a:noFill/>
          <a:ln w="9525">
            <a:noFill/>
            <a:miter lim="800000"/>
            <a:headEnd/>
            <a:tailEnd/>
          </a:ln>
          <a:effectLst/>
        </p:spPr>
      </p:pic>
      <p:sp>
        <p:nvSpPr>
          <p:cNvPr id="4" name="Content Placeholder 3"/>
          <p:cNvSpPr>
            <a:spLocks noGrp="1"/>
          </p:cNvSpPr>
          <p:nvPr>
            <p:ph sz="half" idx="2"/>
          </p:nvPr>
        </p:nvSpPr>
        <p:spPr>
          <a:xfrm>
            <a:off x="4495800" y="1524000"/>
            <a:ext cx="4191000" cy="4876800"/>
          </a:xfrm>
        </p:spPr>
        <p:txBody>
          <a:bodyPr>
            <a:normAutofit fontScale="77500" lnSpcReduction="20000"/>
          </a:bodyPr>
          <a:lstStyle/>
          <a:p>
            <a:r>
              <a:rPr lang="en-US" dirty="0" smtClean="0"/>
              <a:t>1. Hold your arms out in front of you. (Your hand should be in the position used for shaking</a:t>
            </a:r>
          </a:p>
          <a:p>
            <a:r>
              <a:rPr lang="en-US" dirty="0" smtClean="0"/>
              <a:t>someone's hand.)</a:t>
            </a:r>
          </a:p>
          <a:p>
            <a:r>
              <a:rPr lang="en-US" dirty="0" smtClean="0"/>
              <a:t>2. Bend your thumb toward your palm.</a:t>
            </a:r>
          </a:p>
          <a:p>
            <a:r>
              <a:rPr lang="en-US" dirty="0" smtClean="0"/>
              <a:t>3. Use your other hand to gently stretch your thumb and wrist downward until you feel the stretch</a:t>
            </a:r>
          </a:p>
          <a:p>
            <a:r>
              <a:rPr lang="en-US" dirty="0" smtClean="0"/>
              <a:t>on the thumb side of your wrist</a:t>
            </a:r>
          </a:p>
          <a:p>
            <a:r>
              <a:rPr lang="en-US" dirty="0" smtClean="0"/>
              <a:t> 4. Hold for at least 15 to 30 seconds.</a:t>
            </a:r>
          </a:p>
          <a:p>
            <a:r>
              <a:rPr lang="en-US" dirty="0" smtClean="0"/>
              <a:t>5. Repeat 2 to 4 times</a:t>
            </a:r>
          </a:p>
          <a:p>
            <a:endParaRPr lang="en-US" dirty="0" smtClean="0"/>
          </a:p>
          <a:p>
            <a:endParaRPr lang="en-US" dirty="0"/>
          </a:p>
        </p:txBody>
      </p:sp>
      <p:sp>
        <p:nvSpPr>
          <p:cNvPr id="2" name="Title 1"/>
          <p:cNvSpPr>
            <a:spLocks noGrp="1"/>
          </p:cNvSpPr>
          <p:nvPr>
            <p:ph type="title"/>
          </p:nvPr>
        </p:nvSpPr>
        <p:spPr/>
        <p:txBody>
          <a:bodyPr/>
          <a:lstStyle/>
          <a:p>
            <a:r>
              <a:rPr lang="en-US" b="1" dirty="0" smtClean="0"/>
              <a:t>Finkelstein stretch</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ttp://media.summitmedicalgroup.com/media/db/relayhealth-images/xdequer.jpg"/>
          <p:cNvPicPr>
            <a:picLocks noGrp="1"/>
          </p:cNvPicPr>
          <p:nvPr>
            <p:ph sz="half" idx="1"/>
          </p:nvPr>
        </p:nvPicPr>
        <p:blipFill>
          <a:blip r:embed="rId2"/>
          <a:srcRect/>
          <a:stretch>
            <a:fillRect/>
          </a:stretch>
        </p:blipFill>
        <p:spPr bwMode="auto">
          <a:xfrm>
            <a:off x="838200" y="0"/>
            <a:ext cx="6248400" cy="6821714"/>
          </a:xfrm>
          <a:prstGeom prst="rect">
            <a:avLst/>
          </a:prstGeom>
          <a:noFill/>
          <a:ln w="9525">
            <a:noFill/>
            <a:miter lim="800000"/>
            <a:headEnd/>
            <a:tailEnd/>
          </a:ln>
        </p:spPr>
      </p:pic>
      <p:sp>
        <p:nvSpPr>
          <p:cNvPr id="4" name="Content Placeholder 3"/>
          <p:cNvSpPr>
            <a:spLocks noGrp="1"/>
          </p:cNvSpPr>
          <p:nvPr>
            <p:ph sz="half" idx="2"/>
          </p:nvPr>
        </p:nvSpPr>
        <p:spPr/>
        <p:txBody>
          <a:bodyPr/>
          <a:lstStyle/>
          <a:p>
            <a:endParaRPr lang="en-US"/>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57200"/>
            <a:ext cx="8229600" cy="6400800"/>
          </a:xfrm>
        </p:spPr>
        <p:txBody>
          <a:bodyPr>
            <a:normAutofit fontScale="25000" lnSpcReduction="20000"/>
          </a:bodyPr>
          <a:lstStyle/>
          <a:p>
            <a:pPr>
              <a:buNone/>
            </a:pPr>
            <a:r>
              <a:rPr lang="en-US" dirty="0" smtClean="0"/>
              <a:t> </a:t>
            </a:r>
          </a:p>
          <a:p>
            <a:pPr>
              <a:buNone/>
            </a:pPr>
            <a:endParaRPr lang="en-US" dirty="0" smtClean="0"/>
          </a:p>
          <a:p>
            <a:r>
              <a:rPr lang="en-US" sz="6400" b="1" dirty="0" smtClean="0">
                <a:solidFill>
                  <a:srgbClr val="C00000"/>
                </a:solidFill>
              </a:rPr>
              <a:t>You may do all of these exercises when the initial pain is gone.</a:t>
            </a:r>
          </a:p>
          <a:p>
            <a:pPr lvl="0"/>
            <a:r>
              <a:rPr lang="en-US" sz="6400" b="1" dirty="0" smtClean="0"/>
              <a:t>Opposition stretch:</a:t>
            </a:r>
            <a:r>
              <a:rPr lang="en-US" sz="6400" dirty="0" smtClean="0"/>
              <a:t> Rest your hand on a table, palm up. Touch the tip of your thumb to the tip of your little finger. Hold this position for 6 seconds. Repeat 10 times.</a:t>
            </a:r>
          </a:p>
          <a:p>
            <a:pPr lvl="0"/>
            <a:r>
              <a:rPr lang="en-US" sz="6400" b="1" dirty="0" smtClean="0"/>
              <a:t>Wrist stretch:</a:t>
            </a:r>
            <a:r>
              <a:rPr lang="en-US" sz="6400" dirty="0" smtClean="0"/>
              <a:t> With one hand, help to bend the opposite wrist down by pressing the back of your hand and holding it down for 15 to 30 seconds. Next, stretch the hand back by pressing the fingers in a backward direction and holding it for 15 to 30 seconds. Keep your elbow straight during this exercise. Do 3 sets on each hand.</a:t>
            </a:r>
          </a:p>
          <a:p>
            <a:pPr lvl="0"/>
            <a:r>
              <a:rPr lang="en-US" sz="6400" b="1" dirty="0" smtClean="0"/>
              <a:t>Wrist flexion:</a:t>
            </a:r>
            <a:r>
              <a:rPr lang="en-US" sz="6400" dirty="0" smtClean="0"/>
              <a:t> Hold a can or hammer handle in your hand with your palm facing up. Bend your wrist upward. Slowly lower the weight and return to the starting position. Do 3 sets of 10. Gradually increase the weight of the can or weight you are holding.</a:t>
            </a:r>
          </a:p>
          <a:p>
            <a:pPr lvl="0"/>
            <a:r>
              <a:rPr lang="en-US" sz="6400" b="1" dirty="0" smtClean="0"/>
              <a:t>Wrist radial deviation strengthening:</a:t>
            </a:r>
            <a:r>
              <a:rPr lang="en-US" sz="6400" dirty="0" smtClean="0"/>
              <a:t> Put your wrist in the sideways position with your thumb up. Hold a can of soup or a hammer handle and gently bend your wrist up, with the thumb reaching toward the ceiling. Slowly lower to the starting position. Do not move your forearm throughout this exercise. Do 3 sets of 10.</a:t>
            </a:r>
          </a:p>
          <a:p>
            <a:pPr lvl="0"/>
            <a:r>
              <a:rPr lang="en-US" sz="6400" b="1" dirty="0" smtClean="0"/>
              <a:t>Wrist extension:</a:t>
            </a:r>
            <a:r>
              <a:rPr lang="en-US" sz="6400" dirty="0" smtClean="0"/>
              <a:t> Hold a soup can or hammer handle in your hand with your palm facing down. Slowly bend your wrist upward. Slowly lower the weight down into the starting position. Do 3 sets of 10. Gradually increase the weight of the object you are holding.</a:t>
            </a:r>
          </a:p>
          <a:p>
            <a:pPr lvl="0"/>
            <a:endParaRPr lang="en-US" sz="6400" dirty="0" smtClean="0"/>
          </a:p>
          <a:p>
            <a:pPr lvl="0"/>
            <a:r>
              <a:rPr lang="en-US" sz="6400" b="1" dirty="0" smtClean="0"/>
              <a:t>Grip strengthening:</a:t>
            </a:r>
            <a:r>
              <a:rPr lang="en-US" sz="6400" dirty="0" smtClean="0"/>
              <a:t> Squeeze a rubber ball and hold for 5 seconds. Do 3 sets of 10.</a:t>
            </a:r>
          </a:p>
          <a:p>
            <a:pPr lvl="0"/>
            <a:r>
              <a:rPr lang="en-US" sz="6400" b="1" dirty="0" smtClean="0"/>
              <a:t>Finger spring:</a:t>
            </a:r>
            <a:r>
              <a:rPr lang="en-US" sz="6400" dirty="0" smtClean="0"/>
              <a:t> Place a large rubber band around the outside of your thumb and the rest of your fingers. Open your fingers to stretch the rubber band. Do 3 sets of 10.</a:t>
            </a:r>
          </a:p>
          <a:p>
            <a:endParaRPr lang="en-US" sz="6400" dirty="0"/>
          </a:p>
        </p:txBody>
      </p:sp>
      <p:sp>
        <p:nvSpPr>
          <p:cNvPr id="5" name="Title 4"/>
          <p:cNvSpPr>
            <a:spLocks noGrp="1"/>
          </p:cNvSpPr>
          <p:nvPr>
            <p:ph type="title"/>
          </p:nvPr>
        </p:nvSpPr>
        <p:spPr>
          <a:xfrm>
            <a:off x="533400" y="0"/>
            <a:ext cx="8153400" cy="533400"/>
          </a:xfrm>
        </p:spPr>
        <p:txBody>
          <a:bodyPr>
            <a:normAutofit fontScale="90000"/>
          </a:bodyPr>
          <a:lstStyle/>
          <a:p>
            <a:r>
              <a:rPr lang="en-US" dirty="0" smtClean="0"/>
              <a:t>Stretching and strengthening</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tretch>
            <a:fillRect/>
          </a:stretch>
        </p:blipFill>
        <p:spPr bwMode="auto">
          <a:xfrm>
            <a:off x="1165176" y="1481138"/>
            <a:ext cx="6813648" cy="4525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endParaRPr lang="en-GB" dirty="0"/>
          </a:p>
        </p:txBody>
      </p:sp>
    </p:spTree>
    <p:extLst>
      <p:ext uri="{BB962C8B-B14F-4D97-AF65-F5344CB8AC3E}">
        <p14:creationId xmlns:p14="http://schemas.microsoft.com/office/powerpoint/2010/main" xmlns="" val="1614296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12291" name="Picture 3" descr="muscle and tennis player"/>
          <p:cNvPicPr>
            <a:picLocks noChangeAspect="1" noChangeArrowheads="1"/>
          </p:cNvPicPr>
          <p:nvPr/>
        </p:nvPicPr>
        <p:blipFill>
          <a:blip r:embed="rId2"/>
          <a:srcRect/>
          <a:stretch>
            <a:fillRect/>
          </a:stretch>
        </p:blipFill>
        <p:spPr bwMode="auto">
          <a:xfrm>
            <a:off x="1524000" y="990600"/>
            <a:ext cx="6248400" cy="5561013"/>
          </a:xfrm>
          <a:prstGeom prst="rect">
            <a:avLst/>
          </a:prstGeom>
          <a:noFill/>
          <a:ln w="9525">
            <a:noFill/>
            <a:miter lim="800000"/>
            <a:headEnd/>
            <a:tailEnd/>
          </a:ln>
        </p:spPr>
      </p:pic>
      <p:sp>
        <p:nvSpPr>
          <p:cNvPr id="12292" name="Text Box 4"/>
          <p:cNvSpPr txBox="1">
            <a:spLocks noChangeArrowheads="1"/>
          </p:cNvSpPr>
          <p:nvPr/>
        </p:nvSpPr>
        <p:spPr bwMode="auto">
          <a:xfrm>
            <a:off x="0" y="0"/>
            <a:ext cx="9144000" cy="914400"/>
          </a:xfrm>
          <a:prstGeom prst="rect">
            <a:avLst/>
          </a:prstGeom>
          <a:noFill/>
          <a:ln w="9525">
            <a:noFill/>
            <a:miter lim="800000"/>
            <a:headEnd/>
            <a:tailEnd/>
          </a:ln>
        </p:spPr>
        <p:txBody>
          <a:bodyPr>
            <a:spAutoFit/>
          </a:bodyPr>
          <a:lstStyle/>
          <a:p>
            <a:pPr algn="ctr">
              <a:spcBef>
                <a:spcPct val="50000"/>
              </a:spcBef>
            </a:pPr>
            <a:r>
              <a:rPr lang="en-US" sz="5400">
                <a:solidFill>
                  <a:schemeClr val="bg1"/>
                </a:solidFill>
              </a:rPr>
              <a:t>TENNIS ELBOW</a:t>
            </a:r>
            <a:endParaRPr lang="en-CA" sz="540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en-US" dirty="0"/>
          </a:p>
          <a:p>
            <a:r>
              <a:rPr lang="en-US" dirty="0"/>
              <a:t>Tennis elbow is an injury to the muscles and tendons on the outside (lateral aspect) of the elbow that results from </a:t>
            </a:r>
            <a:r>
              <a:rPr lang="en-US" dirty="0">
                <a:solidFill>
                  <a:srgbClr val="00B050"/>
                </a:solidFill>
              </a:rPr>
              <a:t>overuse or repetitive stress</a:t>
            </a:r>
            <a:r>
              <a:rPr lang="en-US" dirty="0" smtClean="0"/>
              <a:t>.</a:t>
            </a:r>
          </a:p>
          <a:p>
            <a:r>
              <a:rPr lang="en-US" dirty="0" smtClean="0"/>
              <a:t> </a:t>
            </a:r>
            <a:r>
              <a:rPr lang="en-US" dirty="0">
                <a:solidFill>
                  <a:srgbClr val="0070C0"/>
                </a:solidFill>
              </a:rPr>
              <a:t>The narrowing of the muscle bellies of the forearm as they merge into the tendons create highly focused stress where they insert into the bone of the elbow. </a:t>
            </a:r>
            <a:r>
              <a:rPr lang="en-US" dirty="0"/>
              <a:t/>
            </a:r>
            <a:br>
              <a:rPr lang="en-US" dirty="0"/>
            </a:br>
            <a:endParaRPr lang="en-US" dirty="0"/>
          </a:p>
          <a:p>
            <a:endParaRPr lang="en-US" dirty="0"/>
          </a:p>
        </p:txBody>
      </p:sp>
      <p:sp>
        <p:nvSpPr>
          <p:cNvPr id="2" name="Title 1"/>
          <p:cNvSpPr>
            <a:spLocks noGrp="1"/>
          </p:cNvSpPr>
          <p:nvPr>
            <p:ph type="title"/>
          </p:nvPr>
        </p:nvSpPr>
        <p:spPr/>
        <p:txBody>
          <a:bodyPr/>
          <a:lstStyle/>
          <a:p>
            <a:r>
              <a:rPr lang="en-US" dirty="0" smtClean="0"/>
              <a:t>What is Tennis Elbow?</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Content Placeholder 2"/>
          <p:cNvSpPr>
            <a:spLocks noGrp="1"/>
          </p:cNvSpPr>
          <p:nvPr>
            <p:ph idx="4294967295"/>
          </p:nvPr>
        </p:nvSpPr>
        <p:spPr>
          <a:xfrm>
            <a:off x="0" y="1600200"/>
            <a:ext cx="8229600" cy="4525963"/>
          </a:xfrm>
        </p:spPr>
        <p:txBody>
          <a:bodyPr/>
          <a:lstStyle/>
          <a:p>
            <a:pPr eaLnBrk="1" hangingPunct="1"/>
            <a:r>
              <a:rPr lang="en-US" dirty="0" smtClean="0"/>
              <a:t>Lateral </a:t>
            </a:r>
            <a:r>
              <a:rPr lang="en-US" dirty="0" err="1" smtClean="0"/>
              <a:t>epicondyle</a:t>
            </a:r>
            <a:r>
              <a:rPr lang="en-US" dirty="0" smtClean="0"/>
              <a:t>- located on lateral side of distal end above </a:t>
            </a:r>
            <a:r>
              <a:rPr lang="en-US" dirty="0" err="1" smtClean="0"/>
              <a:t>capitulum</a:t>
            </a:r>
            <a:r>
              <a:rPr lang="en-US" dirty="0" smtClean="0"/>
              <a:t>.  </a:t>
            </a:r>
            <a:r>
              <a:rPr lang="en-US" dirty="0" err="1" smtClean="0"/>
              <a:t>Anconeus</a:t>
            </a:r>
            <a:r>
              <a:rPr lang="en-US" dirty="0" smtClean="0"/>
              <a:t> and </a:t>
            </a:r>
            <a:r>
              <a:rPr lang="en-US" dirty="0" err="1" smtClean="0"/>
              <a:t>supinator</a:t>
            </a:r>
            <a:r>
              <a:rPr lang="en-US" dirty="0" smtClean="0"/>
              <a:t> attach.</a:t>
            </a:r>
          </a:p>
          <a:p>
            <a:pPr eaLnBrk="1" hangingPunct="1">
              <a:buFont typeface="Wingdings" pitchFamily="2" charset="2"/>
              <a:buNone/>
            </a:pPr>
            <a:endParaRPr lang="en-US" dirty="0" smtClean="0"/>
          </a:p>
        </p:txBody>
      </p:sp>
      <p:sp>
        <p:nvSpPr>
          <p:cNvPr id="111618" name="Title 1"/>
          <p:cNvSpPr>
            <a:spLocks noGrp="1"/>
          </p:cNvSpPr>
          <p:nvPr>
            <p:ph type="title" idx="4294967295"/>
          </p:nvPr>
        </p:nvSpPr>
        <p:spPr>
          <a:xfrm>
            <a:off x="914400" y="381000"/>
            <a:ext cx="8229600" cy="1143000"/>
          </a:xfrm>
        </p:spPr>
        <p:txBody>
          <a:bodyPr anchor="ctr"/>
          <a:lstStyle/>
          <a:p>
            <a:pPr eaLnBrk="1" hangingPunct="1"/>
            <a:r>
              <a:rPr lang="en-US" dirty="0" smtClean="0"/>
              <a:t> TENNISE Elbow Anatomy</a:t>
            </a:r>
          </a:p>
        </p:txBody>
      </p:sp>
      <p:pic>
        <p:nvPicPr>
          <p:cNvPr id="111621" name="Picture 7" descr="b"/>
          <p:cNvPicPr>
            <a:picLocks noChangeAspect="1" noChangeArrowheads="1"/>
          </p:cNvPicPr>
          <p:nvPr/>
        </p:nvPicPr>
        <p:blipFill>
          <a:blip r:embed="rId2"/>
          <a:srcRect/>
          <a:stretch>
            <a:fillRect/>
          </a:stretch>
        </p:blipFill>
        <p:spPr bwMode="auto">
          <a:xfrm>
            <a:off x="4803775" y="3124200"/>
            <a:ext cx="3711575" cy="3200400"/>
          </a:xfrm>
          <a:prstGeom prst="rect">
            <a:avLst/>
          </a:prstGeom>
          <a:noFill/>
          <a:ln w="9525">
            <a:noFill/>
            <a:miter lim="800000"/>
            <a:headEnd/>
            <a:tailEnd/>
          </a:ln>
        </p:spPr>
      </p:pic>
      <p:pic>
        <p:nvPicPr>
          <p:cNvPr id="6" name="Picture 5" descr="http://4.bp.blogspot.com/_FOYWMGBTWeo/TK6i_3tcTMI/AAAAAAAAAH8/vzWni5CPKOg/s1600/tenniselbow.gif">
            <a:hlinkClick r:id="rId3"/>
          </p:cNvPr>
          <p:cNvPicPr/>
          <p:nvPr/>
        </p:nvPicPr>
        <p:blipFill>
          <a:blip r:embed="rId4" cstate="print"/>
          <a:srcRect/>
          <a:stretch>
            <a:fillRect/>
          </a:stretch>
        </p:blipFill>
        <p:spPr bwMode="auto">
          <a:xfrm>
            <a:off x="762000" y="3352800"/>
            <a:ext cx="3124200"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tendon usually involved in tennis elbow is called the Extensor Carpi </a:t>
            </a:r>
            <a:r>
              <a:rPr lang="en-US" dirty="0" err="1" smtClean="0"/>
              <a:t>Radialis</a:t>
            </a:r>
            <a:r>
              <a:rPr lang="en-US" dirty="0" smtClean="0"/>
              <a:t> </a:t>
            </a:r>
            <a:r>
              <a:rPr lang="en-US" dirty="0" err="1" smtClean="0"/>
              <a:t>Brevis</a:t>
            </a:r>
            <a:r>
              <a:rPr lang="en-US" dirty="0" smtClean="0"/>
              <a:t> (ECRB). </a:t>
            </a:r>
            <a:endParaRPr lang="en-US" dirty="0"/>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788091"/>
          </a:xfrm>
        </p:spPr>
        <p:txBody>
          <a:bodyPr>
            <a:normAutofit fontScale="92500" lnSpcReduction="20000"/>
          </a:bodyPr>
          <a:lstStyle/>
          <a:p>
            <a:r>
              <a:rPr lang="en-US" dirty="0" smtClean="0"/>
              <a:t>Pain about 1-2 cm down from bony area at the outside of the elbow (lateral </a:t>
            </a:r>
            <a:r>
              <a:rPr lang="en-US" dirty="0" err="1" smtClean="0"/>
              <a:t>epicondyle</a:t>
            </a:r>
            <a:r>
              <a:rPr lang="en-US" dirty="0" smtClean="0"/>
              <a:t>).</a:t>
            </a:r>
          </a:p>
          <a:p>
            <a:r>
              <a:rPr lang="en-US" dirty="0" smtClean="0"/>
              <a:t>Pain on the outside of the elbow when the hand is bent back (extended) at the wrist against resistance.</a:t>
            </a:r>
          </a:p>
          <a:p>
            <a:r>
              <a:rPr lang="en-US" dirty="0" smtClean="0"/>
              <a:t>Pain on the outside of the elbow when trying to straighten the fingers against resistance.</a:t>
            </a:r>
          </a:p>
          <a:p>
            <a:r>
              <a:rPr lang="en-US" dirty="0" smtClean="0"/>
              <a:t>Pain when pressing (palpating) just below the lateral </a:t>
            </a:r>
            <a:r>
              <a:rPr lang="en-US" dirty="0" err="1" smtClean="0"/>
              <a:t>epicondyle</a:t>
            </a:r>
            <a:r>
              <a:rPr lang="en-US" dirty="0" smtClean="0"/>
              <a:t> on the outside of the elbow</a:t>
            </a:r>
          </a:p>
          <a:p>
            <a:endParaRPr lang="en-US" dirty="0" smtClean="0"/>
          </a:p>
          <a:p>
            <a:r>
              <a:rPr lang="en-US" dirty="0" smtClean="0"/>
              <a:t>Weakness in the wrist with difficulty doing simple tasks such as opening a door handle or shaking hands with someone</a:t>
            </a:r>
            <a:endParaRPr lang="en-US" dirty="0"/>
          </a:p>
        </p:txBody>
      </p:sp>
      <p:sp>
        <p:nvSpPr>
          <p:cNvPr id="2" name="Title 1"/>
          <p:cNvSpPr>
            <a:spLocks noGrp="1"/>
          </p:cNvSpPr>
          <p:nvPr>
            <p:ph type="title"/>
          </p:nvPr>
        </p:nvSpPr>
        <p:spPr>
          <a:xfrm>
            <a:off x="457200" y="381000"/>
            <a:ext cx="8229600" cy="1143000"/>
          </a:xfrm>
        </p:spPr>
        <p:txBody>
          <a:bodyPr>
            <a:normAutofit/>
          </a:bodyPr>
          <a:lstStyle/>
          <a:p>
            <a:r>
              <a:rPr lang="en-US" b="1" dirty="0" smtClean="0"/>
              <a:t>Lateral </a:t>
            </a:r>
            <a:r>
              <a:rPr lang="en-US" b="1" dirty="0" err="1" smtClean="0"/>
              <a:t>Epicondylitis</a:t>
            </a:r>
            <a:r>
              <a:rPr lang="en-US" b="1" dirty="0" smtClean="0"/>
              <a:t> Symptoms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966</TotalTime>
  <Words>2124</Words>
  <Application>Microsoft Office PowerPoint</Application>
  <PresentationFormat>On-screen Show (4:3)</PresentationFormat>
  <Paragraphs>265</Paragraphs>
  <Slides>46</Slides>
  <Notes>3</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Concourse</vt:lpstr>
      <vt:lpstr>Tenise Elbow/ Golf Elbow De de Quervain's Disease</vt:lpstr>
      <vt:lpstr>Contents</vt:lpstr>
      <vt:lpstr>Anatomy of the elbow</vt:lpstr>
      <vt:lpstr>Picture of elbow joint</vt:lpstr>
      <vt:lpstr>Slide 5</vt:lpstr>
      <vt:lpstr>What is Tennis Elbow?</vt:lpstr>
      <vt:lpstr> TENNISE Elbow Anatomy</vt:lpstr>
      <vt:lpstr>Slide 8</vt:lpstr>
      <vt:lpstr>Lateral Epicondylitis Symptoms</vt:lpstr>
      <vt:lpstr>Causes of tennis elbow </vt:lpstr>
      <vt:lpstr>Physical Examination </vt:lpstr>
      <vt:lpstr>LATERAL EPICONDYLITIS TESTS/</vt:lpstr>
      <vt:lpstr>Slide 13</vt:lpstr>
      <vt:lpstr>Slide 14</vt:lpstr>
      <vt:lpstr>Physiotherapy Treatment  </vt:lpstr>
      <vt:lpstr>Phase 2 : Rehabilitation</vt:lpstr>
      <vt:lpstr>Strengthening exercise </vt:lpstr>
      <vt:lpstr>Slide 18</vt:lpstr>
      <vt:lpstr>Slide 19</vt:lpstr>
      <vt:lpstr>Golfers Elbow  what is golfers elbow </vt:lpstr>
      <vt:lpstr>Slide 21</vt:lpstr>
      <vt:lpstr>Slide 22</vt:lpstr>
      <vt:lpstr>cause</vt:lpstr>
      <vt:lpstr>Who can get </vt:lpstr>
      <vt:lpstr>Symptoms of Golfers Elbow</vt:lpstr>
      <vt:lpstr>MEDIAL EPICONDYLITIS TEST</vt:lpstr>
      <vt:lpstr>Treatments for Golfer’s elbow</vt:lpstr>
      <vt:lpstr>Slide 28</vt:lpstr>
      <vt:lpstr>Dynamic Exercises </vt:lpstr>
      <vt:lpstr>Slide 30</vt:lpstr>
      <vt:lpstr>Slide 31</vt:lpstr>
      <vt:lpstr>Slide 32</vt:lpstr>
      <vt:lpstr>Slide 33</vt:lpstr>
      <vt:lpstr>Strengthening exercises  </vt:lpstr>
      <vt:lpstr>De Quervain's Tendinitis (De Quervain's Tendinosis</vt:lpstr>
      <vt:lpstr>ANATOMY</vt:lpstr>
      <vt:lpstr>Causes</vt:lpstr>
      <vt:lpstr>Symptoms of De Quervain's Tenosynovitis</vt:lpstr>
      <vt:lpstr>Special test</vt:lpstr>
      <vt:lpstr>Treatment </vt:lpstr>
      <vt:lpstr>Thumb lift</vt:lpstr>
      <vt:lpstr>Passive thumb MP flexion</vt:lpstr>
      <vt:lpstr>Finkelstein stretch</vt:lpstr>
      <vt:lpstr>Slide 44</vt:lpstr>
      <vt:lpstr>Stretching and strengthening</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Tennise Elbow</dc:title>
  <dc:creator>user</dc:creator>
  <cp:lastModifiedBy>IIHS</cp:lastModifiedBy>
  <cp:revision>97</cp:revision>
  <dcterms:created xsi:type="dcterms:W3CDTF">2012-09-29T15:20:23Z</dcterms:created>
  <dcterms:modified xsi:type="dcterms:W3CDTF">2013-06-14T08:43:30Z</dcterms:modified>
</cp:coreProperties>
</file>