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8" r:id="rId3"/>
    <p:sldId id="340" r:id="rId4"/>
    <p:sldId id="260" r:id="rId5"/>
    <p:sldId id="341" r:id="rId6"/>
    <p:sldId id="307" r:id="rId7"/>
    <p:sldId id="308" r:id="rId8"/>
    <p:sldId id="309" r:id="rId9"/>
    <p:sldId id="310" r:id="rId10"/>
    <p:sldId id="261" r:id="rId11"/>
    <p:sldId id="262" r:id="rId12"/>
    <p:sldId id="263" r:id="rId13"/>
    <p:sldId id="264" r:id="rId14"/>
    <p:sldId id="265" r:id="rId15"/>
    <p:sldId id="266" r:id="rId16"/>
    <p:sldId id="268" r:id="rId17"/>
    <p:sldId id="269" r:id="rId18"/>
    <p:sldId id="270" r:id="rId19"/>
    <p:sldId id="271" r:id="rId20"/>
    <p:sldId id="272" r:id="rId21"/>
    <p:sldId id="273" r:id="rId22"/>
    <p:sldId id="274" r:id="rId23"/>
    <p:sldId id="275" r:id="rId24"/>
    <p:sldId id="276" r:id="rId25"/>
    <p:sldId id="277" r:id="rId26"/>
    <p:sldId id="367" r:id="rId27"/>
    <p:sldId id="364" r:id="rId28"/>
    <p:sldId id="352" r:id="rId29"/>
    <p:sldId id="353" r:id="rId30"/>
    <p:sldId id="354" r:id="rId31"/>
    <p:sldId id="355" r:id="rId32"/>
    <p:sldId id="365" r:id="rId33"/>
    <p:sldId id="366" r:id="rId34"/>
    <p:sldId id="358" r:id="rId35"/>
    <p:sldId id="360" r:id="rId36"/>
    <p:sldId id="363" r:id="rId37"/>
    <p:sldId id="361"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342" r:id="rId51"/>
    <p:sldId id="343" r:id="rId52"/>
    <p:sldId id="344" r:id="rId53"/>
    <p:sldId id="345" r:id="rId54"/>
    <p:sldId id="346" r:id="rId55"/>
    <p:sldId id="347" r:id="rId56"/>
    <p:sldId id="348" r:id="rId57"/>
    <p:sldId id="349" r:id="rId58"/>
    <p:sldId id="350" r:id="rId59"/>
    <p:sldId id="293" r:id="rId60"/>
    <p:sldId id="294" r:id="rId61"/>
    <p:sldId id="295" r:id="rId62"/>
    <p:sldId id="300" r:id="rId63"/>
    <p:sldId id="301" r:id="rId64"/>
    <p:sldId id="302" r:id="rId65"/>
    <p:sldId id="303" r:id="rId66"/>
    <p:sldId id="304" r:id="rId67"/>
    <p:sldId id="305" r:id="rId68"/>
    <p:sldId id="306" r:id="rId69"/>
    <p:sldId id="368" r:id="rId70"/>
    <p:sldId id="337" r:id="rId71"/>
    <p:sldId id="338"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17DDB-5A57-4EEB-944E-AC9165A17E91}" type="datetimeFigureOut">
              <a:rPr lang="en-US" smtClean="0"/>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CEAA9-1E23-4766-9D2D-0AC4ADDAB96A}" type="slidenum">
              <a:rPr lang="en-US" smtClean="0"/>
              <a:t>‹#›</a:t>
            </a:fld>
            <a:endParaRPr lang="en-US"/>
          </a:p>
        </p:txBody>
      </p:sp>
    </p:spTree>
    <p:extLst>
      <p:ext uri="{BB962C8B-B14F-4D97-AF65-F5344CB8AC3E}">
        <p14:creationId xmlns:p14="http://schemas.microsoft.com/office/powerpoint/2010/main" val="5153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60DED-6871-4BA6-8980-0225490C2A44}" type="slidenum">
              <a:rPr lang="en-US"/>
              <a:pPr/>
              <a:t>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Functionally the esophagus can be considered in three zones (UES, body, LES).  </a:t>
            </a:r>
            <a:r>
              <a:rPr lang="en-US">
                <a:solidFill>
                  <a:srgbClr val="000000"/>
                </a:solidFill>
                <a:cs typeface="Arial" charset="0"/>
              </a:rPr>
              <a:t>The upper esophageal sphincter (UES) is tonically closed and contracts during inspiration, preventing air from entering into the gastrointestinal tract, and reflux.  It relaxes during swallow, belching and vomiting.  The lower esophageal sphincter (LES) maintains a steady baseline tone (~20 mm Hg) to prevent gastric contents from entering the esophagus. The LES also contracts during periods of increased intra-abdominal pressure, preventing reflux due to the pressure build up in the abdomen.  The esophagus has 2 muscle layers: the inner circular layer and the outer longitudinal layer. The longitudinal muscle shortens the esophagus, while the circular muscle forms lumen-occluding ring contractions. The combination of these localized contractions is responsible for peristalsis.  </a:t>
            </a:r>
            <a:r>
              <a:rPr lang="en-US"/>
              <a:t>The proximal esophagus contains striated muscle and the distal esophagus smooth muscle, with a long transition zone between. Striated muscle is “faster”.</a:t>
            </a:r>
          </a:p>
        </p:txBody>
      </p:sp>
    </p:spTree>
    <p:extLst>
      <p:ext uri="{BB962C8B-B14F-4D97-AF65-F5344CB8AC3E}">
        <p14:creationId xmlns:p14="http://schemas.microsoft.com/office/powerpoint/2010/main" val="301251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AD7AE-3EAC-41B2-A066-1AF61851556B}" type="slidenum">
              <a:rPr lang="en-US"/>
              <a:pPr/>
              <a:t>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solidFill>
                  <a:srgbClr val="000000"/>
                </a:solidFill>
                <a:cs typeface="Arial" charset="0"/>
              </a:rPr>
              <a:t>Primary peristalsis is triggered by the swallowing center.  Myogenic propagation occurs in the body of the esophagus.</a:t>
            </a:r>
          </a:p>
        </p:txBody>
      </p:sp>
    </p:spTree>
    <p:extLst>
      <p:ext uri="{BB962C8B-B14F-4D97-AF65-F5344CB8AC3E}">
        <p14:creationId xmlns:p14="http://schemas.microsoft.com/office/powerpoint/2010/main" val="326983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defTabSz="457200" fontAlgn="base">
              <a:spcBef>
                <a:spcPct val="0"/>
              </a:spcBef>
              <a:spcAft>
                <a:spcPct val="0"/>
              </a:spcAft>
              <a:defRPr>
                <a:solidFill>
                  <a:schemeClr val="tx1"/>
                </a:solidFill>
                <a:latin typeface="Constantia" pitchFamily="18" charset="0"/>
              </a:defRPr>
            </a:lvl6pPr>
            <a:lvl7pPr marL="2971800" indent="-228600" defTabSz="457200" fontAlgn="base">
              <a:spcBef>
                <a:spcPct val="0"/>
              </a:spcBef>
              <a:spcAft>
                <a:spcPct val="0"/>
              </a:spcAft>
              <a:defRPr>
                <a:solidFill>
                  <a:schemeClr val="tx1"/>
                </a:solidFill>
                <a:latin typeface="Constantia" pitchFamily="18" charset="0"/>
              </a:defRPr>
            </a:lvl7pPr>
            <a:lvl8pPr marL="3429000" indent="-228600" defTabSz="457200" fontAlgn="base">
              <a:spcBef>
                <a:spcPct val="0"/>
              </a:spcBef>
              <a:spcAft>
                <a:spcPct val="0"/>
              </a:spcAft>
              <a:defRPr>
                <a:solidFill>
                  <a:schemeClr val="tx1"/>
                </a:solidFill>
                <a:latin typeface="Constantia" pitchFamily="18" charset="0"/>
              </a:defRPr>
            </a:lvl8pPr>
            <a:lvl9pPr marL="3886200" indent="-228600" defTabSz="4572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770DC62-0095-46B1-9943-771EE0EF13EC}" type="slidenum">
              <a:rPr lang="en-US">
                <a:latin typeface="Calibri" pitchFamily="34" charset="0"/>
              </a:rPr>
              <a:pPr fontAlgn="base">
                <a:spcBef>
                  <a:spcPct val="0"/>
                </a:spcBef>
                <a:spcAft>
                  <a:spcPct val="0"/>
                </a:spcAft>
              </a:pPr>
              <a:t>32</a:t>
            </a:fld>
            <a:endParaRPr lang="en-US">
              <a:latin typeface="Calibri" pitchFamily="34" charset="0"/>
            </a:endParaRPr>
          </a:p>
        </p:txBody>
      </p:sp>
    </p:spTree>
    <p:extLst>
      <p:ext uri="{BB962C8B-B14F-4D97-AF65-F5344CB8AC3E}">
        <p14:creationId xmlns:p14="http://schemas.microsoft.com/office/powerpoint/2010/main" val="8481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A970532-2BD6-4B74-84EB-A1A3DB554EBF}" type="slidenum">
              <a:rPr lang="en-US"/>
              <a:pPr/>
              <a:t>‹#›</a:t>
            </a:fld>
            <a:endParaRPr lang="en-US"/>
          </a:p>
        </p:txBody>
      </p:sp>
    </p:spTree>
    <p:extLst>
      <p:ext uri="{BB962C8B-B14F-4D97-AF65-F5344CB8AC3E}">
        <p14:creationId xmlns:p14="http://schemas.microsoft.com/office/powerpoint/2010/main" val="201833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4910650-2B71-46CD-A27E-6790DF3B3107}" type="slidenum">
              <a:rPr lang="en-US"/>
              <a:pPr/>
              <a:t>‹#›</a:t>
            </a:fld>
            <a:endParaRPr lang="en-US"/>
          </a:p>
        </p:txBody>
      </p:sp>
    </p:spTree>
    <p:extLst>
      <p:ext uri="{BB962C8B-B14F-4D97-AF65-F5344CB8AC3E}">
        <p14:creationId xmlns:p14="http://schemas.microsoft.com/office/powerpoint/2010/main" val="325136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6D088ED-292F-4BF6-8E92-BFEDA3BD2CEE}" type="slidenum">
              <a:rPr lang="en-US"/>
              <a:pPr/>
              <a:t>‹#›</a:t>
            </a:fld>
            <a:endParaRPr lang="en-US"/>
          </a:p>
        </p:txBody>
      </p:sp>
    </p:spTree>
    <p:extLst>
      <p:ext uri="{BB962C8B-B14F-4D97-AF65-F5344CB8AC3E}">
        <p14:creationId xmlns:p14="http://schemas.microsoft.com/office/powerpoint/2010/main" val="368456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375"/>
            <a:ext cx="7772400" cy="1470025"/>
          </a:xfrm>
        </p:spPr>
        <p:txBody>
          <a:bodyPr>
            <a:noAutofit/>
          </a:bodyPr>
          <a:lstStyle/>
          <a:p>
            <a:r>
              <a:rPr lang="en-US" sz="6000" b="1" dirty="0" smtClean="0"/>
              <a:t>Surgical issues of the </a:t>
            </a:r>
            <a:r>
              <a:rPr lang="en-US" sz="6000" b="1" dirty="0" err="1" smtClean="0"/>
              <a:t>Oesophagus</a:t>
            </a:r>
            <a:endParaRPr lang="en-US" sz="6000" b="1" dirty="0"/>
          </a:p>
        </p:txBody>
      </p:sp>
      <p:sp>
        <p:nvSpPr>
          <p:cNvPr id="3" name="Subtitle 2"/>
          <p:cNvSpPr>
            <a:spLocks noGrp="1"/>
          </p:cNvSpPr>
          <p:nvPr>
            <p:ph type="subTitle" idx="1"/>
          </p:nvPr>
        </p:nvSpPr>
        <p:spPr>
          <a:xfrm>
            <a:off x="1371600" y="5334000"/>
            <a:ext cx="6400800" cy="1752600"/>
          </a:xfrm>
        </p:spPr>
        <p:txBody>
          <a:bodyPr/>
          <a:lstStyle/>
          <a:p>
            <a:r>
              <a:rPr lang="en-US" dirty="0" smtClean="0"/>
              <a:t>Dr. S. </a:t>
            </a:r>
            <a:r>
              <a:rPr lang="en-US" dirty="0" err="1" smtClean="0"/>
              <a:t>Nishan</a:t>
            </a:r>
            <a:r>
              <a:rPr lang="en-US" dirty="0" smtClean="0"/>
              <a:t> Silva</a:t>
            </a:r>
          </a:p>
          <a:p>
            <a:r>
              <a:rPr lang="en-US" dirty="0" smtClean="0"/>
              <a:t>( MBBS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062" y="1981200"/>
            <a:ext cx="4833938" cy="3214765"/>
          </a:xfrm>
          <a:prstGeom prst="rect">
            <a:avLst/>
          </a:prstGeom>
        </p:spPr>
      </p:pic>
    </p:spTree>
    <p:extLst>
      <p:ext uri="{BB962C8B-B14F-4D97-AF65-F5344CB8AC3E}">
        <p14:creationId xmlns:p14="http://schemas.microsoft.com/office/powerpoint/2010/main" val="2472315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81000"/>
            <a:ext cx="7772400" cy="1143000"/>
          </a:xfrm>
        </p:spPr>
        <p:txBody>
          <a:bodyPr/>
          <a:lstStyle/>
          <a:p>
            <a:r>
              <a:rPr lang="en-US"/>
              <a:t>Oesophageal disorders</a:t>
            </a:r>
          </a:p>
        </p:txBody>
      </p:sp>
      <p:sp>
        <p:nvSpPr>
          <p:cNvPr id="50179" name="Rectangle 3"/>
          <p:cNvSpPr>
            <a:spLocks noGrp="1" noChangeArrowheads="1"/>
          </p:cNvSpPr>
          <p:nvPr>
            <p:ph type="body" idx="1"/>
          </p:nvPr>
        </p:nvSpPr>
        <p:spPr>
          <a:xfrm>
            <a:off x="685800" y="1752600"/>
            <a:ext cx="7772400" cy="4724400"/>
          </a:xfrm>
        </p:spPr>
        <p:txBody>
          <a:bodyPr/>
          <a:lstStyle/>
          <a:p>
            <a:pPr>
              <a:lnSpc>
                <a:spcPct val="90000"/>
              </a:lnSpc>
            </a:pPr>
            <a:r>
              <a:rPr lang="en-US"/>
              <a:t>Congenital abnormalities</a:t>
            </a:r>
          </a:p>
          <a:p>
            <a:pPr>
              <a:lnSpc>
                <a:spcPct val="90000"/>
              </a:lnSpc>
            </a:pPr>
            <a:r>
              <a:rPr lang="en-US"/>
              <a:t>Motility disorders</a:t>
            </a:r>
          </a:p>
          <a:p>
            <a:pPr lvl="1">
              <a:lnSpc>
                <a:spcPct val="90000"/>
              </a:lnSpc>
            </a:pPr>
            <a:r>
              <a:rPr lang="en-US"/>
              <a:t>Achalasia cardia</a:t>
            </a:r>
          </a:p>
          <a:p>
            <a:pPr lvl="1">
              <a:lnSpc>
                <a:spcPct val="90000"/>
              </a:lnSpc>
            </a:pPr>
            <a:r>
              <a:rPr lang="en-US"/>
              <a:t>Oesophageal diverticula</a:t>
            </a:r>
          </a:p>
          <a:p>
            <a:pPr lvl="1">
              <a:lnSpc>
                <a:spcPct val="90000"/>
              </a:lnSpc>
            </a:pPr>
            <a:r>
              <a:rPr lang="en-US"/>
              <a:t>Rings and webs</a:t>
            </a:r>
          </a:p>
          <a:p>
            <a:pPr>
              <a:lnSpc>
                <a:spcPct val="90000"/>
              </a:lnSpc>
            </a:pPr>
            <a:r>
              <a:rPr lang="en-US"/>
              <a:t>Ulcerations and lacerations</a:t>
            </a:r>
          </a:p>
          <a:p>
            <a:pPr>
              <a:lnSpc>
                <a:spcPct val="90000"/>
              </a:lnSpc>
            </a:pPr>
            <a:r>
              <a:rPr lang="en-US"/>
              <a:t>Vascular lesions</a:t>
            </a:r>
          </a:p>
          <a:p>
            <a:pPr>
              <a:lnSpc>
                <a:spcPct val="90000"/>
              </a:lnSpc>
            </a:pPr>
            <a:r>
              <a:rPr lang="en-US"/>
              <a:t>Organic lesions</a:t>
            </a:r>
          </a:p>
          <a:p>
            <a:pPr lvl="1">
              <a:lnSpc>
                <a:spcPct val="90000"/>
              </a:lnSpc>
            </a:pPr>
            <a:r>
              <a:rPr lang="en-US"/>
              <a:t>Strictures and tumours</a:t>
            </a:r>
          </a:p>
          <a:p>
            <a:pPr>
              <a:lnSpc>
                <a:spcPct val="90000"/>
              </a:lnSpc>
              <a:buFontTx/>
              <a:buNone/>
            </a:pPr>
            <a:endParaRPr lang="en-US"/>
          </a:p>
        </p:txBody>
      </p:sp>
    </p:spTree>
    <p:extLst>
      <p:ext uri="{BB962C8B-B14F-4D97-AF65-F5344CB8AC3E}">
        <p14:creationId xmlns:p14="http://schemas.microsoft.com/office/powerpoint/2010/main" val="4143026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772400" cy="1143000"/>
          </a:xfrm>
        </p:spPr>
        <p:txBody>
          <a:bodyPr>
            <a:normAutofit fontScale="90000"/>
          </a:bodyPr>
          <a:lstStyle/>
          <a:p>
            <a:r>
              <a:rPr lang="en-US"/>
              <a:t>Congenital abnormalities – Tracheo oesophageal fistula</a:t>
            </a:r>
            <a:endParaRPr lang="en-AU"/>
          </a:p>
        </p:txBody>
      </p:sp>
      <p:pic>
        <p:nvPicPr>
          <p:cNvPr id="30723" name="Picture 3" descr="a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905000"/>
            <a:ext cx="4876800" cy="4735513"/>
          </a:xfrm>
          <a:prstGeom prst="rect">
            <a:avLst/>
          </a:prstGeom>
          <a:noFill/>
          <a:extLst>
            <a:ext uri="{909E8E84-426E-40DD-AFC4-6F175D3DCCD1}">
              <a14:hiddenFill xmlns:a14="http://schemas.microsoft.com/office/drawing/2010/main">
                <a:solidFill>
                  <a:srgbClr val="FFFFFF"/>
                </a:solidFill>
              </a14:hiddenFill>
            </a:ext>
          </a:extLst>
        </p:spPr>
      </p:pic>
      <p:sp>
        <p:nvSpPr>
          <p:cNvPr id="30724" name="Text Box 4"/>
          <p:cNvSpPr txBox="1">
            <a:spLocks noChangeArrowheads="1"/>
          </p:cNvSpPr>
          <p:nvPr/>
        </p:nvSpPr>
        <p:spPr bwMode="auto">
          <a:xfrm>
            <a:off x="304800" y="4800600"/>
            <a:ext cx="266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t>Commonest is Type C</a:t>
            </a:r>
          </a:p>
        </p:txBody>
      </p:sp>
    </p:spTree>
    <p:extLst>
      <p:ext uri="{BB962C8B-B14F-4D97-AF65-F5344CB8AC3E}">
        <p14:creationId xmlns:p14="http://schemas.microsoft.com/office/powerpoint/2010/main" val="2687106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Congenital abnormalities</a:t>
            </a:r>
            <a:endParaRPr lang="en-AU"/>
          </a:p>
        </p:txBody>
      </p:sp>
      <p:sp>
        <p:nvSpPr>
          <p:cNvPr id="31747" name="Rectangle 3"/>
          <p:cNvSpPr>
            <a:spLocks noGrp="1" noChangeArrowheads="1"/>
          </p:cNvSpPr>
          <p:nvPr>
            <p:ph type="body" idx="1"/>
          </p:nvPr>
        </p:nvSpPr>
        <p:spPr/>
        <p:txBody>
          <a:bodyPr/>
          <a:lstStyle/>
          <a:p>
            <a:r>
              <a:rPr lang="en-US"/>
              <a:t>Stenosis</a:t>
            </a:r>
          </a:p>
          <a:p>
            <a:r>
              <a:rPr lang="en-US"/>
              <a:t>Atresia</a:t>
            </a:r>
          </a:p>
          <a:p>
            <a:r>
              <a:rPr lang="en-US"/>
              <a:t>Heterotopia –  Gastric mucosa						Sebaceous glands.</a:t>
            </a:r>
          </a:p>
          <a:p>
            <a:r>
              <a:rPr lang="en-US"/>
              <a:t>Cysts – Inclusion cyst</a:t>
            </a:r>
          </a:p>
          <a:p>
            <a:pPr lvl="3"/>
            <a:r>
              <a:rPr lang="en-US"/>
              <a:t>Columnnar and squamous epithelial lined cysts</a:t>
            </a:r>
          </a:p>
          <a:p>
            <a:pPr>
              <a:buFontTx/>
              <a:buNone/>
            </a:pPr>
            <a:r>
              <a:rPr lang="en-US"/>
              <a:t>		       Retention cysts.</a:t>
            </a:r>
            <a:endParaRPr lang="en-AU"/>
          </a:p>
        </p:txBody>
      </p:sp>
    </p:spTree>
    <p:extLst>
      <p:ext uri="{BB962C8B-B14F-4D97-AF65-F5344CB8AC3E}">
        <p14:creationId xmlns:p14="http://schemas.microsoft.com/office/powerpoint/2010/main" val="2932172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Motility disorders</a:t>
            </a:r>
          </a:p>
        </p:txBody>
      </p:sp>
      <p:sp>
        <p:nvSpPr>
          <p:cNvPr id="51203" name="Rectangle 3"/>
          <p:cNvSpPr>
            <a:spLocks noGrp="1" noChangeArrowheads="1"/>
          </p:cNvSpPr>
          <p:nvPr>
            <p:ph type="body" idx="1"/>
          </p:nvPr>
        </p:nvSpPr>
        <p:spPr/>
        <p:txBody>
          <a:bodyPr/>
          <a:lstStyle/>
          <a:p>
            <a:r>
              <a:rPr lang="en-US"/>
              <a:t>Achalasia cardia</a:t>
            </a:r>
          </a:p>
          <a:p>
            <a:r>
              <a:rPr lang="en-US"/>
              <a:t>Diverticula</a:t>
            </a:r>
          </a:p>
          <a:p>
            <a:r>
              <a:rPr lang="en-US"/>
              <a:t>Rings and webs</a:t>
            </a:r>
          </a:p>
          <a:p>
            <a:r>
              <a:rPr lang="en-US"/>
              <a:t>Hiatus hernia *</a:t>
            </a:r>
          </a:p>
          <a:p>
            <a:r>
              <a:rPr lang="en-US"/>
              <a:t>Gastro oesophageal reflux disease *</a:t>
            </a:r>
          </a:p>
        </p:txBody>
      </p:sp>
    </p:spTree>
    <p:extLst>
      <p:ext uri="{BB962C8B-B14F-4D97-AF65-F5344CB8AC3E}">
        <p14:creationId xmlns:p14="http://schemas.microsoft.com/office/powerpoint/2010/main" val="3925274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2133600" y="0"/>
            <a:ext cx="4267200" cy="1143000"/>
          </a:xfrm>
        </p:spPr>
        <p:txBody>
          <a:bodyPr/>
          <a:lstStyle/>
          <a:p>
            <a:r>
              <a:rPr lang="en-US"/>
              <a:t>Diverticula</a:t>
            </a:r>
          </a:p>
        </p:txBody>
      </p:sp>
      <p:sp>
        <p:nvSpPr>
          <p:cNvPr id="55301" name="Line 5"/>
          <p:cNvSpPr>
            <a:spLocks noChangeShapeType="1"/>
          </p:cNvSpPr>
          <p:nvPr/>
        </p:nvSpPr>
        <p:spPr bwMode="auto">
          <a:xfrm flipH="1">
            <a:off x="2057400" y="1981200"/>
            <a:ext cx="1219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Line 6"/>
          <p:cNvSpPr>
            <a:spLocks noChangeShapeType="1"/>
          </p:cNvSpPr>
          <p:nvPr/>
        </p:nvSpPr>
        <p:spPr bwMode="auto">
          <a:xfrm>
            <a:off x="5334000" y="1905000"/>
            <a:ext cx="1447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4" name="Rectangle 8"/>
          <p:cNvSpPr>
            <a:spLocks noChangeArrowheads="1"/>
          </p:cNvSpPr>
          <p:nvPr/>
        </p:nvSpPr>
        <p:spPr bwMode="auto">
          <a:xfrm>
            <a:off x="304800" y="2895600"/>
            <a:ext cx="4114800" cy="838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a:p>
            <a:pPr algn="ctr"/>
            <a:r>
              <a:rPr lang="en-US" b="1">
                <a:solidFill>
                  <a:schemeClr val="bg1"/>
                </a:solidFill>
              </a:rPr>
              <a:t>PULSION  DIVERTICULUM</a:t>
            </a:r>
          </a:p>
          <a:p>
            <a:pPr algn="ctr"/>
            <a:endParaRPr lang="en-US" b="1"/>
          </a:p>
        </p:txBody>
      </p:sp>
      <p:sp>
        <p:nvSpPr>
          <p:cNvPr id="55305" name="Line 9"/>
          <p:cNvSpPr>
            <a:spLocks noChangeShapeType="1"/>
          </p:cNvSpPr>
          <p:nvPr/>
        </p:nvSpPr>
        <p:spPr bwMode="auto">
          <a:xfrm flipH="1">
            <a:off x="1066800" y="38100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6" name="Line 10"/>
          <p:cNvSpPr>
            <a:spLocks noChangeShapeType="1"/>
          </p:cNvSpPr>
          <p:nvPr/>
        </p:nvSpPr>
        <p:spPr bwMode="auto">
          <a:xfrm>
            <a:off x="3276600" y="38862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7" name="Text Box 11"/>
          <p:cNvSpPr txBox="1">
            <a:spLocks noChangeArrowheads="1"/>
          </p:cNvSpPr>
          <p:nvPr/>
        </p:nvSpPr>
        <p:spPr bwMode="auto">
          <a:xfrm>
            <a:off x="0" y="4343400"/>
            <a:ext cx="3124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Epiphrenic – above the diagphragm</a:t>
            </a:r>
          </a:p>
        </p:txBody>
      </p:sp>
      <p:sp>
        <p:nvSpPr>
          <p:cNvPr id="55308" name="Text Box 12"/>
          <p:cNvSpPr txBox="1">
            <a:spLocks noChangeArrowheads="1"/>
          </p:cNvSpPr>
          <p:nvPr/>
        </p:nvSpPr>
        <p:spPr bwMode="auto">
          <a:xfrm>
            <a:off x="3124200" y="4495800"/>
            <a:ext cx="3200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Zenkers – Pharyngo oesophageal</a:t>
            </a:r>
          </a:p>
          <a:p>
            <a:pPr>
              <a:spcBef>
                <a:spcPct val="50000"/>
              </a:spcBef>
            </a:pPr>
            <a:endParaRPr lang="en-US"/>
          </a:p>
        </p:txBody>
      </p:sp>
      <p:sp>
        <p:nvSpPr>
          <p:cNvPr id="55309" name="Rectangle 13"/>
          <p:cNvSpPr>
            <a:spLocks noChangeArrowheads="1"/>
          </p:cNvSpPr>
          <p:nvPr/>
        </p:nvSpPr>
        <p:spPr bwMode="auto">
          <a:xfrm>
            <a:off x="4876800" y="2819400"/>
            <a:ext cx="4267200" cy="838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TRACTION</a:t>
            </a:r>
            <a:r>
              <a:rPr lang="en-US" b="1"/>
              <a:t> </a:t>
            </a:r>
            <a:r>
              <a:rPr lang="en-US" b="1">
                <a:solidFill>
                  <a:schemeClr val="bg1"/>
                </a:solidFill>
              </a:rPr>
              <a:t>DIVERTICULUM</a:t>
            </a:r>
          </a:p>
        </p:txBody>
      </p:sp>
      <p:sp>
        <p:nvSpPr>
          <p:cNvPr id="55310" name="Line 14"/>
          <p:cNvSpPr>
            <a:spLocks noChangeShapeType="1"/>
          </p:cNvSpPr>
          <p:nvPr/>
        </p:nvSpPr>
        <p:spPr bwMode="auto">
          <a:xfrm>
            <a:off x="7086600" y="3886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1" name="Text Box 15"/>
          <p:cNvSpPr txBox="1">
            <a:spLocks noChangeArrowheads="1"/>
          </p:cNvSpPr>
          <p:nvPr/>
        </p:nvSpPr>
        <p:spPr bwMode="auto">
          <a:xfrm>
            <a:off x="5867400" y="4495800"/>
            <a:ext cx="3048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Pull due to attachement to extrinsic structures </a:t>
            </a:r>
          </a:p>
          <a:p>
            <a:pPr>
              <a:spcBef>
                <a:spcPct val="50000"/>
              </a:spcBef>
            </a:pPr>
            <a:r>
              <a:rPr lang="en-US"/>
              <a:t>Eg: TB Lymph nodes</a:t>
            </a:r>
          </a:p>
        </p:txBody>
      </p:sp>
      <p:sp>
        <p:nvSpPr>
          <p:cNvPr id="55312" name="Text Box 16"/>
          <p:cNvSpPr txBox="1">
            <a:spLocks noChangeArrowheads="1"/>
          </p:cNvSpPr>
          <p:nvPr/>
        </p:nvSpPr>
        <p:spPr bwMode="auto">
          <a:xfrm>
            <a:off x="1447800" y="10668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Outpouchings of the the mucosa at points of weakness </a:t>
            </a:r>
          </a:p>
        </p:txBody>
      </p:sp>
    </p:spTree>
    <p:extLst>
      <p:ext uri="{BB962C8B-B14F-4D97-AF65-F5344CB8AC3E}">
        <p14:creationId xmlns:p14="http://schemas.microsoft.com/office/powerpoint/2010/main" val="258694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0"/>
            <a:ext cx="7772400" cy="1143000"/>
          </a:xfrm>
        </p:spPr>
        <p:txBody>
          <a:bodyPr/>
          <a:lstStyle/>
          <a:p>
            <a:r>
              <a:rPr lang="en-US"/>
              <a:t>Diverticula</a:t>
            </a:r>
            <a:endParaRPr lang="en-AU"/>
          </a:p>
        </p:txBody>
      </p:sp>
      <p:sp>
        <p:nvSpPr>
          <p:cNvPr id="32771" name="Rectangle 3"/>
          <p:cNvSpPr>
            <a:spLocks noGrp="1" noChangeArrowheads="1"/>
          </p:cNvSpPr>
          <p:nvPr>
            <p:ph type="body" idx="1"/>
          </p:nvPr>
        </p:nvSpPr>
        <p:spPr>
          <a:xfrm>
            <a:off x="685800" y="1524000"/>
            <a:ext cx="7772400" cy="4572000"/>
          </a:xfrm>
        </p:spPr>
        <p:txBody>
          <a:bodyPr/>
          <a:lstStyle/>
          <a:p>
            <a:pPr>
              <a:lnSpc>
                <a:spcPct val="90000"/>
              </a:lnSpc>
            </a:pPr>
            <a:endParaRPr lang="en-US" sz="2800"/>
          </a:p>
          <a:p>
            <a:pPr>
              <a:lnSpc>
                <a:spcPct val="90000"/>
              </a:lnSpc>
            </a:pPr>
            <a:r>
              <a:rPr lang="en-US" sz="2800"/>
              <a:t>MULTIPLE – Diffuse intramural oesophageal diverticulosis.</a:t>
            </a:r>
          </a:p>
          <a:p>
            <a:pPr>
              <a:lnSpc>
                <a:spcPct val="90000"/>
              </a:lnSpc>
            </a:pPr>
            <a:endParaRPr lang="en-US" sz="2800"/>
          </a:p>
          <a:p>
            <a:pPr>
              <a:lnSpc>
                <a:spcPct val="90000"/>
              </a:lnSpc>
            </a:pPr>
            <a:r>
              <a:rPr lang="en-US" sz="2800"/>
              <a:t>COMPLICATIONS – Obstruction, infection, haemorrhage, perforation, increased incidence of malignancy.</a:t>
            </a:r>
          </a:p>
          <a:p>
            <a:pPr>
              <a:lnSpc>
                <a:spcPct val="90000"/>
              </a:lnSpc>
            </a:pPr>
            <a:endParaRPr lang="en-AU" sz="2800"/>
          </a:p>
        </p:txBody>
      </p:sp>
    </p:spTree>
    <p:extLst>
      <p:ext uri="{BB962C8B-B14F-4D97-AF65-F5344CB8AC3E}">
        <p14:creationId xmlns:p14="http://schemas.microsoft.com/office/powerpoint/2010/main" val="3688790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685800" y="0"/>
            <a:ext cx="7772400" cy="1143000"/>
          </a:xfrm>
        </p:spPr>
        <p:txBody>
          <a:bodyPr/>
          <a:lstStyle/>
          <a:p>
            <a:r>
              <a:rPr lang="en-US"/>
              <a:t>Achalasia Cardia</a:t>
            </a:r>
          </a:p>
        </p:txBody>
      </p:sp>
      <p:pic>
        <p:nvPicPr>
          <p:cNvPr id="63493" name="Picture 5" descr="200691514404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752600"/>
            <a:ext cx="5715000" cy="4737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5" name="Picture 7" descr="714-745-10802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600200"/>
            <a:ext cx="2905125" cy="4995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3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1143000"/>
          </a:xfrm>
        </p:spPr>
        <p:txBody>
          <a:bodyPr/>
          <a:lstStyle/>
          <a:p>
            <a:r>
              <a:rPr lang="en-US"/>
              <a:t>Achalasia cardia</a:t>
            </a:r>
            <a:endParaRPr lang="en-AU"/>
          </a:p>
        </p:txBody>
      </p:sp>
      <p:sp>
        <p:nvSpPr>
          <p:cNvPr id="35843" name="Rectangle 3"/>
          <p:cNvSpPr>
            <a:spLocks noGrp="1" noChangeArrowheads="1"/>
          </p:cNvSpPr>
          <p:nvPr>
            <p:ph type="body" idx="1"/>
          </p:nvPr>
        </p:nvSpPr>
        <p:spPr>
          <a:xfrm>
            <a:off x="685800" y="1600200"/>
            <a:ext cx="7772400" cy="4495800"/>
          </a:xfrm>
        </p:spPr>
        <p:txBody>
          <a:bodyPr/>
          <a:lstStyle/>
          <a:p>
            <a:pPr>
              <a:lnSpc>
                <a:spcPct val="90000"/>
              </a:lnSpc>
            </a:pPr>
            <a:r>
              <a:rPr lang="en-US" sz="2800"/>
              <a:t>Failure of the cardia (LES) to open when the peristaltic wave reaches it.</a:t>
            </a:r>
          </a:p>
          <a:p>
            <a:pPr>
              <a:lnSpc>
                <a:spcPct val="90000"/>
              </a:lnSpc>
            </a:pPr>
            <a:endParaRPr lang="en-US" sz="2800"/>
          </a:p>
          <a:p>
            <a:pPr>
              <a:lnSpc>
                <a:spcPct val="90000"/>
              </a:lnSpc>
            </a:pPr>
            <a:endParaRPr lang="en-US" sz="2800"/>
          </a:p>
          <a:p>
            <a:pPr>
              <a:lnSpc>
                <a:spcPct val="90000"/>
              </a:lnSpc>
            </a:pPr>
            <a:r>
              <a:rPr lang="en-US" sz="2800"/>
              <a:t>Major abnormalities in the Achalasia cardia 	Aperistalsis</a:t>
            </a:r>
          </a:p>
          <a:p>
            <a:pPr>
              <a:lnSpc>
                <a:spcPct val="90000"/>
              </a:lnSpc>
              <a:buFontTx/>
              <a:buNone/>
            </a:pPr>
            <a:r>
              <a:rPr lang="en-US" sz="2800"/>
              <a:t>		Partial / complete relaxation of LES </a:t>
            </a:r>
          </a:p>
          <a:p>
            <a:pPr>
              <a:lnSpc>
                <a:spcPct val="90000"/>
              </a:lnSpc>
              <a:buFontTx/>
              <a:buNone/>
            </a:pPr>
            <a:r>
              <a:rPr lang="en-US" sz="2800"/>
              <a:t>		Increased basal tone of LES</a:t>
            </a:r>
          </a:p>
          <a:p>
            <a:pPr lvl="1">
              <a:lnSpc>
                <a:spcPct val="90000"/>
              </a:lnSpc>
              <a:buFontTx/>
              <a:buNone/>
            </a:pPr>
            <a:r>
              <a:rPr lang="en-US" sz="2400"/>
              <a:t>	</a:t>
            </a:r>
            <a:endParaRPr lang="en-AU" sz="2400"/>
          </a:p>
        </p:txBody>
      </p:sp>
    </p:spTree>
    <p:extLst>
      <p:ext uri="{BB962C8B-B14F-4D97-AF65-F5344CB8AC3E}">
        <p14:creationId xmlns:p14="http://schemas.microsoft.com/office/powerpoint/2010/main" val="145938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381000"/>
            <a:ext cx="7772400" cy="1143000"/>
          </a:xfrm>
        </p:spPr>
        <p:txBody>
          <a:bodyPr/>
          <a:lstStyle/>
          <a:p>
            <a:r>
              <a:rPr lang="en-US"/>
              <a:t>Achalasia cardia</a:t>
            </a:r>
            <a:endParaRPr lang="en-AU"/>
          </a:p>
        </p:txBody>
      </p:sp>
      <p:sp>
        <p:nvSpPr>
          <p:cNvPr id="62467" name="Rectangle 3"/>
          <p:cNvSpPr>
            <a:spLocks noGrp="1" noChangeArrowheads="1"/>
          </p:cNvSpPr>
          <p:nvPr>
            <p:ph type="body" idx="1"/>
          </p:nvPr>
        </p:nvSpPr>
        <p:spPr>
          <a:xfrm>
            <a:off x="685800" y="1981200"/>
            <a:ext cx="7772400" cy="4495800"/>
          </a:xfrm>
        </p:spPr>
        <p:txBody>
          <a:bodyPr/>
          <a:lstStyle/>
          <a:p>
            <a:pPr>
              <a:lnSpc>
                <a:spcPct val="90000"/>
              </a:lnSpc>
            </a:pPr>
            <a:r>
              <a:rPr lang="en-US" sz="2800"/>
              <a:t>Symptoms – Progressive dysphagia.				    Regurgitation of undigested food.	  		    Aspiration pneumonia.		   </a:t>
            </a:r>
          </a:p>
          <a:p>
            <a:pPr>
              <a:lnSpc>
                <a:spcPct val="90000"/>
              </a:lnSpc>
              <a:buFontTx/>
              <a:buNone/>
            </a:pPr>
            <a:r>
              <a:rPr lang="en-US" sz="2800"/>
              <a:t>			    Retrosternal discomfort.				    Foetid flatulence.</a:t>
            </a:r>
          </a:p>
          <a:p>
            <a:pPr>
              <a:lnSpc>
                <a:spcPct val="90000"/>
              </a:lnSpc>
            </a:pPr>
            <a:endParaRPr lang="en-AU" sz="2800"/>
          </a:p>
        </p:txBody>
      </p:sp>
    </p:spTree>
    <p:extLst>
      <p:ext uri="{BB962C8B-B14F-4D97-AF65-F5344CB8AC3E}">
        <p14:creationId xmlns:p14="http://schemas.microsoft.com/office/powerpoint/2010/main" val="540787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Achalasia cardia - Pathology</a:t>
            </a:r>
            <a:endParaRPr lang="en-AU"/>
          </a:p>
        </p:txBody>
      </p:sp>
      <p:sp>
        <p:nvSpPr>
          <p:cNvPr id="36867" name="Rectangle 3"/>
          <p:cNvSpPr>
            <a:spLocks noGrp="1" noChangeArrowheads="1"/>
          </p:cNvSpPr>
          <p:nvPr>
            <p:ph type="body" idx="1"/>
          </p:nvPr>
        </p:nvSpPr>
        <p:spPr/>
        <p:txBody>
          <a:bodyPr/>
          <a:lstStyle/>
          <a:p>
            <a:r>
              <a:rPr lang="en-US" sz="2800"/>
              <a:t>Progressive dilatation of the upper segment</a:t>
            </a:r>
          </a:p>
          <a:p>
            <a:r>
              <a:rPr lang="en-US" sz="2800"/>
              <a:t>Wall </a:t>
            </a:r>
          </a:p>
          <a:p>
            <a:pPr lvl="1"/>
            <a:r>
              <a:rPr lang="en-US" sz="2400"/>
              <a:t>thickened proximally due to muscular hypertrophy.</a:t>
            </a:r>
          </a:p>
          <a:p>
            <a:pPr lvl="1"/>
            <a:r>
              <a:rPr lang="en-US" sz="2400"/>
              <a:t>Wall thinned out due to dilatation.</a:t>
            </a:r>
          </a:p>
          <a:p>
            <a:pPr lvl="1"/>
            <a:r>
              <a:rPr lang="en-US" sz="2400"/>
              <a:t>Normal in thickness</a:t>
            </a:r>
          </a:p>
          <a:p>
            <a:r>
              <a:rPr lang="en-US" sz="2800"/>
              <a:t>Ganglia – absent in upper segment.</a:t>
            </a:r>
          </a:p>
          <a:p>
            <a:r>
              <a:rPr lang="en-US" sz="2800"/>
              <a:t>Ulceration and inflammation of the oesophageal  lining.</a:t>
            </a:r>
            <a:endParaRPr lang="en-AU" sz="2800"/>
          </a:p>
        </p:txBody>
      </p:sp>
    </p:spTree>
    <p:extLst>
      <p:ext uri="{BB962C8B-B14F-4D97-AF65-F5344CB8AC3E}">
        <p14:creationId xmlns:p14="http://schemas.microsoft.com/office/powerpoint/2010/main" val="382972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Oesophagus – Normal Anatomy</a:t>
            </a:r>
            <a:endParaRPr lang="en-AU"/>
          </a:p>
        </p:txBody>
      </p:sp>
      <p:sp>
        <p:nvSpPr>
          <p:cNvPr id="26627" name="Rectangle 3"/>
          <p:cNvSpPr>
            <a:spLocks noGrp="1" noChangeArrowheads="1"/>
          </p:cNvSpPr>
          <p:nvPr>
            <p:ph type="body" idx="1"/>
          </p:nvPr>
        </p:nvSpPr>
        <p:spPr/>
        <p:txBody>
          <a:bodyPr/>
          <a:lstStyle/>
          <a:p>
            <a:pPr>
              <a:lnSpc>
                <a:spcPct val="90000"/>
              </a:lnSpc>
            </a:pPr>
            <a:r>
              <a:rPr lang="en-US" sz="2800"/>
              <a:t>Extends from Pharynx (C6) to Gastro oesophageal junction (T11/T12)</a:t>
            </a:r>
          </a:p>
          <a:p>
            <a:pPr>
              <a:lnSpc>
                <a:spcPct val="90000"/>
              </a:lnSpc>
            </a:pPr>
            <a:r>
              <a:rPr lang="en-US" sz="2800"/>
              <a:t>25.0 cm in length. </a:t>
            </a:r>
          </a:p>
          <a:p>
            <a:pPr>
              <a:lnSpc>
                <a:spcPct val="90000"/>
              </a:lnSpc>
            </a:pPr>
            <a:r>
              <a:rPr lang="en-US" sz="2800"/>
              <a:t>3 points of narrowing 	Cricoid cartilage					     	L/S Bronchus						Diaphragm.</a:t>
            </a:r>
          </a:p>
          <a:p>
            <a:pPr>
              <a:lnSpc>
                <a:spcPct val="90000"/>
              </a:lnSpc>
            </a:pPr>
            <a:r>
              <a:rPr lang="en-US" sz="2800"/>
              <a:t>UES – 3cm segment at the cricopharyngeal muscle.</a:t>
            </a:r>
          </a:p>
          <a:p>
            <a:pPr>
              <a:lnSpc>
                <a:spcPct val="90000"/>
              </a:lnSpc>
            </a:pPr>
            <a:r>
              <a:rPr lang="en-US" sz="2800"/>
              <a:t>LES – 2 – 4 cm segment in the abdomen proximal to the anatomical GE sphincter.</a:t>
            </a:r>
          </a:p>
          <a:p>
            <a:pPr>
              <a:lnSpc>
                <a:spcPct val="90000"/>
              </a:lnSpc>
            </a:pPr>
            <a:endParaRPr lang="en-US" sz="2800"/>
          </a:p>
          <a:p>
            <a:pPr>
              <a:lnSpc>
                <a:spcPct val="90000"/>
              </a:lnSpc>
            </a:pPr>
            <a:endParaRPr lang="en-AU" sz="2800"/>
          </a:p>
        </p:txBody>
      </p:sp>
    </p:spTree>
    <p:extLst>
      <p:ext uri="{BB962C8B-B14F-4D97-AF65-F5344CB8AC3E}">
        <p14:creationId xmlns:p14="http://schemas.microsoft.com/office/powerpoint/2010/main" val="3892114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Hiatus Hernia</a:t>
            </a:r>
            <a:endParaRPr lang="en-AU"/>
          </a:p>
        </p:txBody>
      </p:sp>
      <p:pic>
        <p:nvPicPr>
          <p:cNvPr id="37891" name="Picture 3" descr="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731520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0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Hiatus Hernia</a:t>
            </a:r>
            <a:endParaRPr lang="en-AU"/>
          </a:p>
        </p:txBody>
      </p:sp>
      <p:sp>
        <p:nvSpPr>
          <p:cNvPr id="38915" name="Rectangle 3"/>
          <p:cNvSpPr>
            <a:spLocks noGrp="1" noChangeArrowheads="1"/>
          </p:cNvSpPr>
          <p:nvPr>
            <p:ph type="body" idx="1"/>
          </p:nvPr>
        </p:nvSpPr>
        <p:spPr/>
        <p:txBody>
          <a:bodyPr/>
          <a:lstStyle/>
          <a:p>
            <a:endParaRPr lang="en-US" dirty="0"/>
          </a:p>
          <a:p>
            <a:r>
              <a:rPr lang="en-US" dirty="0"/>
              <a:t>Sliding type – Disturbance of the normal relationship of the gastro </a:t>
            </a:r>
            <a:r>
              <a:rPr lang="en-US" dirty="0" err="1"/>
              <a:t>oesophageal</a:t>
            </a:r>
            <a:r>
              <a:rPr lang="en-US" dirty="0"/>
              <a:t> junction. 		Reflux.</a:t>
            </a:r>
          </a:p>
          <a:p>
            <a:endParaRPr lang="en-US" dirty="0"/>
          </a:p>
          <a:p>
            <a:r>
              <a:rPr lang="en-US" dirty="0" err="1"/>
              <a:t>Paraoesophageal</a:t>
            </a:r>
            <a:r>
              <a:rPr lang="en-US" dirty="0"/>
              <a:t> / </a:t>
            </a:r>
            <a:r>
              <a:rPr lang="en-US" dirty="0" smtClean="0"/>
              <a:t>rolling </a:t>
            </a:r>
            <a:r>
              <a:rPr lang="en-US" dirty="0"/>
              <a:t>type – Strangulation &amp; Obstruction.</a:t>
            </a:r>
            <a:endParaRPr lang="en-AU" dirty="0"/>
          </a:p>
        </p:txBody>
      </p:sp>
      <p:sp>
        <p:nvSpPr>
          <p:cNvPr id="38916" name="Line 4"/>
          <p:cNvSpPr>
            <a:spLocks noChangeShapeType="1"/>
          </p:cNvSpPr>
          <p:nvPr/>
        </p:nvSpPr>
        <p:spPr bwMode="auto">
          <a:xfrm>
            <a:off x="2819400" y="3886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90378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Ulceration of the Oesophagus</a:t>
            </a:r>
            <a:endParaRPr lang="en-AU"/>
          </a:p>
        </p:txBody>
      </p:sp>
      <p:sp>
        <p:nvSpPr>
          <p:cNvPr id="39939" name="Rectangle 3"/>
          <p:cNvSpPr>
            <a:spLocks noGrp="1" noChangeArrowheads="1"/>
          </p:cNvSpPr>
          <p:nvPr>
            <p:ph type="body" idx="1"/>
          </p:nvPr>
        </p:nvSpPr>
        <p:spPr/>
        <p:txBody>
          <a:bodyPr/>
          <a:lstStyle/>
          <a:p>
            <a:r>
              <a:rPr lang="en-US"/>
              <a:t>Mallory – Weiss Syndrome – ( laceration / tear)</a:t>
            </a:r>
          </a:p>
          <a:p>
            <a:endParaRPr lang="en-US"/>
          </a:p>
          <a:p>
            <a:endParaRPr lang="en-US"/>
          </a:p>
          <a:p>
            <a:r>
              <a:rPr lang="en-US"/>
              <a:t>Oesophagitis.</a:t>
            </a:r>
            <a:endParaRPr lang="en-AU"/>
          </a:p>
        </p:txBody>
      </p:sp>
    </p:spTree>
    <p:extLst>
      <p:ext uri="{BB962C8B-B14F-4D97-AF65-F5344CB8AC3E}">
        <p14:creationId xmlns:p14="http://schemas.microsoft.com/office/powerpoint/2010/main" val="392867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en-US"/>
              <a:t>Mallory – Weiss Syndrome</a:t>
            </a:r>
          </a:p>
        </p:txBody>
      </p:sp>
      <p:sp>
        <p:nvSpPr>
          <p:cNvPr id="59397" name="Rectangle 5"/>
          <p:cNvSpPr>
            <a:spLocks noGrp="1" noChangeArrowheads="1"/>
          </p:cNvSpPr>
          <p:nvPr>
            <p:ph type="body" sz="half" idx="1"/>
          </p:nvPr>
        </p:nvSpPr>
        <p:spPr/>
        <p:txBody>
          <a:bodyPr/>
          <a:lstStyle/>
          <a:p>
            <a:r>
              <a:rPr lang="en-US" sz="2800"/>
              <a:t>Tear in the oesophageal mucosa which is oriented longitudinally astride the oesophagogastric junction: Common in alcoholics.</a:t>
            </a:r>
          </a:p>
          <a:p>
            <a:endParaRPr lang="en-US" sz="2800"/>
          </a:p>
        </p:txBody>
      </p:sp>
      <p:pic>
        <p:nvPicPr>
          <p:cNvPr id="59399" name="Picture 7" descr="b03ca3b7-045a-407b-b4b6-d04c395094c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133600"/>
            <a:ext cx="40386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9940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Inflammations – Oesophagitis.</a:t>
            </a:r>
            <a:endParaRPr lang="en-AU"/>
          </a:p>
        </p:txBody>
      </p:sp>
      <p:sp>
        <p:nvSpPr>
          <p:cNvPr id="40963" name="Rectangle 3"/>
          <p:cNvSpPr>
            <a:spLocks noGrp="1" noChangeArrowheads="1"/>
          </p:cNvSpPr>
          <p:nvPr>
            <p:ph type="body" idx="1"/>
          </p:nvPr>
        </p:nvSpPr>
        <p:spPr/>
        <p:txBody>
          <a:bodyPr/>
          <a:lstStyle/>
          <a:p>
            <a:pPr>
              <a:lnSpc>
                <a:spcPct val="90000"/>
              </a:lnSpc>
            </a:pPr>
            <a:r>
              <a:rPr lang="en-US" sz="2800"/>
              <a:t>Reflux oesophagitis.</a:t>
            </a:r>
          </a:p>
          <a:p>
            <a:pPr>
              <a:lnSpc>
                <a:spcPct val="90000"/>
              </a:lnSpc>
            </a:pPr>
            <a:r>
              <a:rPr lang="en-US" sz="2800"/>
              <a:t>Prolonged gastric intubation.</a:t>
            </a:r>
          </a:p>
          <a:p>
            <a:pPr>
              <a:lnSpc>
                <a:spcPct val="90000"/>
              </a:lnSpc>
            </a:pPr>
            <a:r>
              <a:rPr lang="en-US" sz="2800"/>
              <a:t>Ingestion of corrosive alkali, smoking.</a:t>
            </a:r>
          </a:p>
          <a:p>
            <a:pPr>
              <a:lnSpc>
                <a:spcPct val="90000"/>
              </a:lnSpc>
            </a:pPr>
            <a:r>
              <a:rPr lang="en-US" sz="2800"/>
              <a:t>Uraemia.</a:t>
            </a:r>
          </a:p>
          <a:p>
            <a:pPr>
              <a:lnSpc>
                <a:spcPct val="90000"/>
              </a:lnSpc>
            </a:pPr>
            <a:r>
              <a:rPr lang="en-US" sz="2800"/>
              <a:t>Bacteraemia / Viraemia. – HSV CMV,</a:t>
            </a:r>
          </a:p>
          <a:p>
            <a:pPr>
              <a:lnSpc>
                <a:spcPct val="90000"/>
              </a:lnSpc>
            </a:pPr>
            <a:r>
              <a:rPr lang="en-US" sz="2800"/>
              <a:t>Fungal infection – Candida, Mucor, Aspergillus.</a:t>
            </a:r>
          </a:p>
          <a:p>
            <a:pPr>
              <a:lnSpc>
                <a:spcPct val="90000"/>
              </a:lnSpc>
            </a:pPr>
            <a:r>
              <a:rPr lang="en-US" sz="2800"/>
              <a:t>Cytotoxic treatment.</a:t>
            </a:r>
          </a:p>
          <a:p>
            <a:pPr>
              <a:lnSpc>
                <a:spcPct val="90000"/>
              </a:lnSpc>
            </a:pPr>
            <a:r>
              <a:rPr lang="en-US" sz="2800"/>
              <a:t>Pemphigoid and Epidermolysis Bullosa.</a:t>
            </a:r>
          </a:p>
          <a:p>
            <a:pPr>
              <a:lnSpc>
                <a:spcPct val="90000"/>
              </a:lnSpc>
            </a:pPr>
            <a:r>
              <a:rPr lang="en-US" sz="2800"/>
              <a:t>Graft vs Host disease.</a:t>
            </a:r>
            <a:endParaRPr lang="en-AU" sz="2800"/>
          </a:p>
        </p:txBody>
      </p:sp>
    </p:spTree>
    <p:extLst>
      <p:ext uri="{BB962C8B-B14F-4D97-AF65-F5344CB8AC3E}">
        <p14:creationId xmlns:p14="http://schemas.microsoft.com/office/powerpoint/2010/main" val="4129684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a:t>Relux oesophagitis (GERD/GORD)</a:t>
            </a:r>
          </a:p>
        </p:txBody>
      </p:sp>
      <p:sp>
        <p:nvSpPr>
          <p:cNvPr id="61443" name="Rectangle 3"/>
          <p:cNvSpPr>
            <a:spLocks noGrp="1" noChangeArrowheads="1"/>
          </p:cNvSpPr>
          <p:nvPr>
            <p:ph type="body" idx="1"/>
          </p:nvPr>
        </p:nvSpPr>
        <p:spPr/>
        <p:txBody>
          <a:bodyPr/>
          <a:lstStyle/>
          <a:p>
            <a:r>
              <a:rPr lang="en-US"/>
              <a:t>Reflux of gastric contents</a:t>
            </a:r>
          </a:p>
          <a:p>
            <a:r>
              <a:rPr lang="en-US"/>
              <a:t>Inflammatory changes are due to</a:t>
            </a:r>
          </a:p>
          <a:p>
            <a:pPr lvl="1"/>
            <a:r>
              <a:rPr lang="en-US"/>
              <a:t>Frequent protracted reflux - ? Incompentance of the LES</a:t>
            </a:r>
          </a:p>
          <a:p>
            <a:pPr lvl="1"/>
            <a:r>
              <a:rPr lang="en-US"/>
              <a:t>Disordered oesophageal motility – contact of gastric contents with the oesophagus for longer periods</a:t>
            </a:r>
          </a:p>
          <a:p>
            <a:pPr lvl="1"/>
            <a:r>
              <a:rPr lang="en-US"/>
              <a:t>Elevated acid peptic levels in the gastric fluid</a:t>
            </a:r>
          </a:p>
        </p:txBody>
      </p:sp>
    </p:spTree>
    <p:extLst>
      <p:ext uri="{BB962C8B-B14F-4D97-AF65-F5344CB8AC3E}">
        <p14:creationId xmlns:p14="http://schemas.microsoft.com/office/powerpoint/2010/main" val="819030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Barrett’s Oesophagus</a:t>
            </a:r>
            <a:endParaRPr lang="en-AU"/>
          </a:p>
        </p:txBody>
      </p:sp>
      <p:sp>
        <p:nvSpPr>
          <p:cNvPr id="41988" name="Rectangle 4"/>
          <p:cNvSpPr>
            <a:spLocks noGrp="1" noChangeArrowheads="1"/>
          </p:cNvSpPr>
          <p:nvPr>
            <p:ph type="body" sz="half" idx="2"/>
          </p:nvPr>
        </p:nvSpPr>
        <p:spPr/>
        <p:txBody>
          <a:bodyPr/>
          <a:lstStyle/>
          <a:p>
            <a:r>
              <a:rPr lang="en-US" sz="2800"/>
              <a:t>Congenital / Acqiured (Reflux induced)</a:t>
            </a:r>
          </a:p>
          <a:p>
            <a:endParaRPr lang="en-US" sz="2800"/>
          </a:p>
          <a:p>
            <a:r>
              <a:rPr lang="en-US" sz="2800"/>
              <a:t>Metaplasia of the oesophageal mucosa.</a:t>
            </a:r>
          </a:p>
          <a:p>
            <a:endParaRPr lang="en-US" sz="2800"/>
          </a:p>
          <a:p>
            <a:r>
              <a:rPr lang="en-US" sz="2800"/>
              <a:t>Predisposition to Adenocarcinoma.</a:t>
            </a:r>
            <a:endParaRPr lang="en-AU" sz="2800"/>
          </a:p>
        </p:txBody>
      </p:sp>
      <p:pic>
        <p:nvPicPr>
          <p:cNvPr id="41990" name="Picture 6" descr="a4"/>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2438400"/>
            <a:ext cx="4114800" cy="2674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9541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1447800" y="68580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t>Prolonged reflux of gastric contents</a:t>
            </a:r>
          </a:p>
        </p:txBody>
      </p:sp>
      <p:sp>
        <p:nvSpPr>
          <p:cNvPr id="67589" name="Line 5"/>
          <p:cNvSpPr>
            <a:spLocks noChangeShapeType="1"/>
          </p:cNvSpPr>
          <p:nvPr/>
        </p:nvSpPr>
        <p:spPr bwMode="auto">
          <a:xfrm>
            <a:off x="4191000" y="1371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0" name="Text Box 6"/>
          <p:cNvSpPr txBox="1">
            <a:spLocks noChangeArrowheads="1"/>
          </p:cNvSpPr>
          <p:nvPr/>
        </p:nvSpPr>
        <p:spPr bwMode="auto">
          <a:xfrm>
            <a:off x="0" y="2057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t>Inflammation and ulceration of the squamous epithelial lining</a:t>
            </a:r>
          </a:p>
        </p:txBody>
      </p:sp>
      <p:sp>
        <p:nvSpPr>
          <p:cNvPr id="67591" name="Line 7"/>
          <p:cNvSpPr>
            <a:spLocks noChangeShapeType="1"/>
          </p:cNvSpPr>
          <p:nvPr/>
        </p:nvSpPr>
        <p:spPr bwMode="auto">
          <a:xfrm>
            <a:off x="4191000" y="3276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2" name="Text Box 8"/>
          <p:cNvSpPr txBox="1">
            <a:spLocks noChangeArrowheads="1"/>
          </p:cNvSpPr>
          <p:nvPr/>
        </p:nvSpPr>
        <p:spPr bwMode="auto">
          <a:xfrm>
            <a:off x="457200" y="4191000"/>
            <a:ext cx="8077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Healing of the lining by formation of intestinal or gastric type epithelium – metaplasia.</a:t>
            </a:r>
          </a:p>
          <a:p>
            <a:pPr>
              <a:spcBef>
                <a:spcPct val="50000"/>
              </a:spcBef>
            </a:pPr>
            <a:r>
              <a:rPr lang="en-US" sz="3200"/>
              <a:t>This epithelium is better able to withstand the effects of the gastric juices</a:t>
            </a:r>
          </a:p>
        </p:txBody>
      </p:sp>
    </p:spTree>
    <p:extLst>
      <p:ext uri="{BB962C8B-B14F-4D97-AF65-F5344CB8AC3E}">
        <p14:creationId xmlns:p14="http://schemas.microsoft.com/office/powerpoint/2010/main" val="1573333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Histology of Barretts oepsohag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07425" cy="564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012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Endoscopic appearance of Barretts oesophag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8913"/>
            <a:ext cx="6702425" cy="666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47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My Documents\Mike's Folder\Clipart\Medical\ESOPH\inv_esoph2.tif"/>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64000" y="1524000"/>
            <a:ext cx="2024063" cy="50292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ChangeArrowheads="1"/>
          </p:cNvSpPr>
          <p:nvPr/>
        </p:nvSpPr>
        <p:spPr bwMode="auto">
          <a:xfrm>
            <a:off x="1117600" y="381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buClr>
                <a:srgbClr val="FF3300"/>
              </a:buClr>
            </a:pPr>
            <a:r>
              <a:rPr lang="en-US" sz="3600">
                <a:solidFill>
                  <a:schemeClr val="tx2"/>
                </a:solidFill>
              </a:rPr>
              <a:t>Esophageal Anatomy</a:t>
            </a:r>
          </a:p>
        </p:txBody>
      </p:sp>
      <p:sp>
        <p:nvSpPr>
          <p:cNvPr id="9220" name="Text Box 4"/>
          <p:cNvSpPr txBox="1">
            <a:spLocks noChangeArrowheads="1"/>
          </p:cNvSpPr>
          <p:nvPr/>
        </p:nvSpPr>
        <p:spPr bwMode="auto">
          <a:xfrm>
            <a:off x="1044575" y="1905000"/>
            <a:ext cx="2035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t>Upper Esophageal</a:t>
            </a:r>
            <a:br>
              <a:rPr lang="en-US" sz="2000"/>
            </a:br>
            <a:r>
              <a:rPr lang="en-US" sz="2000"/>
              <a:t>Sphincter (</a:t>
            </a:r>
            <a:r>
              <a:rPr lang="en-US" sz="2000">
                <a:solidFill>
                  <a:schemeClr val="tx2"/>
                </a:solidFill>
              </a:rPr>
              <a:t>UES</a:t>
            </a:r>
            <a:r>
              <a:rPr lang="en-US" sz="2000"/>
              <a:t>)</a:t>
            </a:r>
          </a:p>
        </p:txBody>
      </p:sp>
      <p:sp>
        <p:nvSpPr>
          <p:cNvPr id="9221" name="Text Box 5"/>
          <p:cNvSpPr txBox="1">
            <a:spLocks noChangeArrowheads="1"/>
          </p:cNvSpPr>
          <p:nvPr/>
        </p:nvSpPr>
        <p:spPr bwMode="auto">
          <a:xfrm>
            <a:off x="1044575" y="4800600"/>
            <a:ext cx="2035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t>Lower Esophageal</a:t>
            </a:r>
            <a:br>
              <a:rPr lang="en-US" sz="2000"/>
            </a:br>
            <a:r>
              <a:rPr lang="en-US" sz="2000"/>
              <a:t>Sphincter (</a:t>
            </a:r>
            <a:r>
              <a:rPr lang="en-US" sz="2000">
                <a:solidFill>
                  <a:schemeClr val="tx2"/>
                </a:solidFill>
              </a:rPr>
              <a:t>LES</a:t>
            </a:r>
            <a:r>
              <a:rPr lang="en-US" sz="2000"/>
              <a:t>)</a:t>
            </a:r>
          </a:p>
        </p:txBody>
      </p:sp>
      <p:sp>
        <p:nvSpPr>
          <p:cNvPr id="9222" name="Line 6"/>
          <p:cNvSpPr>
            <a:spLocks noChangeShapeType="1"/>
          </p:cNvSpPr>
          <p:nvPr/>
        </p:nvSpPr>
        <p:spPr bwMode="auto">
          <a:xfrm>
            <a:off x="3279775" y="2209800"/>
            <a:ext cx="1422400" cy="0"/>
          </a:xfrm>
          <a:prstGeom prst="line">
            <a:avLst/>
          </a:prstGeom>
          <a:noFill/>
          <a:ln w="12700">
            <a:solidFill>
              <a:srgbClr val="FE9B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AutoShape 7"/>
          <p:cNvSpPr>
            <a:spLocks/>
          </p:cNvSpPr>
          <p:nvPr/>
        </p:nvSpPr>
        <p:spPr bwMode="auto">
          <a:xfrm>
            <a:off x="4159250" y="2438400"/>
            <a:ext cx="339725" cy="2438400"/>
          </a:xfrm>
          <a:prstGeom prst="leftBrace">
            <a:avLst>
              <a:gd name="adj1" fmla="val 59813"/>
              <a:gd name="adj2" fmla="val 50000"/>
            </a:avLst>
          </a:prstGeom>
          <a:noFill/>
          <a:ln w="12700">
            <a:solidFill>
              <a:srgbClr val="FE9B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Text Box 8"/>
          <p:cNvSpPr txBox="1">
            <a:spLocks noChangeArrowheads="1"/>
          </p:cNvSpPr>
          <p:nvPr/>
        </p:nvSpPr>
        <p:spPr bwMode="auto">
          <a:xfrm>
            <a:off x="1992313" y="3352800"/>
            <a:ext cx="2144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t>Esophageal Body</a:t>
            </a:r>
            <a:br>
              <a:rPr lang="en-US" sz="2000"/>
            </a:br>
            <a:r>
              <a:rPr lang="en-US" sz="2000"/>
              <a:t>(cervical &amp; thoracic)</a:t>
            </a:r>
          </a:p>
        </p:txBody>
      </p:sp>
      <p:sp>
        <p:nvSpPr>
          <p:cNvPr id="9225" name="Freeform 9"/>
          <p:cNvSpPr>
            <a:spLocks/>
          </p:cNvSpPr>
          <p:nvPr/>
        </p:nvSpPr>
        <p:spPr bwMode="auto">
          <a:xfrm>
            <a:off x="5718175" y="2209800"/>
            <a:ext cx="242888" cy="2667000"/>
          </a:xfrm>
          <a:custGeom>
            <a:avLst/>
            <a:gdLst>
              <a:gd name="T0" fmla="*/ 0 w 192"/>
              <a:gd name="T1" fmla="*/ 0 h 1872"/>
              <a:gd name="T2" fmla="*/ 192 w 192"/>
              <a:gd name="T3" fmla="*/ 0 h 1872"/>
              <a:gd name="T4" fmla="*/ 192 w 192"/>
              <a:gd name="T5" fmla="*/ 1872 h 1872"/>
              <a:gd name="T6" fmla="*/ 48 w 192"/>
              <a:gd name="T7" fmla="*/ 1872 h 1872"/>
            </a:gdLst>
            <a:ahLst/>
            <a:cxnLst>
              <a:cxn ang="0">
                <a:pos x="T0" y="T1"/>
              </a:cxn>
              <a:cxn ang="0">
                <a:pos x="T2" y="T3"/>
              </a:cxn>
              <a:cxn ang="0">
                <a:pos x="T4" y="T5"/>
              </a:cxn>
              <a:cxn ang="0">
                <a:pos x="T6" y="T7"/>
              </a:cxn>
            </a:cxnLst>
            <a:rect l="0" t="0" r="r" b="b"/>
            <a:pathLst>
              <a:path w="192" h="1872">
                <a:moveTo>
                  <a:pt x="0" y="0"/>
                </a:moveTo>
                <a:lnTo>
                  <a:pt x="192" y="0"/>
                </a:lnTo>
                <a:lnTo>
                  <a:pt x="192" y="1872"/>
                </a:lnTo>
                <a:lnTo>
                  <a:pt x="48" y="1872"/>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Line 10"/>
          <p:cNvSpPr>
            <a:spLocks noChangeShapeType="1"/>
          </p:cNvSpPr>
          <p:nvPr/>
        </p:nvSpPr>
        <p:spPr bwMode="auto">
          <a:xfrm>
            <a:off x="5961063" y="3657600"/>
            <a:ext cx="134937" cy="0"/>
          </a:xfrm>
          <a:prstGeom prst="line">
            <a:avLst/>
          </a:prstGeom>
          <a:noFill/>
          <a:ln w="12700">
            <a:solidFill>
              <a:srgbClr val="FE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Text Box 11"/>
          <p:cNvSpPr txBox="1">
            <a:spLocks noChangeArrowheads="1"/>
          </p:cNvSpPr>
          <p:nvPr/>
        </p:nvSpPr>
        <p:spPr bwMode="auto">
          <a:xfrm>
            <a:off x="6110288" y="3440113"/>
            <a:ext cx="1339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2000"/>
              <a:t>18 to 24 cm</a:t>
            </a:r>
          </a:p>
        </p:txBody>
      </p:sp>
      <p:sp>
        <p:nvSpPr>
          <p:cNvPr id="9228" name="Line 12"/>
          <p:cNvSpPr>
            <a:spLocks noChangeShapeType="1"/>
          </p:cNvSpPr>
          <p:nvPr/>
        </p:nvSpPr>
        <p:spPr bwMode="auto">
          <a:xfrm flipV="1">
            <a:off x="3143250" y="4953000"/>
            <a:ext cx="1801813" cy="228600"/>
          </a:xfrm>
          <a:prstGeom prst="line">
            <a:avLst/>
          </a:prstGeom>
          <a:noFill/>
          <a:ln w="12700">
            <a:solidFill>
              <a:srgbClr val="FE9B0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9081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pPr>
              <a:lnSpc>
                <a:spcPct val="90000"/>
              </a:lnSpc>
            </a:pPr>
            <a:r>
              <a:rPr lang="en-US" sz="2400">
                <a:solidFill>
                  <a:schemeClr val="folHlink"/>
                </a:solidFill>
              </a:rPr>
              <a:t>Can progress to dysplasia and adenocarcinoma </a:t>
            </a:r>
          </a:p>
          <a:p>
            <a:pPr>
              <a:lnSpc>
                <a:spcPct val="90000"/>
              </a:lnSpc>
            </a:pPr>
            <a:r>
              <a:rPr lang="en-US" sz="2400">
                <a:solidFill>
                  <a:schemeClr val="folHlink"/>
                </a:solidFill>
              </a:rPr>
              <a:t>Its is an acquired condition due to gastro-oesophageal reflux </a:t>
            </a:r>
          </a:p>
          <a:p>
            <a:pPr>
              <a:lnSpc>
                <a:spcPct val="90000"/>
              </a:lnSpc>
            </a:pPr>
            <a:r>
              <a:rPr lang="en-US" sz="2400">
                <a:solidFill>
                  <a:schemeClr val="folHlink"/>
                </a:solidFill>
              </a:rPr>
              <a:t>Bile reflux appears to be an important aetiological factor </a:t>
            </a:r>
          </a:p>
          <a:p>
            <a:pPr>
              <a:lnSpc>
                <a:spcPct val="90000"/>
              </a:lnSpc>
            </a:pPr>
            <a:r>
              <a:rPr lang="en-US" sz="2400">
                <a:solidFill>
                  <a:schemeClr val="folHlink"/>
                </a:solidFill>
              </a:rPr>
              <a:t>10% of patients with GORD develop Barrett's oesophagus </a:t>
            </a:r>
          </a:p>
          <a:p>
            <a:pPr>
              <a:lnSpc>
                <a:spcPct val="90000"/>
              </a:lnSpc>
            </a:pPr>
            <a:r>
              <a:rPr lang="en-US" sz="2400">
                <a:solidFill>
                  <a:schemeClr val="folHlink"/>
                </a:solidFill>
              </a:rPr>
              <a:t>Approximately 1% of patients with Barrett's oesophagus per year progress to carcinoma </a:t>
            </a:r>
          </a:p>
          <a:p>
            <a:pPr>
              <a:lnSpc>
                <a:spcPct val="90000"/>
              </a:lnSpc>
            </a:pPr>
            <a:r>
              <a:rPr lang="en-US" sz="2400">
                <a:solidFill>
                  <a:schemeClr val="folHlink"/>
                </a:solidFill>
              </a:rPr>
              <a:t>Barrett's oesophagus increase the risk of cancer by x30 </a:t>
            </a:r>
          </a:p>
          <a:p>
            <a:pPr>
              <a:lnSpc>
                <a:spcPct val="90000"/>
              </a:lnSpc>
              <a:buFont typeface="Wingdings" pitchFamily="2" charset="2"/>
              <a:buNone/>
            </a:pPr>
            <a:endParaRPr lang="en-US" sz="2400" b="1">
              <a:solidFill>
                <a:schemeClr val="folHlink"/>
              </a:solidFill>
            </a:endParaRPr>
          </a:p>
          <a:p>
            <a:pPr>
              <a:lnSpc>
                <a:spcPct val="90000"/>
              </a:lnSpc>
            </a:pPr>
            <a:endParaRPr lang="en-US" sz="2400">
              <a:solidFill>
                <a:schemeClr val="folHlink"/>
              </a:solidFill>
            </a:endParaRPr>
          </a:p>
        </p:txBody>
      </p:sp>
    </p:spTree>
    <p:extLst>
      <p:ext uri="{BB962C8B-B14F-4D97-AF65-F5344CB8AC3E}">
        <p14:creationId xmlns:p14="http://schemas.microsoft.com/office/powerpoint/2010/main" val="1599124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a:t>Clinical features</a:t>
            </a:r>
          </a:p>
        </p:txBody>
      </p:sp>
      <p:sp>
        <p:nvSpPr>
          <p:cNvPr id="59395" name="Rectangle 3"/>
          <p:cNvSpPr>
            <a:spLocks noGrp="1" noChangeArrowheads="1"/>
          </p:cNvSpPr>
          <p:nvPr>
            <p:ph type="body" idx="1"/>
          </p:nvPr>
        </p:nvSpPr>
        <p:spPr/>
        <p:txBody>
          <a:bodyPr/>
          <a:lstStyle/>
          <a:p>
            <a:endParaRPr lang="en-US" b="1"/>
          </a:p>
          <a:p>
            <a:r>
              <a:rPr lang="en-US">
                <a:solidFill>
                  <a:schemeClr val="folHlink"/>
                </a:solidFill>
              </a:rPr>
              <a:t>Barrett's </a:t>
            </a:r>
            <a:r>
              <a:rPr lang="en-US" i="1">
                <a:solidFill>
                  <a:schemeClr val="folHlink"/>
                </a:solidFill>
              </a:rPr>
              <a:t>per se</a:t>
            </a:r>
            <a:r>
              <a:rPr lang="en-US">
                <a:solidFill>
                  <a:schemeClr val="folHlink"/>
                </a:solidFill>
              </a:rPr>
              <a:t> is usually asymptomatic </a:t>
            </a:r>
          </a:p>
          <a:p>
            <a:r>
              <a:rPr lang="en-US">
                <a:solidFill>
                  <a:schemeClr val="folHlink"/>
                </a:solidFill>
              </a:rPr>
              <a:t>Usually recognized as an incidental finding at endoscopy </a:t>
            </a:r>
          </a:p>
          <a:p>
            <a:endParaRPr lang="en-US">
              <a:solidFill>
                <a:schemeClr val="folHlink"/>
              </a:solidFill>
            </a:endParaRPr>
          </a:p>
        </p:txBody>
      </p:sp>
    </p:spTree>
    <p:extLst>
      <p:ext uri="{BB962C8B-B14F-4D97-AF65-F5344CB8AC3E}">
        <p14:creationId xmlns:p14="http://schemas.microsoft.com/office/powerpoint/2010/main" val="3217543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457200" y="366713"/>
            <a:ext cx="8229600" cy="1143000"/>
          </a:xfrm>
        </p:spPr>
        <p:txBody>
          <a:bodyPr/>
          <a:lstStyle/>
          <a:p>
            <a:r>
              <a:rPr lang="en-US" smtClean="0"/>
              <a:t>Barrett Esophagus Morphology</a:t>
            </a:r>
          </a:p>
        </p:txBody>
      </p:sp>
      <p:sp>
        <p:nvSpPr>
          <p:cNvPr id="6" name="Content Placeholder 5"/>
          <p:cNvSpPr>
            <a:spLocks noGrp="1"/>
          </p:cNvSpPr>
          <p:nvPr>
            <p:ph idx="1"/>
          </p:nvPr>
        </p:nvSpPr>
        <p:spPr>
          <a:xfrm>
            <a:off x="76200" y="1325563"/>
            <a:ext cx="4987925" cy="4922837"/>
          </a:xfrm>
        </p:spPr>
        <p:txBody>
          <a:bodyPr>
            <a:noAutofit/>
          </a:bodyPr>
          <a:lstStyle/>
          <a:p>
            <a:pPr marL="274320" indent="-274320" fontAlgn="auto">
              <a:spcAft>
                <a:spcPts val="0"/>
              </a:spcAft>
              <a:buClr>
                <a:schemeClr val="accent3"/>
              </a:buClr>
              <a:buFont typeface="Wingdings 2"/>
              <a:buChar char=""/>
              <a:defRPr/>
            </a:pPr>
            <a:r>
              <a:rPr lang="en-US" sz="2800" dirty="0" smtClean="0"/>
              <a:t> </a:t>
            </a:r>
            <a:r>
              <a:rPr lang="en-US" sz="2800" dirty="0" err="1" smtClean="0"/>
              <a:t>Endoscopically</a:t>
            </a:r>
            <a:r>
              <a:rPr lang="en-US" sz="2800" dirty="0" smtClean="0"/>
              <a:t>, it appears as “tongues” of red, velvety mucosa above the GE junction</a:t>
            </a:r>
          </a:p>
          <a:p>
            <a:pPr marL="274320" indent="-274320" fontAlgn="auto">
              <a:spcAft>
                <a:spcPts val="0"/>
              </a:spcAft>
              <a:buClr>
                <a:schemeClr val="accent3"/>
              </a:buClr>
              <a:buFont typeface="Wingdings 2"/>
              <a:buChar char=""/>
              <a:defRPr/>
            </a:pPr>
            <a:r>
              <a:rPr lang="en-US" sz="2800" dirty="0" err="1" smtClean="0"/>
              <a:t>Histologically</a:t>
            </a:r>
            <a:r>
              <a:rPr lang="en-US" sz="2800" dirty="0" smtClean="0"/>
              <a:t>, intestinal </a:t>
            </a:r>
            <a:r>
              <a:rPr lang="en-US" sz="2800" dirty="0" err="1" smtClean="0"/>
              <a:t>metaplasia</a:t>
            </a:r>
            <a:r>
              <a:rPr lang="en-US" sz="2800" dirty="0" smtClean="0"/>
              <a:t> is composed of goblet cells wit </a:t>
            </a:r>
            <a:r>
              <a:rPr lang="en-US" sz="2800" dirty="0" err="1" smtClean="0"/>
              <a:t>cytoplasmic</a:t>
            </a:r>
            <a:r>
              <a:rPr lang="en-US" sz="2800" dirty="0" smtClean="0"/>
              <a:t> mucus vacuoles</a:t>
            </a:r>
          </a:p>
          <a:p>
            <a:pPr marL="274320" indent="-274320" fontAlgn="auto">
              <a:spcAft>
                <a:spcPts val="0"/>
              </a:spcAft>
              <a:buClr>
                <a:schemeClr val="accent3"/>
              </a:buClr>
              <a:buFont typeface="Wingdings 2"/>
              <a:buChar char=""/>
              <a:defRPr/>
            </a:pPr>
            <a:r>
              <a:rPr lang="en-US" sz="2800" dirty="0" smtClean="0"/>
              <a:t>The diagnosis of Barrett esophagus requires both: Abnormal endoscopic findings and histology of </a:t>
            </a:r>
            <a:r>
              <a:rPr lang="en-US" sz="2800" b="1" dirty="0" smtClean="0"/>
              <a:t>intestinal </a:t>
            </a:r>
            <a:r>
              <a:rPr lang="en-US" sz="2800" b="1" dirty="0" err="1" smtClean="0"/>
              <a:t>metaplasia</a:t>
            </a:r>
            <a:endParaRPr lang="en-US" sz="2800" dirty="0" smtClean="0"/>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5388" y="1847850"/>
            <a:ext cx="40513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005388" y="4597400"/>
            <a:ext cx="3681412" cy="230188"/>
          </a:xfrm>
          <a:prstGeom prst="rect">
            <a:avLst/>
          </a:prstGeom>
          <a:noFill/>
        </p:spPr>
        <p:txBody>
          <a:bodyPr wrap="none">
            <a:spAutoFit/>
          </a:bodyPr>
          <a:lstStyle/>
          <a:p>
            <a:pPr fontAlgn="auto">
              <a:spcBef>
                <a:spcPts val="0"/>
              </a:spcBef>
              <a:spcAft>
                <a:spcPts val="0"/>
              </a:spcAft>
              <a:defRPr/>
            </a:pPr>
            <a:r>
              <a:rPr lang="en-US" sz="900" b="1" dirty="0">
                <a:solidFill>
                  <a:schemeClr val="accent1">
                    <a:lumMod val="75000"/>
                  </a:schemeClr>
                </a:solidFill>
                <a:latin typeface="+mn-lt"/>
              </a:rPr>
              <a:t>Normal </a:t>
            </a:r>
            <a:r>
              <a:rPr lang="en-US" sz="900" b="1" dirty="0" err="1">
                <a:solidFill>
                  <a:schemeClr val="accent1">
                    <a:lumMod val="75000"/>
                  </a:schemeClr>
                </a:solidFill>
                <a:latin typeface="+mn-lt"/>
              </a:rPr>
              <a:t>gastroesophageal</a:t>
            </a:r>
            <a:r>
              <a:rPr lang="en-US" sz="900" b="1" dirty="0">
                <a:solidFill>
                  <a:schemeClr val="accent1">
                    <a:lumMod val="75000"/>
                  </a:schemeClr>
                </a:solidFill>
                <a:latin typeface="+mn-lt"/>
              </a:rPr>
              <a:t> junction	       Barrett esophagus</a:t>
            </a:r>
          </a:p>
        </p:txBody>
      </p:sp>
    </p:spTree>
    <p:extLst>
      <p:ext uri="{BB962C8B-B14F-4D97-AF65-F5344CB8AC3E}">
        <p14:creationId xmlns:p14="http://schemas.microsoft.com/office/powerpoint/2010/main" val="1882232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2113_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5638800" cy="524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483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severe oesophag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46038"/>
            <a:ext cx="6626225" cy="662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419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Endoscopic appearance of a benign oesophageal str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46038"/>
            <a:ext cx="6711950" cy="681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457200" y="457200"/>
            <a:ext cx="8229600" cy="4525963"/>
          </a:xfrm>
        </p:spPr>
        <p:txBody>
          <a:bodyPr>
            <a:noAutofit/>
          </a:bodyPr>
          <a:lstStyle/>
          <a:p>
            <a:pPr>
              <a:lnSpc>
                <a:spcPct val="80000"/>
              </a:lnSpc>
            </a:pPr>
            <a:r>
              <a:rPr lang="en-US" sz="2800" b="1" dirty="0"/>
              <a:t>Conservative treatment</a:t>
            </a:r>
          </a:p>
          <a:p>
            <a:pPr>
              <a:lnSpc>
                <a:spcPct val="80000"/>
              </a:lnSpc>
            </a:pPr>
            <a:r>
              <a:rPr lang="en-US" sz="2800" b="1" dirty="0"/>
              <a:t>Lifestyle modification</a:t>
            </a:r>
          </a:p>
          <a:p>
            <a:pPr>
              <a:lnSpc>
                <a:spcPct val="80000"/>
              </a:lnSpc>
            </a:pPr>
            <a:r>
              <a:rPr lang="en-US" sz="2800" dirty="0"/>
              <a:t>Stop smoking </a:t>
            </a:r>
          </a:p>
          <a:p>
            <a:pPr>
              <a:lnSpc>
                <a:spcPct val="80000"/>
              </a:lnSpc>
            </a:pPr>
            <a:r>
              <a:rPr lang="en-US" sz="2800" dirty="0"/>
              <a:t>Avoid alcohol </a:t>
            </a:r>
          </a:p>
          <a:p>
            <a:pPr>
              <a:lnSpc>
                <a:spcPct val="80000"/>
              </a:lnSpc>
            </a:pPr>
            <a:r>
              <a:rPr lang="en-US" sz="2800" dirty="0"/>
              <a:t>Loose weight </a:t>
            </a:r>
          </a:p>
          <a:p>
            <a:pPr>
              <a:lnSpc>
                <a:spcPct val="80000"/>
              </a:lnSpc>
            </a:pPr>
            <a:r>
              <a:rPr lang="en-US" sz="2800" dirty="0"/>
              <a:t>Raise head of bed </a:t>
            </a:r>
          </a:p>
          <a:p>
            <a:pPr>
              <a:lnSpc>
                <a:spcPct val="80000"/>
              </a:lnSpc>
            </a:pPr>
            <a:r>
              <a:rPr lang="en-US" sz="2800" b="1" dirty="0"/>
              <a:t>Drug treatment</a:t>
            </a:r>
          </a:p>
          <a:p>
            <a:pPr>
              <a:lnSpc>
                <a:spcPct val="80000"/>
              </a:lnSpc>
            </a:pPr>
            <a:r>
              <a:rPr lang="en-US" sz="2800" dirty="0"/>
              <a:t>H2 antagonists </a:t>
            </a:r>
          </a:p>
          <a:p>
            <a:pPr lvl="1">
              <a:lnSpc>
                <a:spcPct val="80000"/>
              </a:lnSpc>
            </a:pPr>
            <a:r>
              <a:rPr lang="en-US" sz="2400" dirty="0"/>
              <a:t>Provide symptomatic relief in 60% at 6 weeks </a:t>
            </a:r>
          </a:p>
          <a:p>
            <a:pPr lvl="1">
              <a:lnSpc>
                <a:spcPct val="80000"/>
              </a:lnSpc>
            </a:pPr>
            <a:r>
              <a:rPr lang="en-US" sz="2400" dirty="0"/>
              <a:t>Endoscopic evidence of healing seen in only 40% </a:t>
            </a:r>
          </a:p>
          <a:p>
            <a:pPr>
              <a:lnSpc>
                <a:spcPct val="80000"/>
              </a:lnSpc>
            </a:pPr>
            <a:r>
              <a:rPr lang="en-US" sz="2800" dirty="0"/>
              <a:t>Proton pump inhibitors </a:t>
            </a:r>
          </a:p>
          <a:p>
            <a:pPr lvl="1">
              <a:lnSpc>
                <a:spcPct val="80000"/>
              </a:lnSpc>
            </a:pPr>
            <a:r>
              <a:rPr lang="en-US" sz="2400" dirty="0"/>
              <a:t>80% healing at 8 weeks</a:t>
            </a:r>
          </a:p>
          <a:p>
            <a:pPr lvl="1">
              <a:lnSpc>
                <a:spcPct val="80000"/>
              </a:lnSpc>
            </a:pPr>
            <a:r>
              <a:rPr lang="en-US" sz="2400" dirty="0"/>
              <a:t>More than 20% relapse despite maintenance therapy </a:t>
            </a:r>
          </a:p>
          <a:p>
            <a:pPr lvl="1">
              <a:lnSpc>
                <a:spcPct val="80000"/>
              </a:lnSpc>
            </a:pPr>
            <a:r>
              <a:rPr lang="en-US" sz="2400" dirty="0"/>
              <a:t>Long term therapy often required </a:t>
            </a:r>
          </a:p>
          <a:p>
            <a:pPr>
              <a:lnSpc>
                <a:spcPct val="80000"/>
              </a:lnSpc>
            </a:pPr>
            <a:endParaRPr lang="en-US" sz="2800" dirty="0"/>
          </a:p>
        </p:txBody>
      </p:sp>
    </p:spTree>
    <p:extLst>
      <p:ext uri="{BB962C8B-B14F-4D97-AF65-F5344CB8AC3E}">
        <p14:creationId xmlns:p14="http://schemas.microsoft.com/office/powerpoint/2010/main" val="727592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p>
        </p:txBody>
      </p:sp>
      <p:sp>
        <p:nvSpPr>
          <p:cNvPr id="72707" name="Rectangle 3"/>
          <p:cNvSpPr>
            <a:spLocks noGrp="1" noChangeArrowheads="1"/>
          </p:cNvSpPr>
          <p:nvPr>
            <p:ph type="body" idx="1"/>
          </p:nvPr>
        </p:nvSpPr>
        <p:spPr>
          <a:xfrm>
            <a:off x="457200" y="304800"/>
            <a:ext cx="8229600" cy="4525963"/>
          </a:xfrm>
        </p:spPr>
        <p:txBody>
          <a:bodyPr>
            <a:noAutofit/>
          </a:bodyPr>
          <a:lstStyle/>
          <a:p>
            <a:pPr>
              <a:buFont typeface="Wingdings" pitchFamily="2" charset="2"/>
              <a:buNone/>
            </a:pPr>
            <a:r>
              <a:rPr lang="en-US" sz="3600" b="1" u="sng" dirty="0"/>
              <a:t>Surgical options</a:t>
            </a:r>
          </a:p>
          <a:p>
            <a:r>
              <a:rPr lang="en-US" sz="3600" dirty="0">
                <a:solidFill>
                  <a:schemeClr val="folHlink"/>
                </a:solidFill>
              </a:rPr>
              <a:t>Indications: </a:t>
            </a:r>
          </a:p>
          <a:p>
            <a:pPr lvl="1"/>
            <a:r>
              <a:rPr lang="en-US" sz="3200" dirty="0">
                <a:solidFill>
                  <a:schemeClr val="folHlink"/>
                </a:solidFill>
              </a:rPr>
              <a:t>Recurrent symptomatic relapse </a:t>
            </a:r>
          </a:p>
          <a:p>
            <a:pPr lvl="1"/>
            <a:r>
              <a:rPr lang="en-US" sz="3200" dirty="0">
                <a:solidFill>
                  <a:schemeClr val="folHlink"/>
                </a:solidFill>
              </a:rPr>
              <a:t>Bile reflux </a:t>
            </a:r>
          </a:p>
          <a:p>
            <a:pPr lvl="1"/>
            <a:r>
              <a:rPr lang="en-US" sz="3200" dirty="0">
                <a:solidFill>
                  <a:schemeClr val="folHlink"/>
                </a:solidFill>
              </a:rPr>
              <a:t>Poor response to pharmacological management</a:t>
            </a:r>
          </a:p>
          <a:p>
            <a:pPr lvl="1">
              <a:buFontTx/>
              <a:buNone/>
            </a:pPr>
            <a:endParaRPr lang="en-US" sz="3200" dirty="0">
              <a:solidFill>
                <a:schemeClr val="folHlink"/>
              </a:solidFill>
            </a:endParaRPr>
          </a:p>
          <a:p>
            <a:r>
              <a:rPr lang="en-US" sz="3600" dirty="0">
                <a:solidFill>
                  <a:schemeClr val="folHlink"/>
                </a:solidFill>
              </a:rPr>
              <a:t>Fundoplication is operation of choice - performed as open or laparoscopic procedure </a:t>
            </a:r>
          </a:p>
        </p:txBody>
      </p:sp>
    </p:spTree>
    <p:extLst>
      <p:ext uri="{BB962C8B-B14F-4D97-AF65-F5344CB8AC3E}">
        <p14:creationId xmlns:p14="http://schemas.microsoft.com/office/powerpoint/2010/main" val="25716016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Vascular lesions - Varices</a:t>
            </a:r>
          </a:p>
        </p:txBody>
      </p:sp>
      <p:sp>
        <p:nvSpPr>
          <p:cNvPr id="53253" name="Rectangle 5"/>
          <p:cNvSpPr>
            <a:spLocks noGrp="1" noChangeArrowheads="1"/>
          </p:cNvSpPr>
          <p:nvPr>
            <p:ph type="body" sz="half" idx="2"/>
          </p:nvPr>
        </p:nvSpPr>
        <p:spPr>
          <a:xfrm>
            <a:off x="4648200" y="2209800"/>
            <a:ext cx="4495800" cy="4114800"/>
          </a:xfrm>
        </p:spPr>
        <p:txBody>
          <a:bodyPr/>
          <a:lstStyle/>
          <a:p>
            <a:r>
              <a:rPr lang="en-US" sz="2800"/>
              <a:t>Dilatation of oesophageal submucosal veins due to portal hypertension</a:t>
            </a:r>
          </a:p>
          <a:p>
            <a:r>
              <a:rPr lang="en-US" sz="2800"/>
              <a:t>Lower 3</a:t>
            </a:r>
            <a:r>
              <a:rPr lang="en-US" sz="2800" baseline="30000"/>
              <a:t>rd</a:t>
            </a:r>
            <a:r>
              <a:rPr lang="en-US" sz="2800"/>
              <a:t> of the oesophguse</a:t>
            </a:r>
          </a:p>
          <a:p>
            <a:r>
              <a:rPr lang="en-US" sz="2800"/>
              <a:t>Presents with haematemsis</a:t>
            </a:r>
          </a:p>
        </p:txBody>
      </p:sp>
      <p:pic>
        <p:nvPicPr>
          <p:cNvPr id="53254" name="Picture 6" descr="varic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981200"/>
            <a:ext cx="3865563" cy="3905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3905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Strictures of the oesophagus</a:t>
            </a:r>
          </a:p>
        </p:txBody>
      </p:sp>
      <p:sp>
        <p:nvSpPr>
          <p:cNvPr id="54275" name="Rectangle 3"/>
          <p:cNvSpPr>
            <a:spLocks noGrp="1" noChangeArrowheads="1"/>
          </p:cNvSpPr>
          <p:nvPr>
            <p:ph type="body" idx="1"/>
          </p:nvPr>
        </p:nvSpPr>
        <p:spPr/>
        <p:txBody>
          <a:bodyPr/>
          <a:lstStyle/>
          <a:p>
            <a:r>
              <a:rPr lang="en-US"/>
              <a:t>Congenital</a:t>
            </a:r>
          </a:p>
          <a:p>
            <a:r>
              <a:rPr lang="en-US"/>
              <a:t>Reflux disease induced strictures</a:t>
            </a:r>
          </a:p>
          <a:p>
            <a:r>
              <a:rPr lang="en-US"/>
              <a:t>Corrosive poisoning</a:t>
            </a:r>
          </a:p>
          <a:p>
            <a:r>
              <a:rPr lang="en-US"/>
              <a:t>Tumors</a:t>
            </a:r>
          </a:p>
          <a:p>
            <a:endParaRPr lang="en-US"/>
          </a:p>
          <a:p>
            <a:r>
              <a:rPr lang="en-US"/>
              <a:t>Rare – Scleroderma</a:t>
            </a:r>
          </a:p>
        </p:txBody>
      </p:sp>
    </p:spTree>
    <p:extLst>
      <p:ext uri="{BB962C8B-B14F-4D97-AF65-F5344CB8AC3E}">
        <p14:creationId xmlns:p14="http://schemas.microsoft.com/office/powerpoint/2010/main" val="112263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Oesophagus - Histology</a:t>
            </a:r>
            <a:endParaRPr lang="en-AU"/>
          </a:p>
        </p:txBody>
      </p:sp>
      <p:sp>
        <p:nvSpPr>
          <p:cNvPr id="28676" name="Rectangle 4"/>
          <p:cNvSpPr>
            <a:spLocks noGrp="1" noChangeArrowheads="1"/>
          </p:cNvSpPr>
          <p:nvPr>
            <p:ph type="body" sz="half" idx="2"/>
          </p:nvPr>
        </p:nvSpPr>
        <p:spPr/>
        <p:txBody>
          <a:bodyPr/>
          <a:lstStyle/>
          <a:p>
            <a:pPr>
              <a:lnSpc>
                <a:spcPct val="90000"/>
              </a:lnSpc>
            </a:pPr>
            <a:r>
              <a:rPr lang="en-US" sz="2400"/>
              <a:t>Mucosa – non keratinizing squamous epithelium.</a:t>
            </a:r>
          </a:p>
          <a:p>
            <a:pPr>
              <a:lnSpc>
                <a:spcPct val="90000"/>
              </a:lnSpc>
            </a:pPr>
            <a:r>
              <a:rPr lang="en-US" sz="2400"/>
              <a:t>Submucosa – loose Connective tissue.</a:t>
            </a:r>
          </a:p>
          <a:p>
            <a:pPr>
              <a:lnSpc>
                <a:spcPct val="90000"/>
              </a:lnSpc>
            </a:pPr>
            <a:r>
              <a:rPr lang="en-US" sz="2400"/>
              <a:t>Muscularis propria</a:t>
            </a:r>
          </a:p>
          <a:p>
            <a:pPr lvl="1">
              <a:lnSpc>
                <a:spcPct val="90000"/>
              </a:lnSpc>
            </a:pPr>
            <a:r>
              <a:rPr lang="en-US" sz="2000"/>
              <a:t>Inner – circular</a:t>
            </a:r>
          </a:p>
          <a:p>
            <a:pPr lvl="1">
              <a:lnSpc>
                <a:spcPct val="90000"/>
              </a:lnSpc>
            </a:pPr>
            <a:r>
              <a:rPr lang="en-US" sz="2000"/>
              <a:t>Outer – Longitudinal</a:t>
            </a:r>
          </a:p>
          <a:p>
            <a:pPr lvl="1">
              <a:lnSpc>
                <a:spcPct val="90000"/>
              </a:lnSpc>
              <a:buFontTx/>
              <a:buNone/>
            </a:pPr>
            <a:r>
              <a:rPr lang="en-US" sz="2000" b="1"/>
              <a:t>Skeletal mm fibres in the initial 10 – 12 cms. (Cricopharngeus)</a:t>
            </a:r>
          </a:p>
          <a:p>
            <a:pPr>
              <a:lnSpc>
                <a:spcPct val="90000"/>
              </a:lnSpc>
            </a:pPr>
            <a:r>
              <a:rPr lang="en-US" sz="2400"/>
              <a:t>Serosal Coat - ABSENT</a:t>
            </a:r>
            <a:endParaRPr lang="en-AU" sz="2400"/>
          </a:p>
        </p:txBody>
      </p:sp>
      <p:pic>
        <p:nvPicPr>
          <p:cNvPr id="28678" name="Picture 6" descr="a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2443163"/>
            <a:ext cx="4267200" cy="275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2669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Oesophageal Tumors</a:t>
            </a:r>
          </a:p>
        </p:txBody>
      </p:sp>
      <p:sp>
        <p:nvSpPr>
          <p:cNvPr id="7172" name="Line 4"/>
          <p:cNvSpPr>
            <a:spLocks noChangeShapeType="1"/>
          </p:cNvSpPr>
          <p:nvPr/>
        </p:nvSpPr>
        <p:spPr bwMode="auto">
          <a:xfrm flipH="1">
            <a:off x="2362200" y="2133600"/>
            <a:ext cx="19812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Line 6"/>
          <p:cNvSpPr>
            <a:spLocks noChangeShapeType="1"/>
          </p:cNvSpPr>
          <p:nvPr/>
        </p:nvSpPr>
        <p:spPr bwMode="auto">
          <a:xfrm>
            <a:off x="4648200" y="2057400"/>
            <a:ext cx="1981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8"/>
          <p:cNvSpPr>
            <a:spLocks noChangeArrowheads="1"/>
          </p:cNvSpPr>
          <p:nvPr/>
        </p:nvSpPr>
        <p:spPr bwMode="auto">
          <a:xfrm>
            <a:off x="914400" y="3429000"/>
            <a:ext cx="1676400" cy="9144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dirty="0">
                <a:solidFill>
                  <a:srgbClr val="FF0000"/>
                </a:solidFill>
              </a:rPr>
              <a:t>Benign</a:t>
            </a:r>
          </a:p>
        </p:txBody>
      </p:sp>
      <p:sp>
        <p:nvSpPr>
          <p:cNvPr id="7178" name="Rectangle 10"/>
          <p:cNvSpPr>
            <a:spLocks noChangeArrowheads="1"/>
          </p:cNvSpPr>
          <p:nvPr/>
        </p:nvSpPr>
        <p:spPr bwMode="auto">
          <a:xfrm>
            <a:off x="6096000" y="3276600"/>
            <a:ext cx="2057400" cy="762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dirty="0">
                <a:solidFill>
                  <a:srgbClr val="FF0000"/>
                </a:solidFill>
              </a:rPr>
              <a:t>Malignant</a:t>
            </a:r>
          </a:p>
        </p:txBody>
      </p:sp>
      <p:sp>
        <p:nvSpPr>
          <p:cNvPr id="7179" name="Rectangle 11"/>
          <p:cNvSpPr>
            <a:spLocks noChangeArrowheads="1"/>
          </p:cNvSpPr>
          <p:nvPr/>
        </p:nvSpPr>
        <p:spPr bwMode="auto">
          <a:xfrm flipV="1">
            <a:off x="533400" y="4800600"/>
            <a:ext cx="2667000" cy="838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sz="3200" dirty="0">
                <a:solidFill>
                  <a:srgbClr val="FF0000"/>
                </a:solidFill>
              </a:rPr>
              <a:t>Leiomyoma</a:t>
            </a:r>
          </a:p>
        </p:txBody>
      </p:sp>
      <p:sp>
        <p:nvSpPr>
          <p:cNvPr id="7180" name="Rectangle 12"/>
          <p:cNvSpPr>
            <a:spLocks noChangeArrowheads="1"/>
          </p:cNvSpPr>
          <p:nvPr/>
        </p:nvSpPr>
        <p:spPr bwMode="auto">
          <a:xfrm>
            <a:off x="4419600" y="4267200"/>
            <a:ext cx="4724400" cy="22098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dirty="0">
                <a:solidFill>
                  <a:srgbClr val="FF0000"/>
                </a:solidFill>
              </a:rPr>
              <a:t>Squamous Carcinoma  85%</a:t>
            </a:r>
          </a:p>
          <a:p>
            <a:pPr algn="ctr"/>
            <a:endParaRPr lang="en-US" sz="3200" dirty="0">
              <a:solidFill>
                <a:srgbClr val="FF0000"/>
              </a:solidFill>
            </a:endParaRPr>
          </a:p>
          <a:p>
            <a:pPr algn="ctr"/>
            <a:r>
              <a:rPr lang="en-US" sz="3200" dirty="0">
                <a:solidFill>
                  <a:srgbClr val="FF0000"/>
                </a:solidFill>
              </a:rPr>
              <a:t>Adenocarcinoma 15%</a:t>
            </a:r>
            <a:endParaRPr lang="en-US" dirty="0">
              <a:solidFill>
                <a:srgbClr val="FF0000"/>
              </a:solidFill>
            </a:endParaRPr>
          </a:p>
        </p:txBody>
      </p:sp>
    </p:spTree>
    <p:extLst>
      <p:ext uri="{BB962C8B-B14F-4D97-AF65-F5344CB8AC3E}">
        <p14:creationId xmlns:p14="http://schemas.microsoft.com/office/powerpoint/2010/main" val="2307752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0"/>
            <a:ext cx="7543800" cy="1752600"/>
          </a:xfrm>
        </p:spPr>
        <p:txBody>
          <a:bodyPr/>
          <a:lstStyle/>
          <a:p>
            <a:r>
              <a:rPr lang="en-US"/>
              <a:t>Oesophageal Carcinoma</a:t>
            </a:r>
          </a:p>
        </p:txBody>
      </p:sp>
      <p:sp>
        <p:nvSpPr>
          <p:cNvPr id="8195" name="Rectangle 3"/>
          <p:cNvSpPr>
            <a:spLocks noGrp="1" noChangeArrowheads="1"/>
          </p:cNvSpPr>
          <p:nvPr>
            <p:ph type="body" idx="1"/>
          </p:nvPr>
        </p:nvSpPr>
        <p:spPr>
          <a:xfrm>
            <a:off x="609600" y="2209800"/>
            <a:ext cx="7924800" cy="2743200"/>
          </a:xfrm>
        </p:spPr>
        <p:txBody>
          <a:bodyPr/>
          <a:lstStyle/>
          <a:p>
            <a:r>
              <a:rPr lang="en-US"/>
              <a:t>Adults  &gt; 50 years</a:t>
            </a:r>
          </a:p>
          <a:p>
            <a:r>
              <a:rPr lang="en-US"/>
              <a:t>M:F = 4:1</a:t>
            </a:r>
          </a:p>
          <a:p>
            <a:r>
              <a:rPr lang="en-US"/>
              <a:t>Geographical distribution - North China, Iran, USSR, S. Africa</a:t>
            </a:r>
          </a:p>
        </p:txBody>
      </p:sp>
    </p:spTree>
    <p:extLst>
      <p:ext uri="{BB962C8B-B14F-4D97-AF65-F5344CB8AC3E}">
        <p14:creationId xmlns:p14="http://schemas.microsoft.com/office/powerpoint/2010/main" val="2828872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t>Squamous Carcinoma Predisposing  factors</a:t>
            </a:r>
          </a:p>
        </p:txBody>
      </p:sp>
      <p:sp>
        <p:nvSpPr>
          <p:cNvPr id="9219" name="Rectangle 3"/>
          <p:cNvSpPr>
            <a:spLocks noGrp="1" noChangeArrowheads="1"/>
          </p:cNvSpPr>
          <p:nvPr>
            <p:ph type="body" idx="1"/>
          </p:nvPr>
        </p:nvSpPr>
        <p:spPr/>
        <p:txBody>
          <a:bodyPr/>
          <a:lstStyle/>
          <a:p>
            <a:endParaRPr lang="en-US"/>
          </a:p>
          <a:p>
            <a:pPr lvl="1"/>
            <a:r>
              <a:rPr lang="en-US"/>
              <a:t>1. Dietary - fungal contamination, High content of nitrites / nitrosamines, def of Vit &amp; trace metals</a:t>
            </a:r>
          </a:p>
          <a:p>
            <a:pPr lvl="1"/>
            <a:r>
              <a:rPr lang="en-US"/>
              <a:t>2. Oesophageal disorders - Achalasia cardia, Diverticula, Oesophageal stasis.</a:t>
            </a:r>
          </a:p>
          <a:p>
            <a:pPr lvl="1"/>
            <a:r>
              <a:rPr lang="en-US"/>
              <a:t>3. Life style - Alcohol, Tobacco</a:t>
            </a:r>
          </a:p>
          <a:p>
            <a:pPr lvl="1"/>
            <a:r>
              <a:rPr lang="en-US"/>
              <a:t>4, Genetic - Epidermolysis Bullosa, Coeliac disease, Ectodermal dysplasia</a:t>
            </a:r>
          </a:p>
        </p:txBody>
      </p:sp>
    </p:spTree>
    <p:extLst>
      <p:ext uri="{BB962C8B-B14F-4D97-AF65-F5344CB8AC3E}">
        <p14:creationId xmlns:p14="http://schemas.microsoft.com/office/powerpoint/2010/main" val="3181512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Clinical features</a:t>
            </a:r>
          </a:p>
        </p:txBody>
      </p:sp>
      <p:sp>
        <p:nvSpPr>
          <p:cNvPr id="10243" name="Rectangle 3"/>
          <p:cNvSpPr>
            <a:spLocks noGrp="1" noChangeArrowheads="1"/>
          </p:cNvSpPr>
          <p:nvPr>
            <p:ph type="body" idx="1"/>
          </p:nvPr>
        </p:nvSpPr>
        <p:spPr/>
        <p:txBody>
          <a:bodyPr/>
          <a:lstStyle/>
          <a:p>
            <a:r>
              <a:rPr lang="en-US"/>
              <a:t>PROGRESSIVE DYSPHAGIA UNTIL PROVED OTHERWISE IS CARCINOMA OESOPHAGUS</a:t>
            </a:r>
          </a:p>
          <a:p>
            <a:r>
              <a:rPr lang="en-US"/>
              <a:t>Regurgitation.</a:t>
            </a:r>
          </a:p>
          <a:p>
            <a:r>
              <a:rPr lang="en-US"/>
              <a:t>Pain</a:t>
            </a:r>
          </a:p>
          <a:p>
            <a:r>
              <a:rPr lang="en-US"/>
              <a:t>Loss of weight - BUT NOT LOSS OF APPETITE.</a:t>
            </a:r>
          </a:p>
        </p:txBody>
      </p:sp>
    </p:spTree>
    <p:extLst>
      <p:ext uri="{BB962C8B-B14F-4D97-AF65-F5344CB8AC3E}">
        <p14:creationId xmlns:p14="http://schemas.microsoft.com/office/powerpoint/2010/main" val="1829365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Morphology</a:t>
            </a:r>
          </a:p>
        </p:txBody>
      </p:sp>
      <p:sp>
        <p:nvSpPr>
          <p:cNvPr id="11267" name="Rectangle 3"/>
          <p:cNvSpPr>
            <a:spLocks noGrp="1" noChangeArrowheads="1"/>
          </p:cNvSpPr>
          <p:nvPr>
            <p:ph type="body" idx="1"/>
          </p:nvPr>
        </p:nvSpPr>
        <p:spPr/>
        <p:txBody>
          <a:bodyPr/>
          <a:lstStyle/>
          <a:p>
            <a:r>
              <a:rPr lang="en-US"/>
              <a:t>Site - Commonest in the middle 3rd.</a:t>
            </a:r>
          </a:p>
          <a:p>
            <a:r>
              <a:rPr lang="en-US"/>
              <a:t>Macroscopy </a:t>
            </a:r>
          </a:p>
          <a:p>
            <a:pPr lvl="1"/>
            <a:r>
              <a:rPr lang="en-US"/>
              <a:t>1. Polypoidal fungating. ) 15%</a:t>
            </a:r>
          </a:p>
          <a:p>
            <a:pPr lvl="1"/>
            <a:r>
              <a:rPr lang="en-US"/>
              <a:t>2. Nodular mass.   	      )</a:t>
            </a:r>
          </a:p>
          <a:p>
            <a:pPr lvl="1"/>
            <a:r>
              <a:rPr lang="en-US"/>
              <a:t>3. Diffuse infiltrative - flat lesion.</a:t>
            </a:r>
          </a:p>
          <a:p>
            <a:pPr lvl="1"/>
            <a:r>
              <a:rPr lang="en-US"/>
              <a:t>4. Excavated /ulcerated </a:t>
            </a:r>
          </a:p>
          <a:p>
            <a:pPr lvl="1"/>
            <a:r>
              <a:rPr lang="en-US"/>
              <a:t>Superficial (in -situ)</a:t>
            </a:r>
          </a:p>
        </p:txBody>
      </p:sp>
    </p:spTree>
    <p:extLst>
      <p:ext uri="{BB962C8B-B14F-4D97-AF65-F5344CB8AC3E}">
        <p14:creationId xmlns:p14="http://schemas.microsoft.com/office/powerpoint/2010/main" val="2062222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410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ChangeArrowheads="1"/>
          </p:cNvSpPr>
          <p:nvPr/>
        </p:nvSpPr>
        <p:spPr bwMode="auto">
          <a:xfrm>
            <a:off x="1752600" y="381000"/>
            <a:ext cx="5638800" cy="6858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a:solidFill>
                  <a:schemeClr val="bg2"/>
                </a:solidFill>
              </a:rPr>
              <a:t>Macroscopic Appearances</a:t>
            </a:r>
            <a:endParaRPr lang="en-US">
              <a:solidFill>
                <a:schemeClr val="bg2"/>
              </a:solidFill>
            </a:endParaRPr>
          </a:p>
        </p:txBody>
      </p:sp>
    </p:spTree>
    <p:extLst>
      <p:ext uri="{BB962C8B-B14F-4D97-AF65-F5344CB8AC3E}">
        <p14:creationId xmlns:p14="http://schemas.microsoft.com/office/powerpoint/2010/main" val="3157265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27100"/>
            <a:ext cx="5340350" cy="438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22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Microscopy</a:t>
            </a:r>
          </a:p>
        </p:txBody>
      </p:sp>
      <p:sp>
        <p:nvSpPr>
          <p:cNvPr id="13316" name="Rectangle 4"/>
          <p:cNvSpPr>
            <a:spLocks noGrp="1" noChangeArrowheads="1"/>
          </p:cNvSpPr>
          <p:nvPr>
            <p:ph type="body" sz="half" idx="2"/>
          </p:nvPr>
        </p:nvSpPr>
        <p:spPr/>
        <p:txBody>
          <a:bodyPr/>
          <a:lstStyle/>
          <a:p>
            <a:r>
              <a:rPr lang="en-US" sz="2800"/>
              <a:t>Squamous carcinoma.</a:t>
            </a:r>
          </a:p>
          <a:p>
            <a:pPr lvl="1"/>
            <a:r>
              <a:rPr lang="en-US" sz="2400"/>
              <a:t>Cell keratinization</a:t>
            </a:r>
          </a:p>
          <a:p>
            <a:pPr lvl="1"/>
            <a:r>
              <a:rPr lang="en-US" sz="2400"/>
              <a:t>Intercellular bridges /prickles.</a:t>
            </a:r>
          </a:p>
          <a:p>
            <a:pPr lvl="1"/>
            <a:r>
              <a:rPr lang="en-US" sz="2400"/>
              <a:t>Keratin pearls.</a:t>
            </a:r>
          </a:p>
        </p:txBody>
      </p:sp>
      <p:pic>
        <p:nvPicPr>
          <p:cNvPr id="13318" name="Picture 6" descr="p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246188" y="1981200"/>
            <a:ext cx="2689225" cy="4114800"/>
          </a:xfrm>
        </p:spPr>
      </p:pic>
    </p:spTree>
    <p:extLst>
      <p:ext uri="{BB962C8B-B14F-4D97-AF65-F5344CB8AC3E}">
        <p14:creationId xmlns:p14="http://schemas.microsoft.com/office/powerpoint/2010/main" val="2467597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Metastases</a:t>
            </a:r>
          </a:p>
        </p:txBody>
      </p:sp>
      <p:sp>
        <p:nvSpPr>
          <p:cNvPr id="14339" name="Rectangle 3"/>
          <p:cNvSpPr>
            <a:spLocks noGrp="1" noChangeArrowheads="1"/>
          </p:cNvSpPr>
          <p:nvPr>
            <p:ph type="body" idx="1"/>
          </p:nvPr>
        </p:nvSpPr>
        <p:spPr/>
        <p:txBody>
          <a:bodyPr/>
          <a:lstStyle/>
          <a:p>
            <a:r>
              <a:rPr lang="en-US" b="1"/>
              <a:t>Blood stream spread is uncommon. - Lung Brain &amp; Bone</a:t>
            </a:r>
          </a:p>
          <a:p>
            <a:endParaRPr lang="en-US"/>
          </a:p>
          <a:p>
            <a:r>
              <a:rPr lang="en-US"/>
              <a:t>Lymph node - </a:t>
            </a:r>
          </a:p>
          <a:p>
            <a:pPr lvl="1"/>
            <a:r>
              <a:rPr lang="en-US"/>
              <a:t>Upper 3rd  - Cervical </a:t>
            </a:r>
          </a:p>
          <a:p>
            <a:pPr lvl="1"/>
            <a:r>
              <a:rPr lang="en-US"/>
              <a:t>Middle 3rd  - Mediastinal, tracheobronchial, paratracheal</a:t>
            </a:r>
          </a:p>
          <a:p>
            <a:pPr lvl="1"/>
            <a:r>
              <a:rPr lang="en-US"/>
              <a:t>Lower  3rd - Gastric &amp; Coeliac node.</a:t>
            </a:r>
          </a:p>
        </p:txBody>
      </p:sp>
    </p:spTree>
    <p:extLst>
      <p:ext uri="{BB962C8B-B14F-4D97-AF65-F5344CB8AC3E}">
        <p14:creationId xmlns:p14="http://schemas.microsoft.com/office/powerpoint/2010/main" val="1572584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Causes of Death</a:t>
            </a:r>
          </a:p>
        </p:txBody>
      </p:sp>
      <p:sp>
        <p:nvSpPr>
          <p:cNvPr id="15363" name="Rectangle 3"/>
          <p:cNvSpPr>
            <a:spLocks noGrp="1" noChangeArrowheads="1"/>
          </p:cNvSpPr>
          <p:nvPr>
            <p:ph type="body" idx="1"/>
          </p:nvPr>
        </p:nvSpPr>
        <p:spPr/>
        <p:txBody>
          <a:bodyPr/>
          <a:lstStyle/>
          <a:p>
            <a:r>
              <a:rPr lang="en-US"/>
              <a:t>Starvation &amp; wasting.</a:t>
            </a:r>
          </a:p>
          <a:p>
            <a:r>
              <a:rPr lang="en-US"/>
              <a:t>Tracheo-oesophageal fistula - Aspiration pneumonia.</a:t>
            </a:r>
          </a:p>
          <a:p>
            <a:r>
              <a:rPr lang="en-US"/>
              <a:t>Rupture - Mediastinitis.</a:t>
            </a:r>
          </a:p>
          <a:p>
            <a:r>
              <a:rPr lang="en-US"/>
              <a:t>Haemorrhage</a:t>
            </a:r>
          </a:p>
          <a:p>
            <a:r>
              <a:rPr lang="en-US"/>
              <a:t>Distant spread.</a:t>
            </a:r>
          </a:p>
        </p:txBody>
      </p:sp>
    </p:spTree>
    <p:extLst>
      <p:ext uri="{BB962C8B-B14F-4D97-AF65-F5344CB8AC3E}">
        <p14:creationId xmlns:p14="http://schemas.microsoft.com/office/powerpoint/2010/main" val="1429009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Normal Swallowing</a:t>
            </a:r>
          </a:p>
        </p:txBody>
      </p:sp>
      <p:sp>
        <p:nvSpPr>
          <p:cNvPr id="6147" name="Text Box 3"/>
          <p:cNvSpPr txBox="1">
            <a:spLocks noChangeArrowheads="1"/>
          </p:cNvSpPr>
          <p:nvPr/>
        </p:nvSpPr>
        <p:spPr bwMode="auto">
          <a:xfrm>
            <a:off x="2738438" y="1676400"/>
            <a:ext cx="3722687" cy="466725"/>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Cortical Swallowing Areas</a:t>
            </a:r>
          </a:p>
        </p:txBody>
      </p:sp>
      <p:sp>
        <p:nvSpPr>
          <p:cNvPr id="6148" name="Text Box 4"/>
          <p:cNvSpPr txBox="1">
            <a:spLocks noChangeArrowheads="1"/>
          </p:cNvSpPr>
          <p:nvPr/>
        </p:nvSpPr>
        <p:spPr bwMode="auto">
          <a:xfrm>
            <a:off x="3249613" y="2819400"/>
            <a:ext cx="2722562" cy="466725"/>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Swallowing Center</a:t>
            </a:r>
          </a:p>
        </p:txBody>
      </p:sp>
      <p:sp>
        <p:nvSpPr>
          <p:cNvPr id="6149" name="Text Box 5"/>
          <p:cNvSpPr txBox="1">
            <a:spLocks noChangeArrowheads="1"/>
          </p:cNvSpPr>
          <p:nvPr/>
        </p:nvSpPr>
        <p:spPr bwMode="auto">
          <a:xfrm>
            <a:off x="3640138" y="3800475"/>
            <a:ext cx="1906587" cy="466725"/>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Motor Nuclei</a:t>
            </a:r>
          </a:p>
        </p:txBody>
      </p:sp>
      <p:sp>
        <p:nvSpPr>
          <p:cNvPr id="6150" name="Text Box 6"/>
          <p:cNvSpPr txBox="1">
            <a:spLocks noChangeArrowheads="1"/>
          </p:cNvSpPr>
          <p:nvPr/>
        </p:nvSpPr>
        <p:spPr bwMode="auto">
          <a:xfrm>
            <a:off x="2759075" y="5324475"/>
            <a:ext cx="3686175" cy="466725"/>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Oropharynx &amp; Esophagus</a:t>
            </a:r>
          </a:p>
        </p:txBody>
      </p:sp>
      <p:sp>
        <p:nvSpPr>
          <p:cNvPr id="6153" name="Line 9"/>
          <p:cNvSpPr>
            <a:spLocks noChangeShapeType="1"/>
          </p:cNvSpPr>
          <p:nvPr/>
        </p:nvSpPr>
        <p:spPr bwMode="auto">
          <a:xfrm>
            <a:off x="4572000" y="3352800"/>
            <a:ext cx="0" cy="3810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6"/>
          <p:cNvSpPr>
            <a:spLocks noChangeShapeType="1"/>
          </p:cNvSpPr>
          <p:nvPr/>
        </p:nvSpPr>
        <p:spPr bwMode="auto">
          <a:xfrm flipV="1">
            <a:off x="4343400" y="2209800"/>
            <a:ext cx="0" cy="5334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Line 17"/>
          <p:cNvSpPr>
            <a:spLocks noChangeShapeType="1"/>
          </p:cNvSpPr>
          <p:nvPr/>
        </p:nvSpPr>
        <p:spPr bwMode="auto">
          <a:xfrm>
            <a:off x="4572000" y="4333875"/>
            <a:ext cx="0" cy="9144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Line 18"/>
          <p:cNvSpPr>
            <a:spLocks noChangeShapeType="1"/>
          </p:cNvSpPr>
          <p:nvPr/>
        </p:nvSpPr>
        <p:spPr bwMode="auto">
          <a:xfrm>
            <a:off x="4800600" y="2209800"/>
            <a:ext cx="0" cy="5334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3" name="AutoShape 19"/>
          <p:cNvSpPr>
            <a:spLocks/>
          </p:cNvSpPr>
          <p:nvPr/>
        </p:nvSpPr>
        <p:spPr bwMode="auto">
          <a:xfrm>
            <a:off x="2133600" y="1676400"/>
            <a:ext cx="152400" cy="914400"/>
          </a:xfrm>
          <a:prstGeom prst="leftBrace">
            <a:avLst>
              <a:gd name="adj1" fmla="val 50000"/>
              <a:gd name="adj2" fmla="val 50000"/>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AutoShape 20"/>
          <p:cNvSpPr>
            <a:spLocks/>
          </p:cNvSpPr>
          <p:nvPr/>
        </p:nvSpPr>
        <p:spPr bwMode="auto">
          <a:xfrm>
            <a:off x="2133600" y="2819400"/>
            <a:ext cx="152400" cy="1447800"/>
          </a:xfrm>
          <a:prstGeom prst="leftBrace">
            <a:avLst>
              <a:gd name="adj1" fmla="val 79167"/>
              <a:gd name="adj2" fmla="val 50000"/>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Text Box 22"/>
          <p:cNvSpPr txBox="1">
            <a:spLocks noChangeArrowheads="1"/>
          </p:cNvSpPr>
          <p:nvPr/>
        </p:nvSpPr>
        <p:spPr bwMode="auto">
          <a:xfrm>
            <a:off x="469900" y="19050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solidFill>
                  <a:schemeClr val="tx2"/>
                </a:solidFill>
              </a:rPr>
              <a:t>Frontal cortex</a:t>
            </a:r>
          </a:p>
        </p:txBody>
      </p:sp>
      <p:sp>
        <p:nvSpPr>
          <p:cNvPr id="6167" name="Text Box 23"/>
          <p:cNvSpPr txBox="1">
            <a:spLocks noChangeArrowheads="1"/>
          </p:cNvSpPr>
          <p:nvPr/>
        </p:nvSpPr>
        <p:spPr bwMode="auto">
          <a:xfrm>
            <a:off x="838200" y="3357563"/>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solidFill>
                  <a:schemeClr val="tx2"/>
                </a:solidFill>
              </a:rPr>
              <a:t>Brainstem</a:t>
            </a:r>
          </a:p>
        </p:txBody>
      </p:sp>
      <p:sp>
        <p:nvSpPr>
          <p:cNvPr id="6169" name="Freeform 25"/>
          <p:cNvSpPr>
            <a:spLocks/>
          </p:cNvSpPr>
          <p:nvPr/>
        </p:nvSpPr>
        <p:spPr bwMode="auto">
          <a:xfrm>
            <a:off x="6172200" y="3100388"/>
            <a:ext cx="1047750" cy="2286000"/>
          </a:xfrm>
          <a:custGeom>
            <a:avLst/>
            <a:gdLst>
              <a:gd name="T0" fmla="*/ 288 w 660"/>
              <a:gd name="T1" fmla="*/ 1440 h 1440"/>
              <a:gd name="T2" fmla="*/ 612 w 660"/>
              <a:gd name="T3" fmla="*/ 639 h 1440"/>
              <a:gd name="T4" fmla="*/ 0 w 660"/>
              <a:gd name="T5" fmla="*/ 0 h 1440"/>
            </a:gdLst>
            <a:ahLst/>
            <a:cxnLst>
              <a:cxn ang="0">
                <a:pos x="T0" y="T1"/>
              </a:cxn>
              <a:cxn ang="0">
                <a:pos x="T2" y="T3"/>
              </a:cxn>
              <a:cxn ang="0">
                <a:pos x="T4" y="T5"/>
              </a:cxn>
            </a:cxnLst>
            <a:rect l="0" t="0" r="r" b="b"/>
            <a:pathLst>
              <a:path w="660" h="1440">
                <a:moveTo>
                  <a:pt x="288" y="1440"/>
                </a:moveTo>
                <a:cubicBezTo>
                  <a:pt x="342" y="1307"/>
                  <a:pt x="660" y="879"/>
                  <a:pt x="612" y="639"/>
                </a:cubicBezTo>
                <a:cubicBezTo>
                  <a:pt x="612" y="288"/>
                  <a:pt x="127" y="133"/>
                  <a:pt x="0" y="0"/>
                </a:cubicBezTo>
              </a:path>
            </a:pathLst>
          </a:custGeom>
          <a:noFill/>
          <a:ln w="9525">
            <a:solidFill>
              <a:srgbClr val="FF66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10418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b="1"/>
              <a:t>Oesophageal carcinoma</a:t>
            </a:r>
            <a:br>
              <a:rPr lang="en-US" sz="4000" b="1"/>
            </a:br>
            <a:endParaRPr lang="en-US" sz="4000" b="1"/>
          </a:p>
        </p:txBody>
      </p:sp>
      <p:sp>
        <p:nvSpPr>
          <p:cNvPr id="15363" name="Rectangle 3"/>
          <p:cNvSpPr>
            <a:spLocks noGrp="1" noChangeArrowheads="1"/>
          </p:cNvSpPr>
          <p:nvPr>
            <p:ph type="body" idx="1"/>
          </p:nvPr>
        </p:nvSpPr>
        <p:spPr/>
        <p:txBody>
          <a:bodyPr/>
          <a:lstStyle/>
          <a:p>
            <a:pPr>
              <a:lnSpc>
                <a:spcPct val="80000"/>
              </a:lnSpc>
            </a:pPr>
            <a:r>
              <a:rPr lang="en-US" sz="2800">
                <a:solidFill>
                  <a:schemeClr val="folHlink"/>
                </a:solidFill>
              </a:rPr>
              <a:t>90% are squamous cell carcinomas </a:t>
            </a:r>
          </a:p>
          <a:p>
            <a:pPr>
              <a:lnSpc>
                <a:spcPct val="80000"/>
              </a:lnSpc>
            </a:pPr>
            <a:r>
              <a:rPr lang="en-US" sz="2800">
                <a:solidFill>
                  <a:schemeClr val="folHlink"/>
                </a:solidFill>
              </a:rPr>
              <a:t>Occur in the upper or middle third of the oesophagus </a:t>
            </a:r>
          </a:p>
          <a:p>
            <a:pPr>
              <a:lnSpc>
                <a:spcPct val="80000"/>
              </a:lnSpc>
            </a:pPr>
            <a:r>
              <a:rPr lang="en-US" sz="2800">
                <a:solidFill>
                  <a:schemeClr val="folHlink"/>
                </a:solidFill>
              </a:rPr>
              <a:t>8% are adenocarcinomas </a:t>
            </a:r>
          </a:p>
          <a:p>
            <a:pPr>
              <a:lnSpc>
                <a:spcPct val="80000"/>
              </a:lnSpc>
            </a:pPr>
            <a:r>
              <a:rPr lang="en-US" sz="2800">
                <a:solidFill>
                  <a:schemeClr val="folHlink"/>
                </a:solidFill>
              </a:rPr>
              <a:t>Occur in the lower third of the oesophagus </a:t>
            </a:r>
          </a:p>
          <a:p>
            <a:pPr>
              <a:lnSpc>
                <a:spcPct val="80000"/>
              </a:lnSpc>
            </a:pPr>
            <a:r>
              <a:rPr lang="en-US" sz="2800">
                <a:solidFill>
                  <a:schemeClr val="folHlink"/>
                </a:solidFill>
              </a:rPr>
              <a:t>Overall 5 year survival is very poor and is at best 20% </a:t>
            </a:r>
          </a:p>
          <a:p>
            <a:pPr>
              <a:lnSpc>
                <a:spcPct val="80000"/>
              </a:lnSpc>
            </a:pPr>
            <a:r>
              <a:rPr lang="en-US" sz="2800">
                <a:solidFill>
                  <a:schemeClr val="folHlink"/>
                </a:solidFill>
              </a:rPr>
              <a:t>Less than 50% patients are suitable for potentially curative treatment </a:t>
            </a:r>
          </a:p>
          <a:p>
            <a:pPr>
              <a:lnSpc>
                <a:spcPct val="80000"/>
              </a:lnSpc>
            </a:pPr>
            <a:r>
              <a:rPr lang="en-US" sz="2800">
                <a:solidFill>
                  <a:schemeClr val="folHlink"/>
                </a:solidFill>
              </a:rPr>
              <a:t>Of those undergoing 'curative' treatment less than 40% survive one year </a:t>
            </a:r>
          </a:p>
        </p:txBody>
      </p:sp>
    </p:spTree>
    <p:extLst>
      <p:ext uri="{BB962C8B-B14F-4D97-AF65-F5344CB8AC3E}">
        <p14:creationId xmlns:p14="http://schemas.microsoft.com/office/powerpoint/2010/main" val="3377572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oesophageal carcin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3048000" cy="593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877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p>
        </p:txBody>
      </p:sp>
      <p:sp>
        <p:nvSpPr>
          <p:cNvPr id="45059" name="Rectangle 3"/>
          <p:cNvSpPr>
            <a:spLocks noGrp="1" noChangeArrowheads="1"/>
          </p:cNvSpPr>
          <p:nvPr>
            <p:ph type="body" idx="1"/>
          </p:nvPr>
        </p:nvSpPr>
        <p:spPr/>
        <p:txBody>
          <a:bodyPr/>
          <a:lstStyle/>
          <a:p>
            <a:pPr>
              <a:lnSpc>
                <a:spcPct val="90000"/>
              </a:lnSpc>
              <a:buFont typeface="Wingdings" pitchFamily="2" charset="2"/>
              <a:buNone/>
            </a:pPr>
            <a:r>
              <a:rPr lang="en-US" sz="2800" b="1"/>
              <a:t>Resectability and fitness for surgery assessed by:</a:t>
            </a:r>
          </a:p>
          <a:p>
            <a:pPr>
              <a:lnSpc>
                <a:spcPct val="90000"/>
              </a:lnSpc>
            </a:pPr>
            <a:r>
              <a:rPr lang="en-US" sz="2800">
                <a:solidFill>
                  <a:schemeClr val="folHlink"/>
                </a:solidFill>
              </a:rPr>
              <a:t>Chest x-ray </a:t>
            </a:r>
          </a:p>
          <a:p>
            <a:pPr>
              <a:lnSpc>
                <a:spcPct val="90000"/>
              </a:lnSpc>
            </a:pPr>
            <a:r>
              <a:rPr lang="en-US" sz="2800">
                <a:solidFill>
                  <a:schemeClr val="folHlink"/>
                </a:solidFill>
              </a:rPr>
              <a:t>Lung function tests(FEV1 &gt; 1L) </a:t>
            </a:r>
          </a:p>
          <a:p>
            <a:pPr>
              <a:lnSpc>
                <a:spcPct val="90000"/>
              </a:lnSpc>
            </a:pPr>
            <a:r>
              <a:rPr lang="en-US" sz="2800">
                <a:solidFill>
                  <a:schemeClr val="folHlink"/>
                </a:solidFill>
              </a:rPr>
              <a:t>CT thorax &amp; abdomen</a:t>
            </a:r>
          </a:p>
          <a:p>
            <a:pPr>
              <a:lnSpc>
                <a:spcPct val="90000"/>
              </a:lnSpc>
            </a:pPr>
            <a:r>
              <a:rPr lang="en-US" sz="2800">
                <a:solidFill>
                  <a:schemeClr val="folHlink"/>
                </a:solidFill>
              </a:rPr>
              <a:t>Liver ultrasound </a:t>
            </a:r>
          </a:p>
          <a:p>
            <a:pPr>
              <a:lnSpc>
                <a:spcPct val="90000"/>
              </a:lnSpc>
            </a:pPr>
            <a:r>
              <a:rPr lang="en-US" sz="2800">
                <a:solidFill>
                  <a:schemeClr val="folHlink"/>
                </a:solidFill>
              </a:rPr>
              <a:t>Endoscopic ultrasound </a:t>
            </a:r>
          </a:p>
          <a:p>
            <a:pPr>
              <a:lnSpc>
                <a:spcPct val="90000"/>
              </a:lnSpc>
            </a:pPr>
            <a:r>
              <a:rPr lang="en-US" sz="2800">
                <a:solidFill>
                  <a:schemeClr val="folHlink"/>
                </a:solidFill>
              </a:rPr>
              <a:t>Bronchoscopy </a:t>
            </a:r>
          </a:p>
          <a:p>
            <a:pPr>
              <a:lnSpc>
                <a:spcPct val="90000"/>
              </a:lnSpc>
            </a:pPr>
            <a:r>
              <a:rPr lang="en-US" sz="2800">
                <a:solidFill>
                  <a:schemeClr val="folHlink"/>
                </a:solidFill>
              </a:rPr>
              <a:t>Laparoscopy </a:t>
            </a:r>
          </a:p>
          <a:p>
            <a:pPr>
              <a:lnSpc>
                <a:spcPct val="90000"/>
              </a:lnSpc>
            </a:pPr>
            <a:endParaRPr lang="en-US" sz="2800">
              <a:solidFill>
                <a:schemeClr val="folHlink"/>
              </a:solidFill>
            </a:endParaRPr>
          </a:p>
          <a:p>
            <a:pPr>
              <a:lnSpc>
                <a:spcPct val="90000"/>
              </a:lnSpc>
            </a:pPr>
            <a:endParaRPr lang="en-US" sz="2800">
              <a:solidFill>
                <a:schemeClr val="folHlink"/>
              </a:solidFill>
            </a:endParaRPr>
          </a:p>
        </p:txBody>
      </p:sp>
    </p:spTree>
    <p:extLst>
      <p:ext uri="{BB962C8B-B14F-4D97-AF65-F5344CB8AC3E}">
        <p14:creationId xmlns:p14="http://schemas.microsoft.com/office/powerpoint/2010/main" val="2518480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a:t>Management</a:t>
            </a:r>
          </a:p>
        </p:txBody>
      </p:sp>
      <p:sp>
        <p:nvSpPr>
          <p:cNvPr id="46083" name="Rectangle 3"/>
          <p:cNvSpPr>
            <a:spLocks noGrp="1" noChangeArrowheads="1"/>
          </p:cNvSpPr>
          <p:nvPr>
            <p:ph type="body" idx="1"/>
          </p:nvPr>
        </p:nvSpPr>
        <p:spPr/>
        <p:txBody>
          <a:bodyPr/>
          <a:lstStyle/>
          <a:p>
            <a:pPr>
              <a:buFont typeface="Wingdings" pitchFamily="2" charset="2"/>
              <a:buNone/>
            </a:pPr>
            <a:endParaRPr lang="en-US" b="1"/>
          </a:p>
          <a:p>
            <a:r>
              <a:rPr lang="en-US">
                <a:solidFill>
                  <a:schemeClr val="folHlink"/>
                </a:solidFill>
              </a:rPr>
              <a:t>Adenocarcinomas </a:t>
            </a:r>
          </a:p>
          <a:p>
            <a:r>
              <a:rPr lang="en-US">
                <a:solidFill>
                  <a:schemeClr val="folHlink"/>
                </a:solidFill>
              </a:rPr>
              <a:t>surgery is mainstay of treatment </a:t>
            </a:r>
          </a:p>
          <a:p>
            <a:r>
              <a:rPr lang="en-US">
                <a:solidFill>
                  <a:schemeClr val="folHlink"/>
                </a:solidFill>
              </a:rPr>
              <a:t>Upfront chemo irradiation may improve survival</a:t>
            </a:r>
          </a:p>
          <a:p>
            <a:r>
              <a:rPr lang="en-US">
                <a:solidFill>
                  <a:schemeClr val="folHlink"/>
                </a:solidFill>
              </a:rPr>
              <a:t>Squamous cell carcinomas are more responsive to radiotherapy</a:t>
            </a:r>
          </a:p>
          <a:p>
            <a:r>
              <a:rPr lang="en-US">
                <a:solidFill>
                  <a:schemeClr val="folHlink"/>
                </a:solidFill>
              </a:rPr>
              <a:t> </a:t>
            </a:r>
          </a:p>
        </p:txBody>
      </p:sp>
    </p:spTree>
    <p:extLst>
      <p:ext uri="{BB962C8B-B14F-4D97-AF65-F5344CB8AC3E}">
        <p14:creationId xmlns:p14="http://schemas.microsoft.com/office/powerpoint/2010/main" val="36769630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4000" b="1"/>
              <a:t>Surgery</a:t>
            </a:r>
            <a:br>
              <a:rPr lang="en-US" sz="4000" b="1"/>
            </a:br>
            <a:endParaRPr lang="en-US" sz="4000" b="1"/>
          </a:p>
        </p:txBody>
      </p:sp>
      <p:sp>
        <p:nvSpPr>
          <p:cNvPr id="48131" name="Rectangle 3"/>
          <p:cNvSpPr>
            <a:spLocks noGrp="1" noChangeArrowheads="1"/>
          </p:cNvSpPr>
          <p:nvPr>
            <p:ph type="body" idx="1"/>
          </p:nvPr>
        </p:nvSpPr>
        <p:spPr/>
        <p:txBody>
          <a:bodyPr/>
          <a:lstStyle/>
          <a:p>
            <a:r>
              <a:rPr lang="en-US">
                <a:solidFill>
                  <a:schemeClr val="folHlink"/>
                </a:solidFill>
              </a:rPr>
              <a:t>Only 40% tumours are resectable </a:t>
            </a:r>
          </a:p>
          <a:p>
            <a:r>
              <a:rPr lang="en-US">
                <a:solidFill>
                  <a:schemeClr val="folHlink"/>
                </a:solidFill>
              </a:rPr>
              <a:t>Operative mortality now less than 10% </a:t>
            </a:r>
          </a:p>
          <a:p>
            <a:r>
              <a:rPr lang="en-US">
                <a:solidFill>
                  <a:schemeClr val="folHlink"/>
                </a:solidFill>
              </a:rPr>
              <a:t>Treatment should be in centres who perform operation regularly </a:t>
            </a:r>
          </a:p>
          <a:p>
            <a:r>
              <a:rPr lang="en-US">
                <a:solidFill>
                  <a:schemeClr val="folHlink"/>
                </a:solidFill>
              </a:rPr>
              <a:t>Preoperative chemotherapy may be beneficial </a:t>
            </a:r>
          </a:p>
        </p:txBody>
      </p:sp>
    </p:spTree>
    <p:extLst>
      <p:ext uri="{BB962C8B-B14F-4D97-AF65-F5344CB8AC3E}">
        <p14:creationId xmlns:p14="http://schemas.microsoft.com/office/powerpoint/2010/main" val="1518298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a:t>Operative approaches</a:t>
            </a:r>
          </a:p>
        </p:txBody>
      </p:sp>
      <p:sp>
        <p:nvSpPr>
          <p:cNvPr id="49155" name="Rectangle 3"/>
          <p:cNvSpPr>
            <a:spLocks noGrp="1" noChangeArrowheads="1"/>
          </p:cNvSpPr>
          <p:nvPr>
            <p:ph type="body" idx="1"/>
          </p:nvPr>
        </p:nvSpPr>
        <p:spPr/>
        <p:txBody>
          <a:bodyPr/>
          <a:lstStyle/>
          <a:p>
            <a:pPr>
              <a:lnSpc>
                <a:spcPct val="80000"/>
              </a:lnSpc>
            </a:pPr>
            <a:endParaRPr lang="en-US" sz="2800" b="1"/>
          </a:p>
          <a:p>
            <a:pPr>
              <a:lnSpc>
                <a:spcPct val="80000"/>
              </a:lnSpc>
            </a:pPr>
            <a:r>
              <a:rPr lang="en-US" sz="2800">
                <a:solidFill>
                  <a:schemeClr val="folHlink"/>
                </a:solidFill>
              </a:rPr>
              <a:t>Need 10 cm proximal clearance to avoid submucosal spread.</a:t>
            </a:r>
          </a:p>
          <a:p>
            <a:pPr>
              <a:lnSpc>
                <a:spcPct val="80000"/>
              </a:lnSpc>
            </a:pPr>
            <a:r>
              <a:rPr lang="en-US" sz="2800">
                <a:solidFill>
                  <a:schemeClr val="folHlink"/>
                </a:solidFill>
              </a:rPr>
              <a:t>Total oesophagectomy via thoracoabdominal approach (Adenocarcinoma) </a:t>
            </a:r>
          </a:p>
          <a:p>
            <a:pPr>
              <a:lnSpc>
                <a:spcPct val="80000"/>
              </a:lnSpc>
            </a:pPr>
            <a:r>
              <a:rPr lang="en-US" sz="2800">
                <a:solidFill>
                  <a:schemeClr val="folHlink"/>
                </a:solidFill>
              </a:rPr>
              <a:t>Subtotal two-stage oesophagectomy (Ivor-Lewis) </a:t>
            </a:r>
          </a:p>
          <a:p>
            <a:pPr>
              <a:lnSpc>
                <a:spcPct val="80000"/>
              </a:lnSpc>
            </a:pPr>
            <a:r>
              <a:rPr lang="en-US" sz="2800">
                <a:solidFill>
                  <a:schemeClr val="folHlink"/>
                </a:solidFill>
              </a:rPr>
              <a:t>Subtotal three-stage oesophagectomy (McKeown) </a:t>
            </a:r>
          </a:p>
          <a:p>
            <a:pPr>
              <a:lnSpc>
                <a:spcPct val="80000"/>
              </a:lnSpc>
            </a:pPr>
            <a:r>
              <a:rPr lang="en-US" sz="2800">
                <a:solidFill>
                  <a:schemeClr val="folHlink"/>
                </a:solidFill>
              </a:rPr>
              <a:t>Transhiatal oesophagectomy </a:t>
            </a:r>
          </a:p>
          <a:p>
            <a:pPr>
              <a:lnSpc>
                <a:spcPct val="80000"/>
              </a:lnSpc>
              <a:buFont typeface="Wingdings" pitchFamily="2" charset="2"/>
              <a:buNone/>
            </a:pPr>
            <a:endParaRPr lang="en-US" sz="2800">
              <a:solidFill>
                <a:schemeClr val="folHlink"/>
              </a:solidFill>
            </a:endParaRPr>
          </a:p>
        </p:txBody>
      </p:sp>
    </p:spTree>
    <p:extLst>
      <p:ext uri="{BB962C8B-B14F-4D97-AF65-F5344CB8AC3E}">
        <p14:creationId xmlns:p14="http://schemas.microsoft.com/office/powerpoint/2010/main" val="11554767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1"/>
              <a:t>Palliative treatment</a:t>
            </a:r>
          </a:p>
        </p:txBody>
      </p:sp>
      <p:sp>
        <p:nvSpPr>
          <p:cNvPr id="50179" name="Rectangle 3"/>
          <p:cNvSpPr>
            <a:spLocks noGrp="1" noChangeArrowheads="1"/>
          </p:cNvSpPr>
          <p:nvPr>
            <p:ph type="body" idx="1"/>
          </p:nvPr>
        </p:nvSpPr>
        <p:spPr/>
        <p:txBody>
          <a:bodyPr/>
          <a:lstStyle/>
          <a:p>
            <a:pPr>
              <a:buFont typeface="Wingdings" pitchFamily="2" charset="2"/>
              <a:buNone/>
            </a:pPr>
            <a:endParaRPr lang="en-US" b="1"/>
          </a:p>
          <a:p>
            <a:r>
              <a:rPr lang="en-US">
                <a:solidFill>
                  <a:schemeClr val="folHlink"/>
                </a:solidFill>
              </a:rPr>
              <a:t>Aim to relieve obstruction and dysphagia with minimal morbidity</a:t>
            </a:r>
          </a:p>
        </p:txBody>
      </p:sp>
    </p:spTree>
    <p:extLst>
      <p:ext uri="{BB962C8B-B14F-4D97-AF65-F5344CB8AC3E}">
        <p14:creationId xmlns:p14="http://schemas.microsoft.com/office/powerpoint/2010/main" val="32976235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a:p>
        </p:txBody>
      </p:sp>
      <p:sp>
        <p:nvSpPr>
          <p:cNvPr id="51203" name="Rectangle 3"/>
          <p:cNvSpPr>
            <a:spLocks noGrp="1" noChangeArrowheads="1"/>
          </p:cNvSpPr>
          <p:nvPr>
            <p:ph type="body" idx="1"/>
          </p:nvPr>
        </p:nvSpPr>
        <p:spPr/>
        <p:txBody>
          <a:bodyPr/>
          <a:lstStyle/>
          <a:p>
            <a:pPr>
              <a:lnSpc>
                <a:spcPct val="90000"/>
              </a:lnSpc>
              <a:buFont typeface="Wingdings" pitchFamily="2" charset="2"/>
              <a:buNone/>
            </a:pPr>
            <a:r>
              <a:rPr lang="en-US">
                <a:solidFill>
                  <a:schemeClr val="folHlink"/>
                </a:solidFill>
              </a:rPr>
              <a:t>Oesophageal intubation</a:t>
            </a:r>
            <a:r>
              <a:rPr lang="en-US"/>
              <a:t> </a:t>
            </a:r>
          </a:p>
          <a:p>
            <a:pPr lvl="1">
              <a:lnSpc>
                <a:spcPct val="90000"/>
              </a:lnSpc>
            </a:pPr>
            <a:r>
              <a:rPr lang="en-US">
                <a:solidFill>
                  <a:schemeClr val="folHlink"/>
                </a:solidFill>
              </a:rPr>
              <a:t>Endoscopic or radiological placement of stents are now most commonly practiced </a:t>
            </a:r>
          </a:p>
          <a:p>
            <a:pPr lvl="1">
              <a:lnSpc>
                <a:spcPct val="90000"/>
              </a:lnSpc>
            </a:pPr>
            <a:r>
              <a:rPr lang="en-US">
                <a:solidFill>
                  <a:schemeClr val="folHlink"/>
                </a:solidFill>
              </a:rPr>
              <a:t>Recent increased use of self-expanding stents</a:t>
            </a:r>
          </a:p>
          <a:p>
            <a:pPr lvl="1">
              <a:lnSpc>
                <a:spcPct val="90000"/>
              </a:lnSpc>
            </a:pPr>
            <a:r>
              <a:rPr lang="en-US">
                <a:solidFill>
                  <a:schemeClr val="folHlink"/>
                </a:solidFill>
              </a:rPr>
              <a:t>Complications of stents</a:t>
            </a:r>
          </a:p>
          <a:p>
            <a:pPr lvl="2">
              <a:lnSpc>
                <a:spcPct val="90000"/>
              </a:lnSpc>
            </a:pPr>
            <a:r>
              <a:rPr lang="en-US">
                <a:solidFill>
                  <a:schemeClr val="folHlink"/>
                </a:solidFill>
              </a:rPr>
              <a:t>Oesophageal perforation </a:t>
            </a:r>
          </a:p>
          <a:p>
            <a:pPr lvl="2">
              <a:lnSpc>
                <a:spcPct val="90000"/>
              </a:lnSpc>
            </a:pPr>
            <a:r>
              <a:rPr lang="en-US">
                <a:solidFill>
                  <a:schemeClr val="folHlink"/>
                </a:solidFill>
              </a:rPr>
              <a:t>displacement or migration </a:t>
            </a:r>
          </a:p>
          <a:p>
            <a:pPr lvl="2">
              <a:lnSpc>
                <a:spcPct val="90000"/>
              </a:lnSpc>
            </a:pPr>
            <a:r>
              <a:rPr lang="en-US">
                <a:solidFill>
                  <a:schemeClr val="folHlink"/>
                </a:solidFill>
              </a:rPr>
              <a:t>blockage due to ingrowth or overgrowth </a:t>
            </a:r>
          </a:p>
          <a:p>
            <a:pPr>
              <a:lnSpc>
                <a:spcPct val="90000"/>
              </a:lnSpc>
              <a:buFont typeface="Wingdings" pitchFamily="2" charset="2"/>
              <a:buNone/>
            </a:pPr>
            <a:endParaRPr lang="en-US">
              <a:solidFill>
                <a:schemeClr val="folHlink"/>
              </a:solidFill>
            </a:endParaRPr>
          </a:p>
          <a:p>
            <a:pPr>
              <a:lnSpc>
                <a:spcPct val="90000"/>
              </a:lnSpc>
              <a:buFont typeface="Wingdings" pitchFamily="2" charset="2"/>
              <a:buNone/>
            </a:pPr>
            <a:endParaRPr lang="en-US">
              <a:solidFill>
                <a:schemeClr val="folHlink"/>
              </a:solidFill>
            </a:endParaRPr>
          </a:p>
        </p:txBody>
      </p:sp>
    </p:spTree>
    <p:extLst>
      <p:ext uri="{BB962C8B-B14F-4D97-AF65-F5344CB8AC3E}">
        <p14:creationId xmlns:p14="http://schemas.microsoft.com/office/powerpoint/2010/main" val="20144139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p:txBody>
          <a:bodyPr/>
          <a:lstStyle/>
          <a:p>
            <a:r>
              <a:rPr lang="en-US" sz="2800">
                <a:solidFill>
                  <a:schemeClr val="folHlink"/>
                </a:solidFill>
              </a:rPr>
              <a:t>Laser therapy </a:t>
            </a:r>
          </a:p>
          <a:p>
            <a:pPr lvl="1"/>
            <a:r>
              <a:rPr lang="en-US" sz="2400">
                <a:solidFill>
                  <a:schemeClr val="folHlink"/>
                </a:solidFill>
              </a:rPr>
              <a:t>Produces good palliation in over 60% of cases </a:t>
            </a:r>
          </a:p>
          <a:p>
            <a:pPr lvl="1"/>
            <a:r>
              <a:rPr lang="en-US" sz="2400">
                <a:solidFill>
                  <a:schemeClr val="folHlink"/>
                </a:solidFill>
              </a:rPr>
              <a:t>May need to be repeated every 4 to 6 weeks </a:t>
            </a:r>
          </a:p>
          <a:p>
            <a:pPr lvl="1"/>
            <a:r>
              <a:rPr lang="en-US" sz="2400">
                <a:solidFill>
                  <a:schemeClr val="folHlink"/>
                </a:solidFill>
              </a:rPr>
              <a:t>Associated with oesophageal perforation in about 5% cases </a:t>
            </a:r>
          </a:p>
          <a:p>
            <a:r>
              <a:rPr lang="en-US" sz="2800">
                <a:solidFill>
                  <a:schemeClr val="folHlink"/>
                </a:solidFill>
              </a:rPr>
              <a:t>External beam radiotherapy </a:t>
            </a:r>
          </a:p>
          <a:p>
            <a:r>
              <a:rPr lang="en-US" sz="2800">
                <a:solidFill>
                  <a:schemeClr val="folHlink"/>
                </a:solidFill>
              </a:rPr>
              <a:t>Brachytherapy </a:t>
            </a:r>
          </a:p>
          <a:p>
            <a:r>
              <a:rPr lang="en-US" sz="2800">
                <a:solidFill>
                  <a:schemeClr val="folHlink"/>
                </a:solidFill>
              </a:rPr>
              <a:t>Diathermy </a:t>
            </a:r>
          </a:p>
          <a:p>
            <a:r>
              <a:rPr lang="en-US" sz="2800">
                <a:solidFill>
                  <a:schemeClr val="folHlink"/>
                </a:solidFill>
              </a:rPr>
              <a:t>Alcohol injection</a:t>
            </a:r>
            <a:r>
              <a:rPr lang="en-US" sz="2800"/>
              <a:t> </a:t>
            </a:r>
          </a:p>
          <a:p>
            <a:pPr>
              <a:buFont typeface="Wingdings" pitchFamily="2" charset="2"/>
              <a:buNone/>
            </a:pPr>
            <a:endParaRPr lang="en-US" sz="2800"/>
          </a:p>
        </p:txBody>
      </p:sp>
    </p:spTree>
    <p:extLst>
      <p:ext uri="{BB962C8B-B14F-4D97-AF65-F5344CB8AC3E}">
        <p14:creationId xmlns:p14="http://schemas.microsoft.com/office/powerpoint/2010/main" val="435251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0"/>
            <a:ext cx="7772400" cy="1143000"/>
          </a:xfrm>
        </p:spPr>
        <p:txBody>
          <a:bodyPr>
            <a:normAutofit fontScale="90000"/>
          </a:bodyPr>
          <a:lstStyle/>
          <a:p>
            <a:r>
              <a:rPr lang="en-US" sz="4000"/>
              <a:t>Presentations of oesophageal disorders - Symptoms</a:t>
            </a:r>
          </a:p>
        </p:txBody>
      </p:sp>
      <p:sp>
        <p:nvSpPr>
          <p:cNvPr id="47107" name="Rectangle 3"/>
          <p:cNvSpPr>
            <a:spLocks noGrp="1" noChangeArrowheads="1"/>
          </p:cNvSpPr>
          <p:nvPr>
            <p:ph type="body" idx="1"/>
          </p:nvPr>
        </p:nvSpPr>
        <p:spPr>
          <a:xfrm>
            <a:off x="304800" y="1295400"/>
            <a:ext cx="8534400" cy="5562600"/>
          </a:xfrm>
        </p:spPr>
        <p:txBody>
          <a:bodyPr/>
          <a:lstStyle/>
          <a:p>
            <a:pPr lvl="1"/>
            <a:r>
              <a:rPr lang="en-US" sz="2400" b="1"/>
              <a:t>Dysphagia </a:t>
            </a:r>
            <a:r>
              <a:rPr lang="en-US" sz="2400"/>
              <a:t>– Difficulty in swallowing</a:t>
            </a:r>
          </a:p>
          <a:p>
            <a:pPr lvl="2"/>
            <a:r>
              <a:rPr lang="en-US" sz="2000"/>
              <a:t>Organic disease  (stricture and carcinoma)</a:t>
            </a:r>
          </a:p>
          <a:p>
            <a:pPr lvl="2"/>
            <a:r>
              <a:rPr lang="en-US" sz="2000"/>
              <a:t>Motilitiy disorders –Dysphagia for liquids more likely</a:t>
            </a:r>
          </a:p>
          <a:p>
            <a:pPr lvl="2"/>
            <a:endParaRPr lang="en-US" sz="2000"/>
          </a:p>
          <a:p>
            <a:pPr lvl="1"/>
            <a:r>
              <a:rPr lang="en-US" sz="2400" b="1"/>
              <a:t>Regurgitation</a:t>
            </a:r>
          </a:p>
          <a:p>
            <a:pPr lvl="1"/>
            <a:endParaRPr lang="en-US" sz="2400" b="1"/>
          </a:p>
          <a:p>
            <a:pPr lvl="1"/>
            <a:r>
              <a:rPr lang="en-US" sz="2400" b="1"/>
              <a:t>Odynophagia</a:t>
            </a:r>
            <a:r>
              <a:rPr lang="en-US" sz="2400"/>
              <a:t> – localized pain associated with swallowing</a:t>
            </a:r>
          </a:p>
          <a:p>
            <a:pPr lvl="1"/>
            <a:endParaRPr lang="en-US" sz="2400"/>
          </a:p>
          <a:p>
            <a:pPr lvl="1"/>
            <a:r>
              <a:rPr lang="en-US" sz="2400" b="1"/>
              <a:t>Pain </a:t>
            </a:r>
          </a:p>
          <a:p>
            <a:pPr lvl="2"/>
            <a:r>
              <a:rPr lang="en-US" sz="2000"/>
              <a:t>Heart burn – due to reflux</a:t>
            </a:r>
          </a:p>
          <a:p>
            <a:pPr lvl="2"/>
            <a:r>
              <a:rPr lang="en-US" sz="2000"/>
              <a:t>Angina like tightening chest pain – occur in association with meals</a:t>
            </a:r>
          </a:p>
          <a:p>
            <a:pPr lvl="2"/>
            <a:endParaRPr lang="en-US" sz="2000"/>
          </a:p>
          <a:p>
            <a:pPr lvl="1"/>
            <a:r>
              <a:rPr lang="en-US" sz="2400" b="1"/>
              <a:t>Waterbrash</a:t>
            </a:r>
            <a:r>
              <a:rPr lang="en-US" sz="2400"/>
              <a:t> – mouth being full of fluid which is salty in taste</a:t>
            </a:r>
          </a:p>
          <a:p>
            <a:pPr lvl="1"/>
            <a:endParaRPr lang="en-US" sz="2400"/>
          </a:p>
          <a:p>
            <a:pPr lvl="1"/>
            <a:endParaRPr lang="en-US" sz="2400"/>
          </a:p>
        </p:txBody>
      </p:sp>
    </p:spTree>
    <p:extLst>
      <p:ext uri="{BB962C8B-B14F-4D97-AF65-F5344CB8AC3E}">
        <p14:creationId xmlns:p14="http://schemas.microsoft.com/office/powerpoint/2010/main" val="2477272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Symptoms of dysphagia</a:t>
            </a:r>
          </a:p>
        </p:txBody>
      </p:sp>
      <p:sp>
        <p:nvSpPr>
          <p:cNvPr id="4" name="Content Placeholder 2"/>
          <p:cNvSpPr txBox="1">
            <a:spLocks/>
          </p:cNvSpPr>
          <p:nvPr/>
        </p:nvSpPr>
        <p:spPr bwMode="auto">
          <a:xfrm>
            <a:off x="762000" y="1981200"/>
            <a:ext cx="7696200" cy="4114800"/>
          </a:xfrm>
          <a:prstGeom prst="rect">
            <a:avLst/>
          </a:prstGeom>
          <a:noFill/>
          <a:ln w="9525">
            <a:noFill/>
            <a:miter lim="800000"/>
            <a:headEnd/>
            <a:tailEnd/>
          </a:ln>
        </p:spPr>
        <p:txBody>
          <a:bodyPr/>
          <a:lstStyle/>
          <a:p>
            <a:pPr marL="342900" indent="-342900" eaLnBrk="0" hangingPunct="0">
              <a:spcBef>
                <a:spcPct val="20000"/>
              </a:spcBef>
              <a:buSzPct val="80000"/>
              <a:buFontTx/>
              <a:buBlip>
                <a:blip r:embed="rId2"/>
              </a:buBlip>
              <a:defRPr/>
            </a:pPr>
            <a:r>
              <a:rPr lang="en-GB" sz="2800" b="1" kern="0" dirty="0" err="1">
                <a:latin typeface="+mn-lt"/>
              </a:rPr>
              <a:t>Esophageal</a:t>
            </a:r>
            <a:r>
              <a:rPr lang="en-GB" sz="2800" b="1" kern="0" dirty="0">
                <a:latin typeface="+mn-lt"/>
              </a:rPr>
              <a:t> </a:t>
            </a:r>
            <a:r>
              <a:rPr lang="en-GB" sz="2800" b="1" kern="0" dirty="0" err="1">
                <a:latin typeface="+mn-lt"/>
              </a:rPr>
              <a:t>dysphagia</a:t>
            </a:r>
            <a:r>
              <a:rPr lang="en-GB" sz="2800" kern="0" dirty="0">
                <a:latin typeface="+mn-lt"/>
              </a:rPr>
              <a:t/>
            </a:r>
            <a:br>
              <a:rPr lang="en-GB" sz="2800" kern="0" dirty="0">
                <a:latin typeface="+mn-lt"/>
              </a:rPr>
            </a:br>
            <a:r>
              <a:rPr lang="en-GB" sz="2800" kern="0" dirty="0">
                <a:latin typeface="+mn-lt"/>
              </a:rPr>
              <a:t>Sensation of food sticking in the chest</a:t>
            </a:r>
            <a:br>
              <a:rPr lang="en-GB" sz="2800" kern="0" dirty="0">
                <a:latin typeface="+mn-lt"/>
              </a:rPr>
            </a:br>
            <a:r>
              <a:rPr lang="en-GB" sz="2800" kern="0" dirty="0">
                <a:latin typeface="+mn-lt"/>
              </a:rPr>
              <a:t>Oral or pharyngeal regurgitation</a:t>
            </a:r>
            <a:br>
              <a:rPr lang="en-GB" sz="2800" kern="0" dirty="0">
                <a:latin typeface="+mn-lt"/>
              </a:rPr>
            </a:br>
            <a:r>
              <a:rPr lang="en-GB" sz="2800" kern="0" dirty="0">
                <a:latin typeface="+mn-lt"/>
              </a:rPr>
              <a:t>Food sticking in the throat</a:t>
            </a:r>
            <a:br>
              <a:rPr lang="en-GB" sz="2800" kern="0" dirty="0">
                <a:latin typeface="+mn-lt"/>
              </a:rPr>
            </a:br>
            <a:r>
              <a:rPr lang="en-GB" sz="2800" kern="0" dirty="0">
                <a:latin typeface="+mn-lt"/>
              </a:rPr>
              <a:t>Drooling</a:t>
            </a:r>
            <a:br>
              <a:rPr lang="en-GB" sz="2800" kern="0" dirty="0">
                <a:latin typeface="+mn-lt"/>
              </a:rPr>
            </a:br>
            <a:r>
              <a:rPr lang="en-GB" sz="2800" kern="0" dirty="0">
                <a:latin typeface="+mn-lt"/>
              </a:rPr>
              <a:t>Unexplained weight loss</a:t>
            </a:r>
            <a:br>
              <a:rPr lang="en-GB" sz="2800" kern="0" dirty="0">
                <a:latin typeface="+mn-lt"/>
              </a:rPr>
            </a:br>
            <a:r>
              <a:rPr lang="en-GB" sz="2800" kern="0" dirty="0">
                <a:latin typeface="+mn-lt"/>
              </a:rPr>
              <a:t>Change in dietary habits</a:t>
            </a:r>
            <a:br>
              <a:rPr lang="en-GB" sz="2800" kern="0" dirty="0">
                <a:latin typeface="+mn-lt"/>
              </a:rPr>
            </a:br>
            <a:r>
              <a:rPr lang="en-GB" sz="2800" kern="0" dirty="0">
                <a:latin typeface="+mn-lt"/>
              </a:rPr>
              <a:t>Recurrent pneumonia</a:t>
            </a:r>
          </a:p>
          <a:p>
            <a:pPr marL="342900" indent="-342900" eaLnBrk="0" hangingPunct="0">
              <a:spcBef>
                <a:spcPct val="20000"/>
              </a:spcBef>
              <a:buSzPct val="80000"/>
              <a:buFontTx/>
              <a:buBlip>
                <a:blip r:embed="rId2"/>
              </a:buBlip>
              <a:defRPr/>
            </a:pPr>
            <a:endParaRPr lang="en-GB" sz="2800" kern="0" dirty="0">
              <a:latin typeface="+mn-lt"/>
            </a:endParaRPr>
          </a:p>
        </p:txBody>
      </p:sp>
    </p:spTree>
    <p:extLst>
      <p:ext uri="{BB962C8B-B14F-4D97-AF65-F5344CB8AC3E}">
        <p14:creationId xmlns:p14="http://schemas.microsoft.com/office/powerpoint/2010/main" val="11115397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4000"/>
              <a:t>Presentations of oesophageal disorders – Atypical symptoms</a:t>
            </a:r>
          </a:p>
        </p:txBody>
      </p:sp>
      <p:sp>
        <p:nvSpPr>
          <p:cNvPr id="48131" name="Rectangle 3"/>
          <p:cNvSpPr>
            <a:spLocks noGrp="1" noChangeArrowheads="1"/>
          </p:cNvSpPr>
          <p:nvPr>
            <p:ph type="body" idx="1"/>
          </p:nvPr>
        </p:nvSpPr>
        <p:spPr/>
        <p:txBody>
          <a:bodyPr/>
          <a:lstStyle/>
          <a:p>
            <a:r>
              <a:rPr lang="en-US"/>
              <a:t>Anaemia</a:t>
            </a:r>
          </a:p>
          <a:p>
            <a:endParaRPr lang="en-US"/>
          </a:p>
          <a:p>
            <a:r>
              <a:rPr lang="en-US"/>
              <a:t>Pulmonary symptoms – due to aspiration pneumonia in reflux</a:t>
            </a:r>
          </a:p>
          <a:p>
            <a:pPr lvl="1"/>
            <a:r>
              <a:rPr lang="en-US"/>
              <a:t>Coughing </a:t>
            </a:r>
          </a:p>
          <a:p>
            <a:pPr lvl="1"/>
            <a:r>
              <a:rPr lang="en-US"/>
              <a:t>Choking</a:t>
            </a:r>
          </a:p>
          <a:p>
            <a:pPr lvl="1"/>
            <a:r>
              <a:rPr lang="en-US"/>
              <a:t>Repeated chest infections</a:t>
            </a:r>
          </a:p>
          <a:p>
            <a:pPr lvl="1">
              <a:buFontTx/>
              <a:buNone/>
            </a:pPr>
            <a:endParaRPr lang="en-US"/>
          </a:p>
        </p:txBody>
      </p:sp>
    </p:spTree>
    <p:extLst>
      <p:ext uri="{BB962C8B-B14F-4D97-AF65-F5344CB8AC3E}">
        <p14:creationId xmlns:p14="http://schemas.microsoft.com/office/powerpoint/2010/main" val="11935895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4000"/>
              <a:t>Presentations of oesophageal disorders – Physical signs</a:t>
            </a:r>
          </a:p>
        </p:txBody>
      </p:sp>
      <p:sp>
        <p:nvSpPr>
          <p:cNvPr id="49155" name="Rectangle 3"/>
          <p:cNvSpPr>
            <a:spLocks noGrp="1" noChangeArrowheads="1"/>
          </p:cNvSpPr>
          <p:nvPr>
            <p:ph type="body" idx="1"/>
          </p:nvPr>
        </p:nvSpPr>
        <p:spPr/>
        <p:txBody>
          <a:bodyPr/>
          <a:lstStyle/>
          <a:p>
            <a:pPr>
              <a:lnSpc>
                <a:spcPct val="90000"/>
              </a:lnSpc>
            </a:pPr>
            <a:r>
              <a:rPr lang="en-US"/>
              <a:t>Weight loss</a:t>
            </a:r>
          </a:p>
          <a:p>
            <a:pPr>
              <a:lnSpc>
                <a:spcPct val="90000"/>
              </a:lnSpc>
            </a:pPr>
            <a:r>
              <a:rPr lang="en-US"/>
              <a:t>Pallor</a:t>
            </a:r>
          </a:p>
          <a:p>
            <a:pPr>
              <a:lnSpc>
                <a:spcPct val="90000"/>
              </a:lnSpc>
            </a:pPr>
            <a:r>
              <a:rPr lang="en-US"/>
              <a:t>Neck swellings – pharyngeal pouch, enlarged lymph nodes</a:t>
            </a:r>
          </a:p>
          <a:p>
            <a:pPr>
              <a:lnSpc>
                <a:spcPct val="90000"/>
              </a:lnSpc>
            </a:pPr>
            <a:r>
              <a:rPr lang="en-US"/>
              <a:t>Chest signs on auscultation</a:t>
            </a:r>
          </a:p>
          <a:p>
            <a:pPr>
              <a:lnSpc>
                <a:spcPct val="90000"/>
              </a:lnSpc>
            </a:pPr>
            <a:r>
              <a:rPr lang="en-US"/>
              <a:t>Epigastric mass – carcinoma of cardia enlarging down</a:t>
            </a:r>
          </a:p>
          <a:p>
            <a:pPr>
              <a:lnSpc>
                <a:spcPct val="90000"/>
              </a:lnSpc>
            </a:pPr>
            <a:r>
              <a:rPr lang="en-US"/>
              <a:t>Others – Tylosis, koilonychia</a:t>
            </a:r>
          </a:p>
        </p:txBody>
      </p:sp>
    </p:spTree>
    <p:extLst>
      <p:ext uri="{BB962C8B-B14F-4D97-AF65-F5344CB8AC3E}">
        <p14:creationId xmlns:p14="http://schemas.microsoft.com/office/powerpoint/2010/main" val="41533273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09600"/>
            <a:ext cx="7772400" cy="762000"/>
          </a:xfrm>
        </p:spPr>
        <p:txBody>
          <a:bodyPr>
            <a:normAutofit fontScale="90000"/>
          </a:bodyPr>
          <a:lstStyle/>
          <a:p>
            <a:r>
              <a:rPr lang="en-GB" smtClean="0"/>
              <a:t>Evaluation of a patient with dysphagia</a:t>
            </a:r>
          </a:p>
        </p:txBody>
      </p:sp>
      <p:sp>
        <p:nvSpPr>
          <p:cNvPr id="14339" name="Content Placeholder 2"/>
          <p:cNvSpPr>
            <a:spLocks noGrp="1"/>
          </p:cNvSpPr>
          <p:nvPr>
            <p:ph idx="1"/>
          </p:nvPr>
        </p:nvSpPr>
        <p:spPr>
          <a:xfrm>
            <a:off x="762000" y="1676400"/>
            <a:ext cx="7772400" cy="4114800"/>
          </a:xfrm>
        </p:spPr>
        <p:txBody>
          <a:bodyPr>
            <a:normAutofit fontScale="92500" lnSpcReduction="10000"/>
          </a:bodyPr>
          <a:lstStyle/>
          <a:p>
            <a:r>
              <a:rPr lang="en-GB" smtClean="0"/>
              <a:t>History</a:t>
            </a:r>
          </a:p>
          <a:p>
            <a:r>
              <a:rPr lang="en-GB" smtClean="0"/>
              <a:t>Physical examination</a:t>
            </a:r>
          </a:p>
          <a:p>
            <a:r>
              <a:rPr lang="en-GB" smtClean="0"/>
              <a:t>Investigations</a:t>
            </a:r>
          </a:p>
          <a:p>
            <a:r>
              <a:rPr lang="en-GB" b="1" u="sng" smtClean="0"/>
              <a:t>History</a:t>
            </a:r>
          </a:p>
          <a:p>
            <a:r>
              <a:rPr lang="en-GB" smtClean="0"/>
              <a:t>Onset</a:t>
            </a:r>
          </a:p>
          <a:p>
            <a:r>
              <a:rPr lang="en-GB" smtClean="0"/>
              <a:t>Progression</a:t>
            </a:r>
          </a:p>
          <a:p>
            <a:r>
              <a:rPr lang="en-GB" smtClean="0"/>
              <a:t>Associated symptoms</a:t>
            </a:r>
          </a:p>
          <a:p>
            <a:r>
              <a:rPr lang="en-GB" smtClean="0"/>
              <a:t>Past history/associated disases</a:t>
            </a:r>
          </a:p>
          <a:p>
            <a:endParaRPr lang="en-GB" smtClean="0"/>
          </a:p>
        </p:txBody>
      </p:sp>
    </p:spTree>
    <p:extLst>
      <p:ext uri="{BB962C8B-B14F-4D97-AF65-F5344CB8AC3E}">
        <p14:creationId xmlns:p14="http://schemas.microsoft.com/office/powerpoint/2010/main" val="3623855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pic>
        <p:nvPicPr>
          <p:cNvPr id="15363" name="Picture 2" descr="Fig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5677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011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7772400" cy="838200"/>
          </a:xfrm>
        </p:spPr>
        <p:txBody>
          <a:bodyPr/>
          <a:lstStyle/>
          <a:p>
            <a:r>
              <a:rPr lang="en-GB" smtClean="0"/>
              <a:t>Examination</a:t>
            </a:r>
          </a:p>
        </p:txBody>
      </p:sp>
      <p:sp>
        <p:nvSpPr>
          <p:cNvPr id="16387" name="Content Placeholder 2"/>
          <p:cNvSpPr>
            <a:spLocks noGrp="1"/>
          </p:cNvSpPr>
          <p:nvPr>
            <p:ph idx="1"/>
          </p:nvPr>
        </p:nvSpPr>
        <p:spPr>
          <a:xfrm>
            <a:off x="457200" y="1371600"/>
            <a:ext cx="7772400" cy="4114800"/>
          </a:xfrm>
        </p:spPr>
        <p:txBody>
          <a:bodyPr/>
          <a:lstStyle/>
          <a:p>
            <a:r>
              <a:rPr lang="en-GB" smtClean="0"/>
              <a:t>For the cause – mouth, neck, larynx, neuro</a:t>
            </a:r>
          </a:p>
          <a:p>
            <a:r>
              <a:rPr lang="en-GB" smtClean="0"/>
              <a:t>Effects – dehydration, malnutrition</a:t>
            </a:r>
          </a:p>
          <a:p>
            <a:pPr>
              <a:buFontTx/>
              <a:buNone/>
            </a:pPr>
            <a:r>
              <a:rPr lang="en-GB" sz="3600" b="1" smtClean="0"/>
              <a:t>investigations</a:t>
            </a:r>
          </a:p>
          <a:p>
            <a:r>
              <a:rPr lang="en-GB" smtClean="0"/>
              <a:t>Imaging </a:t>
            </a:r>
          </a:p>
          <a:p>
            <a:r>
              <a:rPr lang="en-GB" smtClean="0"/>
              <a:t>Endoscopy and biopsy</a:t>
            </a:r>
          </a:p>
          <a:p>
            <a:r>
              <a:rPr lang="en-GB" smtClean="0"/>
              <a:t>Other</a:t>
            </a:r>
          </a:p>
          <a:p>
            <a:endParaRPr lang="en-GB" smtClean="0"/>
          </a:p>
        </p:txBody>
      </p:sp>
    </p:spTree>
    <p:extLst>
      <p:ext uri="{BB962C8B-B14F-4D97-AF65-F5344CB8AC3E}">
        <p14:creationId xmlns:p14="http://schemas.microsoft.com/office/powerpoint/2010/main" val="1091388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Picture 2" descr="http://img.medscape.com/pi/emed/ckb/radiology/336139-363551-61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0386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www.mikety.net/X-rays/CA-esop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23336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pedsurg.ucsf.edu/media/85836/xray_reconnected_esophag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33400"/>
            <a:ext cx="1676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24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pic>
        <p:nvPicPr>
          <p:cNvPr id="18435" name="Picture 2" descr="http://www.medcyclopaedia.com/upload/book%20of%20radiology/chapter22/nic_k221_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241935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5"/>
          <p:cNvSpPr txBox="1">
            <a:spLocks noChangeArrowheads="1"/>
          </p:cNvSpPr>
          <p:nvPr/>
        </p:nvSpPr>
        <p:spPr bwMode="auto">
          <a:xfrm>
            <a:off x="3962400" y="25146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endoscopy</a:t>
            </a:r>
          </a:p>
        </p:txBody>
      </p:sp>
      <p:pic>
        <p:nvPicPr>
          <p:cNvPr id="18437" name="Picture 2" descr="http://www.ganfyd.org/images/b/b6/Oesophageal_cancer_endos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42576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http://www.barrx.com/images/barretts_arrow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297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8"/>
          <p:cNvSpPr>
            <a:spLocks noGrp="1"/>
          </p:cNvSpPr>
          <p:nvPr>
            <p:ph idx="1"/>
          </p:nvPr>
        </p:nvSpPr>
        <p:spPr/>
        <p:txBody>
          <a:bodyPr/>
          <a:lstStyle/>
          <a:p>
            <a:endParaRPr lang="en-US" smtClean="0"/>
          </a:p>
        </p:txBody>
      </p:sp>
    </p:spTree>
    <p:extLst>
      <p:ext uri="{BB962C8B-B14F-4D97-AF65-F5344CB8AC3E}">
        <p14:creationId xmlns:p14="http://schemas.microsoft.com/office/powerpoint/2010/main" val="41069859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GB" smtClean="0"/>
              <a:t>videofluorographic swallowing study (VFSS)*</a:t>
            </a:r>
          </a:p>
        </p:txBody>
      </p:sp>
      <p:pic>
        <p:nvPicPr>
          <p:cNvPr id="19459" name="Picture 2" descr="Fig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4805363"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71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pic>
        <p:nvPicPr>
          <p:cNvPr id="20483" name="Picture 2" descr="http://www.nature.com/gimo/contents/pt1/images/gimo30-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ttp://img.medscape.com/pi/emed/ckb/gastroenterology/169972-174783-38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73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itle 1"/>
          <p:cNvSpPr>
            <a:spLocks noGrp="1"/>
          </p:cNvSpPr>
          <p:nvPr>
            <p:ph idx="1"/>
          </p:nvPr>
        </p:nvSpPr>
        <p:spPr>
          <a:xfrm>
            <a:off x="685800" y="3048000"/>
            <a:ext cx="7772400" cy="533400"/>
          </a:xfrm>
        </p:spPr>
        <p:txBody>
          <a:bodyPr>
            <a:normAutofit lnSpcReduction="10000"/>
          </a:bodyPr>
          <a:lstStyle/>
          <a:p>
            <a:pPr>
              <a:buFontTx/>
              <a:buNone/>
            </a:pPr>
            <a:r>
              <a:rPr lang="en-GB" b="1" smtClean="0"/>
              <a:t>Management</a:t>
            </a:r>
          </a:p>
        </p:txBody>
      </p:sp>
      <p:sp>
        <p:nvSpPr>
          <p:cNvPr id="10" name="Content Placeholder 2"/>
          <p:cNvSpPr txBox="1">
            <a:spLocks/>
          </p:cNvSpPr>
          <p:nvPr/>
        </p:nvSpPr>
        <p:spPr bwMode="auto">
          <a:xfrm>
            <a:off x="457200" y="3886200"/>
            <a:ext cx="7772400" cy="2133600"/>
          </a:xfrm>
          <a:prstGeom prst="rect">
            <a:avLst/>
          </a:prstGeom>
          <a:noFill/>
          <a:ln w="9525">
            <a:noFill/>
            <a:miter lim="800000"/>
            <a:headEnd/>
            <a:tailEnd/>
          </a:ln>
        </p:spPr>
        <p:txBody>
          <a:bodyPr/>
          <a:lstStyle/>
          <a:p>
            <a:pPr marL="342900" indent="-342900" eaLnBrk="0" hangingPunct="0">
              <a:spcBef>
                <a:spcPct val="20000"/>
              </a:spcBef>
              <a:buSzPct val="80000"/>
              <a:buFontTx/>
              <a:buBlip>
                <a:blip r:embed="rId4"/>
              </a:buBlip>
              <a:defRPr/>
            </a:pPr>
            <a:r>
              <a:rPr lang="en-GB" sz="3200" kern="0" dirty="0">
                <a:latin typeface="+mn-lt"/>
              </a:rPr>
              <a:t>Depend upon the cause</a:t>
            </a:r>
          </a:p>
          <a:p>
            <a:pPr marL="342900" indent="-342900" eaLnBrk="0" hangingPunct="0">
              <a:spcBef>
                <a:spcPct val="20000"/>
              </a:spcBef>
              <a:buSzPct val="80000"/>
              <a:buFontTx/>
              <a:buBlip>
                <a:blip r:embed="rId4"/>
              </a:buBlip>
              <a:defRPr/>
            </a:pPr>
            <a:r>
              <a:rPr lang="en-GB" sz="3200" kern="0" dirty="0">
                <a:latin typeface="+mn-lt"/>
              </a:rPr>
              <a:t>Definitive </a:t>
            </a:r>
            <a:r>
              <a:rPr lang="en-GB" sz="3200" kern="0" dirty="0" err="1">
                <a:latin typeface="+mn-lt"/>
              </a:rPr>
              <a:t>vs</a:t>
            </a:r>
            <a:r>
              <a:rPr lang="en-GB" sz="3200" kern="0" dirty="0">
                <a:latin typeface="+mn-lt"/>
              </a:rPr>
              <a:t> palliative</a:t>
            </a:r>
          </a:p>
          <a:p>
            <a:pPr marL="342900" indent="-342900" eaLnBrk="0" hangingPunct="0">
              <a:spcBef>
                <a:spcPct val="20000"/>
              </a:spcBef>
              <a:buSzPct val="80000"/>
              <a:buFontTx/>
              <a:buBlip>
                <a:blip r:embed="rId4"/>
              </a:buBlip>
              <a:defRPr/>
            </a:pPr>
            <a:r>
              <a:rPr lang="en-GB" sz="3200" kern="0" dirty="0">
                <a:latin typeface="+mn-lt"/>
              </a:rPr>
              <a:t>Endoscopic/surgical</a:t>
            </a:r>
          </a:p>
          <a:p>
            <a:pPr marL="342900" indent="-342900" eaLnBrk="0" hangingPunct="0">
              <a:spcBef>
                <a:spcPct val="20000"/>
              </a:spcBef>
              <a:buSzPct val="80000"/>
              <a:buFontTx/>
              <a:buBlip>
                <a:blip r:embed="rId4"/>
              </a:buBlip>
              <a:defRPr/>
            </a:pPr>
            <a:r>
              <a:rPr lang="en-GB" sz="3200" kern="0" dirty="0">
                <a:latin typeface="+mn-lt"/>
              </a:rPr>
              <a:t>Food &amp; Drugs</a:t>
            </a:r>
          </a:p>
        </p:txBody>
      </p:sp>
    </p:spTree>
    <p:extLst>
      <p:ext uri="{BB962C8B-B14F-4D97-AF65-F5344CB8AC3E}">
        <p14:creationId xmlns:p14="http://schemas.microsoft.com/office/powerpoint/2010/main" val="1502966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Types of fundo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78825" cy="43259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9400" y="609600"/>
            <a:ext cx="4376904" cy="1077218"/>
          </a:xfrm>
          <a:prstGeom prst="rect">
            <a:avLst/>
          </a:prstGeom>
          <a:noFill/>
        </p:spPr>
        <p:txBody>
          <a:bodyPr wrap="none" rtlCol="0">
            <a:spAutoFit/>
          </a:bodyPr>
          <a:lstStyle/>
          <a:p>
            <a:r>
              <a:rPr lang="en-US" sz="3200" b="1" dirty="0" smtClean="0"/>
              <a:t>Surgeries of </a:t>
            </a:r>
            <a:r>
              <a:rPr lang="en-US" sz="3200" b="1" dirty="0" err="1" smtClean="0"/>
              <a:t>Oesophagus</a:t>
            </a:r>
            <a:endParaRPr lang="en-US" sz="3200" b="1" dirty="0" smtClean="0"/>
          </a:p>
          <a:p>
            <a:r>
              <a:rPr lang="en-US" sz="3200" b="1" smtClean="0"/>
              <a:t>( Fundoplication)</a:t>
            </a:r>
            <a:endParaRPr lang="en-US" sz="3200" b="1" dirty="0"/>
          </a:p>
        </p:txBody>
      </p:sp>
    </p:spTree>
    <p:extLst>
      <p:ext uri="{BB962C8B-B14F-4D97-AF65-F5344CB8AC3E}">
        <p14:creationId xmlns:p14="http://schemas.microsoft.com/office/powerpoint/2010/main" val="2906845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Causes of dysphagia</a:t>
            </a:r>
          </a:p>
        </p:txBody>
      </p:sp>
      <p:sp>
        <p:nvSpPr>
          <p:cNvPr id="11267" name="Content Placeholder 2"/>
          <p:cNvSpPr>
            <a:spLocks noGrp="1"/>
          </p:cNvSpPr>
          <p:nvPr>
            <p:ph idx="1"/>
          </p:nvPr>
        </p:nvSpPr>
        <p:spPr/>
        <p:txBody>
          <a:bodyPr/>
          <a:lstStyle/>
          <a:p>
            <a:r>
              <a:rPr lang="en-GB" sz="2000" b="1" smtClean="0"/>
              <a:t>Neurologic disorders and stroke</a:t>
            </a:r>
            <a:r>
              <a:rPr lang="en-GB" sz="2000" smtClean="0"/>
              <a:t/>
            </a:r>
            <a:br>
              <a:rPr lang="en-GB" sz="2000" smtClean="0"/>
            </a:br>
            <a:r>
              <a:rPr lang="en-GB" sz="2000" smtClean="0"/>
              <a:t>Cerebral infarction</a:t>
            </a:r>
            <a:br>
              <a:rPr lang="en-GB" sz="2000" smtClean="0"/>
            </a:br>
            <a:r>
              <a:rPr lang="en-GB" sz="2000" smtClean="0"/>
              <a:t>Brain-stem infarction</a:t>
            </a:r>
            <a:br>
              <a:rPr lang="en-GB" sz="2000" smtClean="0"/>
            </a:br>
            <a:r>
              <a:rPr lang="en-GB" sz="2000" smtClean="0"/>
              <a:t>Intracranial hemorrhage</a:t>
            </a:r>
            <a:br>
              <a:rPr lang="en-GB" sz="2000" smtClean="0"/>
            </a:br>
            <a:r>
              <a:rPr lang="en-GB" sz="2000" smtClean="0"/>
              <a:t>Parkinson's disease</a:t>
            </a:r>
            <a:br>
              <a:rPr lang="en-GB" sz="2000" smtClean="0"/>
            </a:br>
            <a:r>
              <a:rPr lang="en-GB" sz="2000" smtClean="0"/>
              <a:t>Multiple sclerosis</a:t>
            </a:r>
            <a:br>
              <a:rPr lang="en-GB" sz="2000" smtClean="0"/>
            </a:br>
            <a:r>
              <a:rPr lang="en-GB" sz="2000" smtClean="0"/>
              <a:t>Amyotrophic lateral sclerosis</a:t>
            </a:r>
            <a:br>
              <a:rPr lang="en-GB" sz="2000" smtClean="0"/>
            </a:br>
            <a:r>
              <a:rPr lang="en-GB" sz="2000" smtClean="0"/>
              <a:t>Poliomyelitis</a:t>
            </a:r>
            <a:br>
              <a:rPr lang="en-GB" sz="2000" smtClean="0"/>
            </a:br>
            <a:r>
              <a:rPr lang="en-GB" sz="2000" smtClean="0"/>
              <a:t>Myasthenia gravis</a:t>
            </a:r>
            <a:br>
              <a:rPr lang="en-GB" sz="2000" smtClean="0"/>
            </a:br>
            <a:r>
              <a:rPr lang="en-GB" sz="2000" smtClean="0"/>
              <a:t>Dementias</a:t>
            </a:r>
            <a:r>
              <a:rPr lang="en-GB" sz="2000" b="1" smtClean="0"/>
              <a:t>Psychiatric disorder</a:t>
            </a:r>
            <a:r>
              <a:rPr lang="en-GB" sz="2000" smtClean="0"/>
              <a:t/>
            </a:r>
            <a:br>
              <a:rPr lang="en-GB" sz="2000" smtClean="0"/>
            </a:br>
            <a:r>
              <a:rPr lang="en-GB" sz="2000" smtClean="0"/>
              <a:t>Psychogenic dysphagia</a:t>
            </a:r>
          </a:p>
        </p:txBody>
      </p:sp>
    </p:spTree>
    <p:extLst>
      <p:ext uri="{BB962C8B-B14F-4D97-AF65-F5344CB8AC3E}">
        <p14:creationId xmlns:p14="http://schemas.microsoft.com/office/powerpoint/2010/main" val="41017323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0112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Tree>
    <p:extLst>
      <p:ext uri="{BB962C8B-B14F-4D97-AF65-F5344CB8AC3E}">
        <p14:creationId xmlns:p14="http://schemas.microsoft.com/office/powerpoint/2010/main" val="3224899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Causes of dysphagia</a:t>
            </a:r>
          </a:p>
        </p:txBody>
      </p:sp>
      <p:sp>
        <p:nvSpPr>
          <p:cNvPr id="12291" name="Content Placeholder 2"/>
          <p:cNvSpPr>
            <a:spLocks noGrp="1"/>
          </p:cNvSpPr>
          <p:nvPr>
            <p:ph idx="1"/>
          </p:nvPr>
        </p:nvSpPr>
        <p:spPr/>
        <p:txBody>
          <a:bodyPr/>
          <a:lstStyle/>
          <a:p>
            <a:r>
              <a:rPr lang="en-GB" b="1" smtClean="0"/>
              <a:t>Structural lesions</a:t>
            </a:r>
            <a:r>
              <a:rPr lang="en-GB" smtClean="0"/>
              <a:t/>
            </a:r>
            <a:br>
              <a:rPr lang="en-GB" smtClean="0"/>
            </a:br>
            <a:r>
              <a:rPr lang="en-GB" smtClean="0"/>
              <a:t>Thyromegaly</a:t>
            </a:r>
            <a:br>
              <a:rPr lang="en-GB" smtClean="0"/>
            </a:br>
            <a:r>
              <a:rPr lang="en-GB" smtClean="0"/>
              <a:t>Cervical hyperostosis</a:t>
            </a:r>
            <a:br>
              <a:rPr lang="en-GB" smtClean="0"/>
            </a:br>
            <a:r>
              <a:rPr lang="en-GB" smtClean="0"/>
              <a:t>Congenital web</a:t>
            </a:r>
            <a:br>
              <a:rPr lang="en-GB" smtClean="0"/>
            </a:br>
            <a:r>
              <a:rPr lang="en-GB" smtClean="0"/>
              <a:t>Zenker's diverticulum</a:t>
            </a:r>
            <a:br>
              <a:rPr lang="en-GB" smtClean="0"/>
            </a:br>
            <a:r>
              <a:rPr lang="en-GB" smtClean="0"/>
              <a:t>Ingestion of caustic material</a:t>
            </a:r>
            <a:br>
              <a:rPr lang="en-GB" smtClean="0"/>
            </a:br>
            <a:r>
              <a:rPr lang="en-GB" smtClean="0"/>
              <a:t>Neoplasm</a:t>
            </a:r>
          </a:p>
          <a:p>
            <a:endParaRPr lang="en-GB" smtClean="0"/>
          </a:p>
        </p:txBody>
      </p:sp>
    </p:spTree>
    <p:extLst>
      <p:ext uri="{BB962C8B-B14F-4D97-AF65-F5344CB8AC3E}">
        <p14:creationId xmlns:p14="http://schemas.microsoft.com/office/powerpoint/2010/main" val="1218960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Causes of dysphagia</a:t>
            </a:r>
          </a:p>
        </p:txBody>
      </p:sp>
      <p:sp>
        <p:nvSpPr>
          <p:cNvPr id="13315" name="Content Placeholder 2"/>
          <p:cNvSpPr>
            <a:spLocks noGrp="1"/>
          </p:cNvSpPr>
          <p:nvPr>
            <p:ph idx="1"/>
          </p:nvPr>
        </p:nvSpPr>
        <p:spPr/>
        <p:txBody>
          <a:bodyPr/>
          <a:lstStyle/>
          <a:p>
            <a:r>
              <a:rPr lang="en-GB" b="1" smtClean="0"/>
              <a:t>Connective tissue diseases</a:t>
            </a:r>
            <a:r>
              <a:rPr lang="en-GB" smtClean="0"/>
              <a:t/>
            </a:r>
            <a:br>
              <a:rPr lang="en-GB" smtClean="0"/>
            </a:br>
            <a:r>
              <a:rPr lang="en-GB" smtClean="0"/>
              <a:t>Polymyositis</a:t>
            </a:r>
            <a:br>
              <a:rPr lang="en-GB" smtClean="0"/>
            </a:br>
            <a:r>
              <a:rPr lang="en-GB" smtClean="0"/>
              <a:t>Muscular dystrophy</a:t>
            </a:r>
          </a:p>
          <a:p>
            <a:r>
              <a:rPr lang="en-GB" b="1" smtClean="0"/>
              <a:t>Iatrogenic causes</a:t>
            </a:r>
            <a:r>
              <a:rPr lang="en-GB" smtClean="0"/>
              <a:t/>
            </a:r>
            <a:br>
              <a:rPr lang="en-GB" smtClean="0"/>
            </a:br>
            <a:r>
              <a:rPr lang="en-GB" smtClean="0"/>
              <a:t>Surgical resection</a:t>
            </a:r>
            <a:br>
              <a:rPr lang="en-GB" smtClean="0"/>
            </a:br>
            <a:r>
              <a:rPr lang="en-GB" smtClean="0"/>
              <a:t>Radiation fibrosis</a:t>
            </a:r>
            <a:br>
              <a:rPr lang="en-GB" smtClean="0"/>
            </a:br>
            <a:r>
              <a:rPr lang="en-GB" smtClean="0"/>
              <a:t>Medications</a:t>
            </a:r>
          </a:p>
          <a:p>
            <a:endParaRPr lang="en-GB" smtClean="0"/>
          </a:p>
          <a:p>
            <a:endParaRPr lang="en-GB" smtClean="0"/>
          </a:p>
        </p:txBody>
      </p:sp>
    </p:spTree>
    <p:extLst>
      <p:ext uri="{BB962C8B-B14F-4D97-AF65-F5344CB8AC3E}">
        <p14:creationId xmlns:p14="http://schemas.microsoft.com/office/powerpoint/2010/main" val="147922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1626</Words>
  <Application>Microsoft Office PowerPoint</Application>
  <PresentationFormat>On-screen Show (4:3)</PresentationFormat>
  <Paragraphs>343</Paragraphs>
  <Slides>71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Times New Roman</vt:lpstr>
      <vt:lpstr>Wingdings</vt:lpstr>
      <vt:lpstr>Wingdings 2</vt:lpstr>
      <vt:lpstr>Office Theme</vt:lpstr>
      <vt:lpstr>Surgical issues of the Oesophagus</vt:lpstr>
      <vt:lpstr>Oesophagus – Normal Anatomy</vt:lpstr>
      <vt:lpstr>PowerPoint Presentation</vt:lpstr>
      <vt:lpstr>Oesophagus - Histology</vt:lpstr>
      <vt:lpstr>Normal Swallowing</vt:lpstr>
      <vt:lpstr>Symptoms of dysphagia</vt:lpstr>
      <vt:lpstr>Causes of dysphagia</vt:lpstr>
      <vt:lpstr>Causes of dysphagia</vt:lpstr>
      <vt:lpstr>Causes of dysphagia</vt:lpstr>
      <vt:lpstr>Oesophageal disorders</vt:lpstr>
      <vt:lpstr>Congenital abnormalities – Tracheo oesophageal fistula</vt:lpstr>
      <vt:lpstr>Congenital abnormalities</vt:lpstr>
      <vt:lpstr>Motility disorders</vt:lpstr>
      <vt:lpstr>Diverticula</vt:lpstr>
      <vt:lpstr>Diverticula</vt:lpstr>
      <vt:lpstr>Achalasia Cardia</vt:lpstr>
      <vt:lpstr>Achalasia cardia</vt:lpstr>
      <vt:lpstr>Achalasia cardia</vt:lpstr>
      <vt:lpstr>Achalasia cardia - Pathology</vt:lpstr>
      <vt:lpstr>Hiatus Hernia</vt:lpstr>
      <vt:lpstr>Hiatus Hernia</vt:lpstr>
      <vt:lpstr>Ulceration of the Oesophagus</vt:lpstr>
      <vt:lpstr>Mallory – Weiss Syndrome</vt:lpstr>
      <vt:lpstr>Inflammations – Oesophagitis.</vt:lpstr>
      <vt:lpstr>Relux oesophagitis (GERD/GORD)</vt:lpstr>
      <vt:lpstr>Barrett’s Oesophagus</vt:lpstr>
      <vt:lpstr>PowerPoint Presentation</vt:lpstr>
      <vt:lpstr>PowerPoint Presentation</vt:lpstr>
      <vt:lpstr>PowerPoint Presentation</vt:lpstr>
      <vt:lpstr>PowerPoint Presentation</vt:lpstr>
      <vt:lpstr>Clinical features</vt:lpstr>
      <vt:lpstr>Barrett Esophagus Morphology</vt:lpstr>
      <vt:lpstr>PowerPoint Presentation</vt:lpstr>
      <vt:lpstr>PowerPoint Presentation</vt:lpstr>
      <vt:lpstr>PowerPoint Presentation</vt:lpstr>
      <vt:lpstr>PowerPoint Presentation</vt:lpstr>
      <vt:lpstr>PowerPoint Presentation</vt:lpstr>
      <vt:lpstr>Vascular lesions - Varices</vt:lpstr>
      <vt:lpstr>Strictures of the oesophagus</vt:lpstr>
      <vt:lpstr>Oesophageal Tumors</vt:lpstr>
      <vt:lpstr>Oesophageal Carcinoma</vt:lpstr>
      <vt:lpstr>Squamous Carcinoma Predisposing  factors</vt:lpstr>
      <vt:lpstr>Clinical features</vt:lpstr>
      <vt:lpstr>Morphology</vt:lpstr>
      <vt:lpstr>PowerPoint Presentation</vt:lpstr>
      <vt:lpstr>PowerPoint Presentation</vt:lpstr>
      <vt:lpstr>Microscopy</vt:lpstr>
      <vt:lpstr>Metastases</vt:lpstr>
      <vt:lpstr>Causes of Death</vt:lpstr>
      <vt:lpstr>Oesophageal carcinoma </vt:lpstr>
      <vt:lpstr>PowerPoint Presentation</vt:lpstr>
      <vt:lpstr>PowerPoint Presentation</vt:lpstr>
      <vt:lpstr>Management</vt:lpstr>
      <vt:lpstr>Surgery </vt:lpstr>
      <vt:lpstr>Operative approaches</vt:lpstr>
      <vt:lpstr>Palliative treatment</vt:lpstr>
      <vt:lpstr>PowerPoint Presentation</vt:lpstr>
      <vt:lpstr>PowerPoint Presentation</vt:lpstr>
      <vt:lpstr>Presentations of oesophageal disorders - Symptoms</vt:lpstr>
      <vt:lpstr>Presentations of oesophageal disorders – Atypical symptoms</vt:lpstr>
      <vt:lpstr>Presentations of oesophageal disorders – Physical signs</vt:lpstr>
      <vt:lpstr>Evaluation of a patient with dysphagia</vt:lpstr>
      <vt:lpstr>PowerPoint Presentation</vt:lpstr>
      <vt:lpstr>Examination</vt:lpstr>
      <vt:lpstr>PowerPoint Presentation</vt:lpstr>
      <vt:lpstr>PowerPoint Presentation</vt:lpstr>
      <vt:lpstr>videofluorographic swallowing study (VFSS)*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issues of the Oesophagus</dc:title>
  <dc:creator>user</dc:creator>
  <cp:lastModifiedBy>DELL NB</cp:lastModifiedBy>
  <cp:revision>10</cp:revision>
  <dcterms:created xsi:type="dcterms:W3CDTF">2006-08-16T00:00:00Z</dcterms:created>
  <dcterms:modified xsi:type="dcterms:W3CDTF">2014-08-27T10:30:42Z</dcterms:modified>
</cp:coreProperties>
</file>