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62" r:id="rId3"/>
    <p:sldId id="263" r:id="rId4"/>
    <p:sldId id="264" r:id="rId5"/>
    <p:sldId id="291" r:id="rId6"/>
    <p:sldId id="292" r:id="rId7"/>
    <p:sldId id="265" r:id="rId8"/>
    <p:sldId id="266" r:id="rId9"/>
    <p:sldId id="267" r:id="rId10"/>
    <p:sldId id="268" r:id="rId11"/>
    <p:sldId id="269" r:id="rId12"/>
    <p:sldId id="273" r:id="rId13"/>
    <p:sldId id="274" r:id="rId14"/>
    <p:sldId id="275" r:id="rId15"/>
    <p:sldId id="359" r:id="rId16"/>
    <p:sldId id="299" r:id="rId17"/>
    <p:sldId id="361" r:id="rId18"/>
    <p:sldId id="360" r:id="rId19"/>
    <p:sldId id="277" r:id="rId20"/>
    <p:sldId id="279" r:id="rId21"/>
    <p:sldId id="280" r:id="rId22"/>
    <p:sldId id="281" r:id="rId23"/>
    <p:sldId id="282" r:id="rId24"/>
    <p:sldId id="367" r:id="rId25"/>
    <p:sldId id="283" r:id="rId26"/>
    <p:sldId id="365" r:id="rId27"/>
    <p:sldId id="366" r:id="rId28"/>
    <p:sldId id="284" r:id="rId29"/>
    <p:sldId id="285" r:id="rId30"/>
    <p:sldId id="290" r:id="rId31"/>
    <p:sldId id="368" r:id="rId32"/>
    <p:sldId id="369" r:id="rId33"/>
    <p:sldId id="288" r:id="rId34"/>
    <p:sldId id="289" r:id="rId35"/>
    <p:sldId id="300" r:id="rId36"/>
    <p:sldId id="297" r:id="rId37"/>
    <p:sldId id="298" r:id="rId38"/>
    <p:sldId id="301" r:id="rId39"/>
    <p:sldId id="308" r:id="rId40"/>
    <p:sldId id="370" r:id="rId41"/>
    <p:sldId id="307" r:id="rId42"/>
    <p:sldId id="293" r:id="rId43"/>
    <p:sldId id="371" r:id="rId44"/>
    <p:sldId id="302" r:id="rId45"/>
    <p:sldId id="304" r:id="rId46"/>
    <p:sldId id="305" r:id="rId47"/>
    <p:sldId id="362" r:id="rId48"/>
    <p:sldId id="363" r:id="rId49"/>
    <p:sldId id="364" r:id="rId50"/>
    <p:sldId id="372" r:id="rId51"/>
    <p:sldId id="373" r:id="rId52"/>
    <p:sldId id="309" r:id="rId53"/>
    <p:sldId id="310" r:id="rId54"/>
    <p:sldId id="318" r:id="rId55"/>
    <p:sldId id="319" r:id="rId56"/>
    <p:sldId id="320" r:id="rId57"/>
    <p:sldId id="321" r:id="rId58"/>
    <p:sldId id="322" r:id="rId59"/>
    <p:sldId id="326" r:id="rId60"/>
    <p:sldId id="327" r:id="rId61"/>
    <p:sldId id="328" r:id="rId62"/>
    <p:sldId id="329" r:id="rId63"/>
    <p:sldId id="330" r:id="rId64"/>
    <p:sldId id="331" r:id="rId65"/>
    <p:sldId id="333" r:id="rId66"/>
    <p:sldId id="334" r:id="rId67"/>
    <p:sldId id="335" r:id="rId68"/>
    <p:sldId id="336" r:id="rId69"/>
    <p:sldId id="337" r:id="rId70"/>
    <p:sldId id="338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03" r:id="rId90"/>
    <p:sldId id="374" r:id="rId91"/>
    <p:sldId id="375" r:id="rId92"/>
    <p:sldId id="376" r:id="rId93"/>
    <p:sldId id="306" r:id="rId94"/>
    <p:sldId id="295" r:id="rId95"/>
    <p:sldId id="378" r:id="rId96"/>
    <p:sldId id="296" r:id="rId97"/>
    <p:sldId id="377" r:id="rId98"/>
    <p:sldId id="294" r:id="rId99"/>
    <p:sldId id="257" r:id="rId100"/>
    <p:sldId id="258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9345-55D8-47CB-A334-F0DBCC144EF1}" type="datetimeFigureOut">
              <a:rPr lang="en-US" smtClean="0"/>
              <a:t>9/17/2013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CA260-AA8B-4A77-B8A8-0CE8D1462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D2AD92F-FDE2-4858-8096-60A5E0B75296}" type="slidenum">
              <a:rPr lang="en-US" sz="1200">
                <a:latin typeface="Arial" pitchFamily="34" charset="0"/>
              </a:rPr>
              <a:pPr eaLnBrk="1" hangingPunct="1"/>
              <a:t>2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ABA8EDD-B14D-4E4B-9D43-10E09774EAE8}" type="slidenum">
              <a:rPr lang="en-US" sz="1200">
                <a:latin typeface="Arial" pitchFamily="34" charset="0"/>
              </a:rPr>
              <a:pPr eaLnBrk="1" hangingPunct="1"/>
              <a:t>13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5A39981-54E3-4F96-93C0-53FDD6B02F38}" type="slidenum">
              <a:rPr lang="en-US" sz="1200">
                <a:latin typeface="Arial" pitchFamily="34" charset="0"/>
              </a:rPr>
              <a:pPr eaLnBrk="1" hangingPunct="1"/>
              <a:t>14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193560-2488-4634-A2C7-4A0B305ED524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5214D78-FA54-430A-8A9F-26DF6463842A}" type="slidenum">
              <a:rPr lang="en-US" sz="1200">
                <a:latin typeface="Arial" pitchFamily="34" charset="0"/>
              </a:rPr>
              <a:pPr eaLnBrk="1" hangingPunct="1"/>
              <a:t>19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757EF8B-F461-48E7-A820-8C6A8F5015DC}" type="slidenum">
              <a:rPr lang="en-US" sz="1200">
                <a:latin typeface="Arial" pitchFamily="34" charset="0"/>
              </a:rPr>
              <a:pPr eaLnBrk="1" hangingPunct="1"/>
              <a:t>20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3F60496-D9EA-42B9-9E20-6E69D9CAC1EF}" type="slidenum">
              <a:rPr lang="en-US" sz="1200">
                <a:latin typeface="Arial" pitchFamily="34" charset="0"/>
              </a:rPr>
              <a:pPr eaLnBrk="1" hangingPunct="1"/>
              <a:t>21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45F796-C1E6-4222-832C-4DE039524449}" type="slidenum">
              <a:rPr lang="en-US" sz="1200">
                <a:latin typeface="Arial" pitchFamily="34" charset="0"/>
              </a:rPr>
              <a:pPr eaLnBrk="1" hangingPunct="1"/>
              <a:t>22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95C27E-0D30-4F3A-B29D-93E2EE0D891F}" type="slidenum">
              <a:rPr lang="en-US" sz="1200">
                <a:latin typeface="Arial" pitchFamily="34" charset="0"/>
              </a:rPr>
              <a:pPr eaLnBrk="1" hangingPunct="1"/>
              <a:t>23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C21DF9B-3999-4445-B304-21D82D8666EF}" type="slidenum">
              <a:rPr lang="en-US" sz="1200">
                <a:latin typeface="Arial" pitchFamily="34" charset="0"/>
              </a:rPr>
              <a:pPr eaLnBrk="1" hangingPunct="1"/>
              <a:t>25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8D3FE28-C79B-46C4-A95C-C42B45B4D4B4}" type="slidenum">
              <a:rPr lang="en-US" sz="1200">
                <a:latin typeface="Arial" pitchFamily="34" charset="0"/>
              </a:rPr>
              <a:pPr eaLnBrk="1" hangingPunct="1"/>
              <a:t>28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4D4638-0B55-4AA0-9118-3D221E139EA9}" type="slidenum">
              <a:rPr lang="en-US" sz="1200">
                <a:latin typeface="Arial" pitchFamily="34" charset="0"/>
              </a:rPr>
              <a:pPr eaLnBrk="1" hangingPunct="1"/>
              <a:t>3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89E25B-2E4B-4EC4-B11C-ACDD94D48CF7}" type="slidenum">
              <a:rPr lang="en-US" sz="1200">
                <a:latin typeface="Arial" pitchFamily="34" charset="0"/>
              </a:rPr>
              <a:pPr eaLnBrk="1" hangingPunct="1"/>
              <a:t>29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71CD3-2E40-4920-8E33-9957F9A2EA82}" type="slidenum">
              <a:rPr lang="en-US"/>
              <a:pPr/>
              <a:t>30</a:t>
            </a:fld>
            <a:endParaRPr lang="en-US"/>
          </a:p>
        </p:txBody>
      </p:sp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E88014ED-D65D-4C44-9050-DCEA815F8C9C}" type="slidenum">
              <a:rPr lang="en-US" sz="1200">
                <a:latin typeface="Times New Roman" pitchFamily="18" charset="0"/>
              </a:rPr>
              <a:pPr algn="r"/>
              <a:t>30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A926B8D-D363-4980-B44F-E1773FE98605}" type="slidenum">
              <a:rPr lang="en-US" sz="1200">
                <a:latin typeface="Arial" pitchFamily="34" charset="0"/>
              </a:rPr>
              <a:pPr eaLnBrk="1" hangingPunct="1"/>
              <a:t>33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17EC796-3CAD-4530-89D5-B79BB984E9B1}" type="slidenum">
              <a:rPr lang="en-US" sz="1200">
                <a:latin typeface="Arial" pitchFamily="34" charset="0"/>
              </a:rPr>
              <a:pPr eaLnBrk="1" hangingPunct="1"/>
              <a:t>34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21380BA-225F-43E9-B1B4-43E61D61BE0D}" type="slidenum">
              <a:rPr lang="en-US" sz="1200">
                <a:latin typeface="Arial" pitchFamily="34" charset="0"/>
              </a:rPr>
              <a:pPr eaLnBrk="1" hangingPunct="1"/>
              <a:t>35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5145C9-DF1B-4788-99C0-096A9D8949DA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14B32-3FEF-46B8-B8CB-5116CF6E94C0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A3AEF-58E9-4712-B7EA-938554111985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5E3BF-8F6C-4494-9CB0-8129A4C7E8C1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8F4186-F438-4557-8951-F010E43C79A0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47C0572-AF40-4848-BC96-95BE12D4954C}" type="slidenum">
              <a:rPr lang="en-US" sz="1200">
                <a:latin typeface="Arial" pitchFamily="34" charset="0"/>
              </a:rPr>
              <a:pPr eaLnBrk="1" hangingPunct="1"/>
              <a:t>4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A794C-AF81-4922-BD59-BABE180056BB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1F98BB-4A61-43AD-8881-DD51A2FF17B3}" type="slidenum">
              <a:rPr lang="en-US"/>
              <a:pPr>
                <a:defRPr/>
              </a:pPr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25FE97-F827-488F-B52A-B25EA331E1C6}" type="slidenum">
              <a:rPr lang="en-US"/>
              <a:pPr>
                <a:defRPr/>
              </a:pPr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433AE1-ECC9-4F2F-B3A9-C0C16CC4C1C7}" type="slidenum">
              <a:rPr lang="en-US"/>
              <a:pPr>
                <a:defRPr/>
              </a:pPr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D1B97F-CA2B-4E72-810B-3C7358CBECD6}" type="slidenum">
              <a:rPr lang="en-US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D925D8-144B-4DC0-B19D-94DA8C68A52A}" type="slidenum">
              <a:rPr lang="en-US" sz="1200">
                <a:latin typeface="Arial" pitchFamily="34" charset="0"/>
              </a:rPr>
              <a:pPr eaLnBrk="1" hangingPunct="1"/>
              <a:t>7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D88D57-5376-49F2-844C-7C4A4262CD79}" type="slidenum">
              <a:rPr lang="en-US" sz="1200">
                <a:latin typeface="Arial" pitchFamily="34" charset="0"/>
              </a:rPr>
              <a:pPr eaLnBrk="1" hangingPunct="1"/>
              <a:t>8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1D58D5E-B6DA-42DE-A8B8-429D6AED6B9E}" type="slidenum">
              <a:rPr lang="en-US" sz="1200">
                <a:latin typeface="Arial" pitchFamily="34" charset="0"/>
              </a:rPr>
              <a:pPr eaLnBrk="1" hangingPunct="1"/>
              <a:t>9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7CE51C7-94E7-43AC-BEDC-3B1CD8FEC355}" type="slidenum">
              <a:rPr lang="en-US" sz="1200">
                <a:latin typeface="Arial" pitchFamily="34" charset="0"/>
              </a:rPr>
              <a:pPr eaLnBrk="1" hangingPunct="1"/>
              <a:t>10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82CB7FF-3A2B-485D-955B-F0A2748CCF58}" type="slidenum">
              <a:rPr lang="en-US" sz="1200">
                <a:latin typeface="Arial" pitchFamily="34" charset="0"/>
              </a:rPr>
              <a:pPr eaLnBrk="1" hangingPunct="1"/>
              <a:t>11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35298" indent="-282807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31227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583718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36209" indent="-226245" defTabSz="91283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48870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41190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393681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46172" indent="-226245" defTabSz="9128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E880AEA-D7BB-4305-A43A-0B46C3D14F91}" type="slidenum">
              <a:rPr lang="en-US" sz="1200">
                <a:latin typeface="Arial" pitchFamily="34" charset="0"/>
              </a:rPr>
              <a:pPr eaLnBrk="1" hangingPunct="1"/>
              <a:t>12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E286E31-A58C-4816-9BD2-7CC66E0AD8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2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16D2BA8-3BB7-4622-A44F-C88298D8F3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8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C3E95AF-84B8-4E96-9DE2-4CDC934F08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3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76CE12E-98FB-4DE0-AAF1-E0B61C4EE5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9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B37242-3140-427D-8D96-8418EE1944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7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82296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3300"/>
                </a:solidFill>
                <a:latin typeface="Comic Sans MS" pitchFamily="66" charset="0"/>
              </a:rPr>
              <a:t>Surgical Conditions of the Breast</a:t>
            </a:r>
            <a:endParaRPr lang="en-US" sz="4800" b="1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150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003300"/>
                </a:solidFill>
              </a:rPr>
              <a:t>Dr. S. </a:t>
            </a:r>
            <a:r>
              <a:rPr lang="en-US" b="1" dirty="0" err="1" smtClean="0">
                <a:solidFill>
                  <a:srgbClr val="003300"/>
                </a:solidFill>
              </a:rPr>
              <a:t>Nishan</a:t>
            </a:r>
            <a:r>
              <a:rPr lang="en-US" b="1" dirty="0" smtClean="0">
                <a:solidFill>
                  <a:srgbClr val="003300"/>
                </a:solidFill>
              </a:rPr>
              <a:t> Silva</a:t>
            </a:r>
          </a:p>
          <a:p>
            <a:r>
              <a:rPr lang="en-US" sz="2800" b="1" i="1" dirty="0" smtClean="0">
                <a:solidFill>
                  <a:srgbClr val="003300"/>
                </a:solidFill>
              </a:rPr>
              <a:t>(MBBS)</a:t>
            </a:r>
            <a:endParaRPr lang="en-US" b="1" i="1" dirty="0">
              <a:solidFill>
                <a:srgbClr val="00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84" y="1447800"/>
            <a:ext cx="332841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2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489" y="1599640"/>
            <a:ext cx="4183784" cy="4527176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/>
              <a:t>Benign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200" dirty="0" err="1"/>
              <a:t>Nonproliferative</a:t>
            </a:r>
            <a:endParaRPr lang="en-US" sz="2200" dirty="0"/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/>
              <a:t>Fibrocystic changes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/>
              <a:t>Simple cysts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 err="1"/>
              <a:t>Lactational</a:t>
            </a:r>
            <a:r>
              <a:rPr lang="en-US" sz="1900" dirty="0"/>
              <a:t> adenoma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 err="1"/>
              <a:t>Fibroadenoma</a:t>
            </a:r>
            <a:endParaRPr lang="en-US" sz="1900" dirty="0"/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200" dirty="0"/>
              <a:t>Hyperplasia without atypia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/>
              <a:t>Epithelial hyperplasia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 err="1"/>
              <a:t>Sclerosing</a:t>
            </a:r>
            <a:r>
              <a:rPr lang="en-US" sz="1900" dirty="0"/>
              <a:t> </a:t>
            </a:r>
            <a:r>
              <a:rPr lang="en-US" sz="1900" dirty="0" err="1"/>
              <a:t>adenosis</a:t>
            </a:r>
            <a:endParaRPr lang="en-US" sz="1900" dirty="0"/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 err="1"/>
              <a:t>Intraductal</a:t>
            </a:r>
            <a:r>
              <a:rPr lang="en-US" sz="1900" dirty="0"/>
              <a:t> </a:t>
            </a:r>
            <a:r>
              <a:rPr lang="en-US" sz="1900" dirty="0" err="1"/>
              <a:t>papillomas</a:t>
            </a:r>
            <a:endParaRPr lang="en-US" sz="1900" dirty="0"/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200" dirty="0"/>
              <a:t>Hyperplasia with atypia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/>
              <a:t>LCIS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900" dirty="0"/>
              <a:t>DCIS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Disease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10546" y="1613647"/>
            <a:ext cx="4017818" cy="452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3" tIns="45667" rIns="91333" bIns="45667"/>
          <a:lstStyle/>
          <a:p>
            <a:pPr marL="341909" indent="-341909" defTabSz="913183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>
                <a:ea typeface="ＭＳ Ｐゴシック" charset="0"/>
              </a:rPr>
              <a:t>Malignant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 err="1">
                <a:ea typeface="ＭＳ Ｐゴシック" charset="-128"/>
              </a:rPr>
              <a:t>Ductal</a:t>
            </a:r>
            <a:r>
              <a:rPr lang="en-US" sz="1900" dirty="0">
                <a:ea typeface="ＭＳ Ｐゴシック" charset="-128"/>
              </a:rPr>
              <a:t> carcinoma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>
                <a:ea typeface="ＭＳ Ｐゴシック" charset="-128"/>
              </a:rPr>
              <a:t>Lobular carcinoma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>
                <a:ea typeface="ＭＳ Ｐゴシック" charset="-128"/>
              </a:rPr>
              <a:t>Tubular carcinoma 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 err="1">
                <a:ea typeface="ＭＳ Ｐゴシック" charset="-128"/>
              </a:rPr>
              <a:t>Mucinous</a:t>
            </a:r>
            <a:r>
              <a:rPr lang="en-US" sz="1900" dirty="0">
                <a:ea typeface="ＭＳ Ｐゴシック" charset="-128"/>
              </a:rPr>
              <a:t> carcinoma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 err="1">
                <a:ea typeface="ＭＳ Ｐゴシック" charset="-128"/>
              </a:rPr>
              <a:t>Micropapillary</a:t>
            </a:r>
            <a:r>
              <a:rPr lang="en-US" sz="1900" dirty="0">
                <a:ea typeface="ＭＳ Ｐゴシック" charset="-128"/>
              </a:rPr>
              <a:t> carcinoma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 err="1">
                <a:ea typeface="ＭＳ Ｐゴシック" charset="-128"/>
              </a:rPr>
              <a:t>Metaplastic</a:t>
            </a:r>
            <a:r>
              <a:rPr lang="en-US" sz="1900" dirty="0">
                <a:ea typeface="ＭＳ Ｐゴシック" charset="-128"/>
              </a:rPr>
              <a:t> carcinoma</a:t>
            </a:r>
          </a:p>
          <a:p>
            <a:pPr marL="671454" lvl="1" indent="-262586">
              <a:spcBef>
                <a:spcPts val="538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900" dirty="0">
                <a:ea typeface="ＭＳ Ｐゴシック" charset="-128"/>
              </a:rPr>
              <a:t>Inflammatory carcinoma</a:t>
            </a:r>
          </a:p>
          <a:p>
            <a:pPr marL="750777" lvl="1" indent="-341909" defTabSz="913183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endParaRPr lang="en-US" sz="19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544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"/>
            <a:ext cx="9144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700">
                <a:ea typeface="ＭＳ Ｐゴシック" pitchFamily="34" charset="-128"/>
              </a:rPr>
              <a:t>Approximately 45% of women have mild breast pain, and 21% have severe breast pain in their lifetime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Arial" pitchFamily="34" charset="0"/>
              <a:buNone/>
            </a:pPr>
            <a:endParaRPr lang="en-US" sz="27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700">
                <a:ea typeface="ＭＳ Ｐゴシック" pitchFamily="34" charset="-128"/>
              </a:rPr>
              <a:t>Breast cancer is found in 1.2 – 6.7% of women presenting with breast pain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8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8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800">
              <a:ea typeface="ＭＳ Ｐゴシック" pitchFamily="34" charset="-128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Mastalgia: Incidence</a:t>
            </a:r>
          </a:p>
        </p:txBody>
      </p:sp>
    </p:spTree>
    <p:extLst>
      <p:ext uri="{BB962C8B-B14F-4D97-AF65-F5344CB8AC3E}">
        <p14:creationId xmlns:p14="http://schemas.microsoft.com/office/powerpoint/2010/main" val="95251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>
                <a:ea typeface="ＭＳ Ｐゴシック" pitchFamily="34" charset="-128"/>
              </a:rPr>
              <a:t>Fibrocystic disease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Premenopausal women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Premenstrual breast swelling/tenderness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Nodules/masses/lumps related to dense breast tissue or cysts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Mastalgia: Fibrocystic Disease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7273" y="5782235"/>
            <a:ext cx="1870364" cy="298357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ea typeface="ＭＳ Ｐゴシック" charset="-128"/>
              </a:rPr>
              <a:t>Fibrous tissue</a:t>
            </a:r>
          </a:p>
        </p:txBody>
      </p:sp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3496236"/>
            <a:ext cx="2190750" cy="221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FCC stromal sclero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18" y="3496235"/>
            <a:ext cx="2684318" cy="208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 descr="FCC cy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496235"/>
            <a:ext cx="2684318" cy="208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888182" y="5782236"/>
            <a:ext cx="2632364" cy="732585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 err="1">
                <a:ea typeface="ＭＳ Ｐゴシック" charset="-128"/>
              </a:rPr>
              <a:t>Cystically</a:t>
            </a:r>
            <a:r>
              <a:rPr lang="en-US" sz="1400" dirty="0">
                <a:ea typeface="ＭＳ Ｐゴシック" charset="-128"/>
              </a:rPr>
              <a:t> dilated ducts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u="sng" dirty="0">
                <a:ea typeface="ＭＳ Ｐゴシック" charset="-128"/>
              </a:rPr>
              <a:t>+</a:t>
            </a:r>
            <a:r>
              <a:rPr lang="en-US" sz="1400" dirty="0">
                <a:ea typeface="ＭＳ Ｐゴシック" charset="-128"/>
              </a:rPr>
              <a:t> Calcifications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u="sng" dirty="0">
                <a:ea typeface="ＭＳ Ｐゴシック" charset="-128"/>
              </a:rPr>
              <a:t>+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Ductal</a:t>
            </a:r>
            <a:r>
              <a:rPr lang="en-US" sz="1400" dirty="0">
                <a:ea typeface="ＭＳ Ｐゴシック" charset="-128"/>
              </a:rPr>
              <a:t> hyperplasia</a:t>
            </a:r>
          </a:p>
        </p:txBody>
      </p:sp>
    </p:spTree>
    <p:extLst>
      <p:ext uri="{BB962C8B-B14F-4D97-AF65-F5344CB8AC3E}">
        <p14:creationId xmlns:p14="http://schemas.microsoft.com/office/powerpoint/2010/main" val="100953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200">
                <a:ea typeface="ＭＳ Ｐゴシック" pitchFamily="34" charset="-128"/>
              </a:rPr>
              <a:t>Treatment:</a:t>
            </a:r>
          </a:p>
          <a:p>
            <a:pPr lvl="1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Lifestyle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Eliminate caffeine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Low fat diet</a:t>
            </a:r>
          </a:p>
          <a:p>
            <a:pPr lvl="1">
              <a:lnSpc>
                <a:spcPct val="90000"/>
              </a:lnSpc>
              <a:spcBef>
                <a:spcPts val="1077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Symptomatic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Support garments (well-fitting, supportive bra, sports bra)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Compresses</a:t>
            </a:r>
          </a:p>
          <a:p>
            <a:pPr lvl="1">
              <a:lnSpc>
                <a:spcPct val="90000"/>
              </a:lnSpc>
              <a:spcBef>
                <a:spcPts val="1077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Medication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NSAID’s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OCP’s, Progestogens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Danazol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Bromocriptine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GnRH agonists</a:t>
            </a:r>
          </a:p>
          <a:p>
            <a:pPr lvl="2">
              <a:lnSpc>
                <a:spcPct val="90000"/>
              </a:lnSpc>
              <a:spcBef>
                <a:spcPts val="538"/>
              </a:spcBef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700">
                <a:ea typeface="ＭＳ Ｐゴシック" pitchFamily="34" charset="-128"/>
              </a:rPr>
              <a:t>Tamoxifen - IF severe mastalgia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180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300">
              <a:ea typeface="ＭＳ Ｐゴシック" pitchFamily="34" charset="-128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Mastalgia: Management</a:t>
            </a:r>
          </a:p>
        </p:txBody>
      </p:sp>
    </p:spTree>
    <p:extLst>
      <p:ext uri="{BB962C8B-B14F-4D97-AF65-F5344CB8AC3E}">
        <p14:creationId xmlns:p14="http://schemas.microsoft.com/office/powerpoint/2010/main" val="814832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400" dirty="0">
                <a:ea typeface="ＭＳ Ｐゴシック" charset="-128"/>
              </a:rPr>
              <a:t>Presentation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Usually seen in breastfeeding mothers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Unilateral, swollen, wedge-shaped area of breast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Pain, redness, induration (hardening)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Systemic symptoms (high fever, malaise, chills)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endParaRPr lang="en-US" sz="24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r>
              <a:rPr lang="en-US" sz="2400" dirty="0">
                <a:ea typeface="ＭＳ Ｐゴシック" charset="-128"/>
              </a:rPr>
              <a:t>Treatment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100" dirty="0"/>
              <a:t>Rest, fluids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100" b="1" dirty="0" err="1"/>
              <a:t>Dicloxicllin</a:t>
            </a:r>
            <a:r>
              <a:rPr lang="en-US" sz="2100" dirty="0"/>
              <a:t> 500mg QID x 10-14d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100" dirty="0"/>
              <a:t>Continue frequent breast feeding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endParaRPr lang="en-US" sz="21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  <a:defRPr/>
            </a:pPr>
            <a:endParaRPr lang="en-US" sz="2100" dirty="0">
              <a:ea typeface="ＭＳ Ｐゴシック" charset="-128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Mastalgia: Mastitis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4" y="3630706"/>
            <a:ext cx="2978727" cy="289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76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Abscess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7400"/>
            <a:ext cx="9094269" cy="3048000"/>
          </a:xfrm>
        </p:spPr>
      </p:pic>
    </p:spTree>
    <p:extLst>
      <p:ext uri="{BB962C8B-B14F-4D97-AF65-F5344CB8AC3E}">
        <p14:creationId xmlns:p14="http://schemas.microsoft.com/office/powerpoint/2010/main" val="189082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Breast Abscess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371600" y="1463675"/>
          <a:ext cx="6629400" cy="497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PhotoBase" r:id="rId4" imgW="3600000" imgH="2700000" progId="PhotoBase.Document">
                  <p:embed/>
                </p:oleObj>
              </mc:Choice>
              <mc:Fallback>
                <p:oleObj name="PhotoBase" r:id="rId4" imgW="3600000" imgH="2700000" progId="PhotoBa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63675"/>
                        <a:ext cx="6629400" cy="497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66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Incision and Drainage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162800" cy="5372100"/>
          </a:xfrm>
        </p:spPr>
      </p:pic>
    </p:spTree>
    <p:extLst>
      <p:ext uri="{BB962C8B-B14F-4D97-AF65-F5344CB8AC3E}">
        <p14:creationId xmlns:p14="http://schemas.microsoft.com/office/powerpoint/2010/main" val="97086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2400"/>
            <a:ext cx="867440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>
                <a:ea typeface="ＭＳ Ｐゴシック" pitchFamily="34" charset="-128"/>
              </a:rPr>
              <a:t>More than 90% of palpable breast masses in women in their 20’s to early 50’s are benign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8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>
                <a:ea typeface="ＭＳ Ｐゴシック" pitchFamily="34" charset="-128"/>
              </a:rPr>
              <a:t>Differential Diagnosis: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Fibrocystic changes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Fibroadenoma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Fat necrosis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Phyllodes tumor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Intraductal papilloma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1900">
                <a:ea typeface="ＭＳ Ｐゴシック" pitchFamily="34" charset="-128"/>
              </a:rPr>
              <a:t>Breast cancer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Mass: Etiology</a:t>
            </a:r>
          </a:p>
        </p:txBody>
      </p:sp>
    </p:spTree>
    <p:extLst>
      <p:ext uri="{BB962C8B-B14F-4D97-AF65-F5344CB8AC3E}">
        <p14:creationId xmlns:p14="http://schemas.microsoft.com/office/powerpoint/2010/main" val="204301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Breast Anatomy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1748117"/>
            <a:ext cx="4087091" cy="403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6264088"/>
            <a:ext cx="6442364" cy="267525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200" dirty="0" err="1">
                <a:ea typeface="ＭＳ Ｐゴシック" charset="-128"/>
              </a:rPr>
              <a:t>Ruan</a:t>
            </a:r>
            <a:r>
              <a:rPr lang="en-US" sz="1200" dirty="0">
                <a:ea typeface="ＭＳ Ｐゴシック" charset="-128"/>
              </a:rPr>
              <a:t>, W, Kleinberg, DL. Endocrinology 1999; 140:5075. Copyright © 1999 The Endocrine Society.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126182" y="1748118"/>
          <a:ext cx="3602182" cy="418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 File" r:id="rId5" imgW="2015067" imgH="2336800" progId="">
                  <p:embed/>
                </p:oleObj>
              </mc:Choice>
              <mc:Fallback>
                <p:oleObj name="Image File" r:id="rId5" imgW="2015067" imgH="233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182" y="1748118"/>
                        <a:ext cx="3602182" cy="418119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928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 err="1"/>
              <a:t>Fibroadenoma</a:t>
            </a:r>
            <a:endParaRPr lang="en-US" sz="2200" dirty="0"/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Solitary, firm, rubbery, mobile mass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Women &lt; 30 yrs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Slow growing (? hormonally mediated)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Mass: Fibroadenoma</a:t>
            </a:r>
          </a:p>
        </p:txBody>
      </p:sp>
      <p:pic>
        <p:nvPicPr>
          <p:cNvPr id="29700" name="Picture 8" descr="D:\2002final5\bimages1\c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4" y="3361765"/>
            <a:ext cx="2622262" cy="17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5" y="3294529"/>
            <a:ext cx="3463636" cy="26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26182" y="5378824"/>
            <a:ext cx="2493818" cy="951100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400" dirty="0" err="1">
                <a:ea typeface="ＭＳ Ｐゴシック" charset="-128"/>
              </a:rPr>
              <a:t>Fibroadenoma</a:t>
            </a:r>
            <a:r>
              <a:rPr lang="en-US" sz="1400" dirty="0">
                <a:ea typeface="ＭＳ Ｐゴシック" charset="-128"/>
              </a:rPr>
              <a:t> gross specimen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ea typeface="ＭＳ Ｐゴシック" charset="-128"/>
              </a:rPr>
              <a:t>Firm, tan, </a:t>
            </a:r>
            <a:r>
              <a:rPr lang="en-US" sz="1400" dirty="0" err="1">
                <a:ea typeface="ＭＳ Ｐゴシック" charset="-128"/>
              </a:rPr>
              <a:t>lobulated</a:t>
            </a:r>
            <a:endParaRPr lang="en-US" sz="1400" dirty="0">
              <a:ea typeface="ＭＳ Ｐゴシック" charset="-128"/>
            </a:endParaRP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ea typeface="ＭＳ Ｐゴシック" charset="-128"/>
              </a:rPr>
              <a:t>Well circumscribed mass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ea typeface="ＭＳ Ｐゴシック" charset="-128"/>
              </a:rPr>
              <a:t>Variable size</a:t>
            </a:r>
          </a:p>
        </p:txBody>
      </p:sp>
    </p:spTree>
    <p:extLst>
      <p:ext uri="{BB962C8B-B14F-4D97-AF65-F5344CB8AC3E}">
        <p14:creationId xmlns:p14="http://schemas.microsoft.com/office/powerpoint/2010/main" val="159722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 err="1"/>
              <a:t>Intraductal</a:t>
            </a:r>
            <a:r>
              <a:rPr lang="en-US" sz="2200" dirty="0"/>
              <a:t> </a:t>
            </a:r>
            <a:r>
              <a:rPr lang="en-US" sz="2200" dirty="0" err="1"/>
              <a:t>papilloma</a:t>
            </a:r>
            <a:endParaRPr lang="en-US" sz="2200" dirty="0"/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Unilateral bloody nipple discharge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Sub-</a:t>
            </a:r>
            <a:r>
              <a:rPr lang="en-US" sz="1800" dirty="0" err="1"/>
              <a:t>areolar</a:t>
            </a:r>
            <a:r>
              <a:rPr lang="en-US" sz="1800" dirty="0"/>
              <a:t> </a:t>
            </a:r>
            <a:r>
              <a:rPr lang="en-US" sz="1800" dirty="0" err="1"/>
              <a:t>intraductal</a:t>
            </a:r>
            <a:r>
              <a:rPr lang="en-US" sz="1800" dirty="0"/>
              <a:t> mass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Mass: Intraductal Papilloma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6182" y="5378824"/>
            <a:ext cx="2493818" cy="951100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400" dirty="0" err="1">
                <a:ea typeface="ＭＳ Ｐゴシック" charset="-128"/>
              </a:rPr>
              <a:t>Intraductal</a:t>
            </a:r>
            <a:r>
              <a:rPr lang="en-US" sz="1400" dirty="0">
                <a:ea typeface="ＭＳ Ｐゴシック" charset="-128"/>
              </a:rPr>
              <a:t> papillary neoplasm with fibrovascular cores lined by benign </a:t>
            </a:r>
            <a:r>
              <a:rPr lang="en-US" sz="1400" dirty="0" err="1">
                <a:ea typeface="ＭＳ Ｐゴシック" charset="-128"/>
              </a:rPr>
              <a:t>ductal</a:t>
            </a:r>
            <a:r>
              <a:rPr lang="en-US" sz="1400" dirty="0">
                <a:ea typeface="ＭＳ Ｐゴシック" charset="-128"/>
              </a:rPr>
              <a:t> and </a:t>
            </a:r>
            <a:r>
              <a:rPr lang="en-US" sz="1400" dirty="0" err="1">
                <a:ea typeface="ＭＳ Ｐゴシック" charset="-128"/>
              </a:rPr>
              <a:t>myoepithelial</a:t>
            </a:r>
            <a:r>
              <a:rPr lang="en-US" sz="1400" dirty="0">
                <a:ea typeface="ＭＳ Ｐゴシック" charset="-128"/>
              </a:rPr>
              <a:t> cells</a:t>
            </a:r>
          </a:p>
        </p:txBody>
      </p:sp>
      <p:pic>
        <p:nvPicPr>
          <p:cNvPr id="30725" name="Picture 22" descr="Slide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5" y="3328147"/>
            <a:ext cx="2447636" cy="17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5195455" y="4605618"/>
            <a:ext cx="762000" cy="4829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82058" tIns="41029" rIns="82058" bIns="4102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300" dirty="0">
                <a:solidFill>
                  <a:schemeClr val="bg1"/>
                </a:solidFill>
                <a:ea typeface="ＭＳ Ｐゴシック" charset="-128"/>
              </a:rPr>
              <a:t>Duct excision</a:t>
            </a:r>
          </a:p>
        </p:txBody>
      </p: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2891118"/>
            <a:ext cx="3671455" cy="28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41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/>
              <a:t>Fat Necrosis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Caused by trauma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Tender, firm mass with indistinct borders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May appear suspicious on physical exam</a:t>
            </a:r>
          </a:p>
          <a:p>
            <a:pPr lvl="1" eaLnBrk="1" hangingPunct="1">
              <a:lnSpc>
                <a:spcPct val="9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Benign breast calcification seen on mammography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Mass: Fat Necrosis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1091" y="5856475"/>
            <a:ext cx="2493818" cy="515471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charset="-128"/>
              </a:rPr>
              <a:t>Fat necrosis manifesting as a </a:t>
            </a:r>
            <a:r>
              <a:rPr lang="en-US" sz="1400" dirty="0" err="1">
                <a:ea typeface="ＭＳ Ｐゴシック" charset="-128"/>
              </a:rPr>
              <a:t>spiculated</a:t>
            </a:r>
            <a:r>
              <a:rPr lang="en-US" sz="1400" dirty="0">
                <a:ea typeface="ＭＳ Ｐゴシック" charset="-128"/>
              </a:rPr>
              <a:t> mass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1" y="3301534"/>
            <a:ext cx="2424545" cy="24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7" y="3301533"/>
            <a:ext cx="2801216" cy="248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02727" y="5856475"/>
            <a:ext cx="2770909" cy="732584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charset="-128"/>
              </a:rPr>
              <a:t>Densely calcified 3-cm area of fat necrosis 2 years after blunt trauma to the breast.</a:t>
            </a:r>
          </a:p>
        </p:txBody>
      </p:sp>
    </p:spTree>
    <p:extLst>
      <p:ext uri="{BB962C8B-B14F-4D97-AF65-F5344CB8AC3E}">
        <p14:creationId xmlns:p14="http://schemas.microsoft.com/office/powerpoint/2010/main" val="3065641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34" charset="-128"/>
              </a:rPr>
              <a:t>Initial evaluation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dirty="0">
                <a:ea typeface="ＭＳ Ｐゴシック" pitchFamily="34" charset="-128"/>
              </a:rPr>
              <a:t>&lt; </a:t>
            </a:r>
            <a:r>
              <a:rPr lang="en-US" sz="2300" dirty="0" smtClean="0">
                <a:ea typeface="ＭＳ Ｐゴシック" pitchFamily="34" charset="-128"/>
              </a:rPr>
              <a:t>35 </a:t>
            </a:r>
            <a:r>
              <a:rPr lang="en-US" sz="2300" dirty="0" err="1">
                <a:ea typeface="ＭＳ Ｐゴシック" pitchFamily="34" charset="-128"/>
              </a:rPr>
              <a:t>yr</a:t>
            </a:r>
            <a:r>
              <a:rPr lang="en-US" sz="2300" dirty="0">
                <a:ea typeface="ＭＳ Ｐゴシック" pitchFamily="34" charset="-128"/>
              </a:rPr>
              <a:t> – Diagnostic ultrasound </a:t>
            </a:r>
            <a:r>
              <a:rPr lang="en-US" sz="2300" u="sng" dirty="0">
                <a:ea typeface="ＭＳ Ｐゴシック" pitchFamily="34" charset="-128"/>
              </a:rPr>
              <a:t>+</a:t>
            </a:r>
            <a:r>
              <a:rPr lang="en-US" sz="2300" dirty="0">
                <a:ea typeface="ＭＳ Ｐゴシック" pitchFamily="34" charset="-128"/>
              </a:rPr>
              <a:t> Diagnostic mammogram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u="sng" dirty="0">
                <a:ea typeface="ＭＳ Ｐゴシック" pitchFamily="34" charset="-128"/>
              </a:rPr>
              <a:t>&gt;</a:t>
            </a:r>
            <a:r>
              <a:rPr lang="en-US" sz="2300" dirty="0">
                <a:ea typeface="ＭＳ Ｐゴシック" pitchFamily="34" charset="-128"/>
              </a:rPr>
              <a:t> </a:t>
            </a:r>
            <a:r>
              <a:rPr lang="en-US" sz="2300" dirty="0" smtClean="0">
                <a:ea typeface="ＭＳ Ｐゴシック" pitchFamily="34" charset="-128"/>
              </a:rPr>
              <a:t>35 </a:t>
            </a:r>
            <a:r>
              <a:rPr lang="en-US" sz="2300" dirty="0" err="1">
                <a:ea typeface="ＭＳ Ｐゴシック" pitchFamily="34" charset="-128"/>
              </a:rPr>
              <a:t>yr</a:t>
            </a:r>
            <a:r>
              <a:rPr lang="en-US" sz="2300" dirty="0">
                <a:ea typeface="ＭＳ Ｐゴシック" pitchFamily="34" charset="-128"/>
              </a:rPr>
              <a:t> – Diagnostic mammogram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 dirty="0">
                <a:ea typeface="ＭＳ Ｐゴシック" pitchFamily="34" charset="-128"/>
              </a:rPr>
              <a:t>Further evaluation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dirty="0">
                <a:ea typeface="ＭＳ Ｐゴシック" pitchFamily="34" charset="-128"/>
              </a:rPr>
              <a:t>Simple cyst 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Symptomatic – Aspirate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 dirty="0">
                <a:ea typeface="ＭＳ Ｐゴシック" pitchFamily="34" charset="-128"/>
              </a:rPr>
              <a:t>Asymptomatic – Observe for 2-4 months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dirty="0">
                <a:ea typeface="ＭＳ Ｐゴシック" pitchFamily="34" charset="-128"/>
              </a:rPr>
              <a:t>Complicated cyst – Ultrasound-guided aspiration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dirty="0">
                <a:ea typeface="ＭＳ Ｐゴシック" pitchFamily="34" charset="-128"/>
              </a:rPr>
              <a:t>Solid mass – Core needle biopsy (CNB) or Excision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 dirty="0">
                <a:ea typeface="ＭＳ Ｐゴシック" pitchFamily="34" charset="-128"/>
              </a:rPr>
              <a:t>No specific findings – Re-examine after two cycles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Breast Mass: Evaluation</a:t>
            </a:r>
          </a:p>
        </p:txBody>
      </p:sp>
    </p:spTree>
    <p:extLst>
      <p:ext uri="{BB962C8B-B14F-4D97-AF65-F5344CB8AC3E}">
        <p14:creationId xmlns:p14="http://schemas.microsoft.com/office/powerpoint/2010/main" val="270898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Scan of Breast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848600" cy="5333023"/>
          </a:xfrm>
        </p:spPr>
      </p:pic>
    </p:spTree>
    <p:extLst>
      <p:ext uri="{BB962C8B-B14F-4D97-AF65-F5344CB8AC3E}">
        <p14:creationId xmlns:p14="http://schemas.microsoft.com/office/powerpoint/2010/main" val="204041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685512" y="1980640"/>
          <a:ext cx="3613727" cy="426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 File" r:id="rId4" imgW="3314700" imgH="3848100" progId="">
                  <p:embed/>
                </p:oleObj>
              </mc:Choice>
              <mc:Fallback>
                <p:oleObj name="Image File" r:id="rId4" imgW="3314700" imgH="384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512" y="1980640"/>
                        <a:ext cx="3613727" cy="42680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4634057" y="1980640"/>
          <a:ext cx="3688773" cy="4268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 File" r:id="rId6" imgW="3441700" imgH="3987800" progId="">
                  <p:embed/>
                </p:oleObj>
              </mc:Choice>
              <mc:Fallback>
                <p:oleObj name="Image File" r:id="rId6" imgW="3441700" imgH="3987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057" y="1980640"/>
                        <a:ext cx="3688773" cy="42680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Breast Ultrasound</a:t>
            </a:r>
          </a:p>
        </p:txBody>
      </p:sp>
    </p:spTree>
    <p:extLst>
      <p:ext uri="{BB962C8B-B14F-4D97-AF65-F5344CB8AC3E}">
        <p14:creationId xmlns:p14="http://schemas.microsoft.com/office/powerpoint/2010/main" val="416852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57942"/>
            <a:ext cx="8089323" cy="64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9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" y="609600"/>
            <a:ext cx="87080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34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532909" y="3732960"/>
          <a:ext cx="3810000" cy="2878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Image File" r:id="rId4" imgW="2362200" imgH="1778000" progId="">
                  <p:embed/>
                </p:oleObj>
              </mc:Choice>
              <mc:Fallback>
                <p:oleObj name="Image File" r:id="rId4" imgW="2362200" imgH="177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909" y="3732960"/>
                        <a:ext cx="3810000" cy="287851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415636" y="1599640"/>
          <a:ext cx="3036455" cy="5105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Image File" r:id="rId6" imgW="3187700" imgH="5372100" progId="">
                  <p:embed/>
                </p:oleObj>
              </mc:Choice>
              <mc:Fallback>
                <p:oleObj name="Image File" r:id="rId6" imgW="3187700" imgH="5372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36" y="1599640"/>
                        <a:ext cx="3036455" cy="5105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956693" y="5943320"/>
            <a:ext cx="1810025" cy="41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100" b="1" dirty="0" err="1">
                <a:solidFill>
                  <a:schemeClr val="bg1"/>
                </a:solidFill>
                <a:ea typeface="ＭＳ Ｐゴシック" charset="-128"/>
              </a:rPr>
              <a:t>Fibroadenoma</a:t>
            </a:r>
            <a:endParaRPr lang="en-US" sz="21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3738347" y="3966882"/>
            <a:ext cx="1720705" cy="41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chemeClr val="bg1"/>
                </a:solidFill>
                <a:ea typeface="ＭＳ Ｐゴシック" charset="-128"/>
              </a:rPr>
              <a:t>Breast Cancer</a:t>
            </a:r>
          </a:p>
        </p:txBody>
      </p:sp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484909" y="67235"/>
            <a:ext cx="8243455" cy="1411941"/>
          </a:xfrm>
          <a:prstGeom prst="rect">
            <a:avLst/>
          </a:prstGeom>
          <a:solidFill>
            <a:srgbClr val="508C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 anchor="ctr"/>
          <a:lstStyle>
            <a:lvl1pPr defTabSz="101758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1pPr>
            <a:lvl2pPr marL="742950" indent="-285750" defTabSz="101758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2pPr>
            <a:lvl3pPr marL="1143000" indent="-228600" defTabSz="101758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3pPr>
            <a:lvl4pPr marL="1600200" indent="-228600" defTabSz="101758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4pPr>
            <a:lvl5pPr marL="2057400" indent="-228600" defTabSz="1017588" eaLnBrk="0" hangingPunct="0"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5pPr>
            <a:lvl6pPr marL="25146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6pPr>
            <a:lvl7pPr marL="29718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7pPr>
            <a:lvl8pPr marL="34290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8pPr>
            <a:lvl9pPr marL="38862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</a:rPr>
              <a:t> Mammogram</a:t>
            </a:r>
          </a:p>
        </p:txBody>
      </p:sp>
      <p:graphicFrame>
        <p:nvGraphicFramePr>
          <p:cNvPr id="3076" name="Object 3"/>
          <p:cNvGraphicFramePr>
            <a:graphicFrameLocks noChangeAspect="1"/>
          </p:cNvGraphicFramePr>
          <p:nvPr/>
        </p:nvGraphicFramePr>
        <p:xfrm>
          <a:off x="5777058" y="1680882"/>
          <a:ext cx="2951306" cy="307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Image File" r:id="rId8" imgW="1752600" imgH="1828800" progId="">
                  <p:embed/>
                </p:oleObj>
              </mc:Choice>
              <mc:Fallback>
                <p:oleObj name="Image File" r:id="rId8" imgW="1752600" imgH="182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7058" y="1680882"/>
                        <a:ext cx="2951306" cy="307601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640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7064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>
                <a:ea typeface="ＭＳ Ｐゴシック" pitchFamily="34" charset="-128"/>
              </a:rPr>
              <a:t>Etiology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>
                <a:ea typeface="ＭＳ Ｐゴシック" pitchFamily="34" charset="-128"/>
              </a:rPr>
              <a:t>Lactation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>
                <a:ea typeface="ＭＳ Ｐゴシック" pitchFamily="34" charset="-128"/>
              </a:rPr>
              <a:t>Physiologic nipple discharge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Hyperprolactinemia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Hypothyroidism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Medication related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Neurogenic stimulation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>
                <a:ea typeface="ＭＳ Ｐゴシック" pitchFamily="34" charset="-128"/>
              </a:rPr>
              <a:t>Pathologic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Intraductal papilloma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Ductal ectasia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000">
                <a:ea typeface="ＭＳ Ｐゴシック" pitchFamily="34" charset="-128"/>
              </a:rPr>
              <a:t>DCIS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Nipple Discharge: Etiology</a:t>
            </a:r>
          </a:p>
        </p:txBody>
      </p:sp>
    </p:spTree>
    <p:extLst>
      <p:ext uri="{BB962C8B-B14F-4D97-AF65-F5344CB8AC3E}">
        <p14:creationId xmlns:p14="http://schemas.microsoft.com/office/powerpoint/2010/main" val="296911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/>
              <a:t>History: 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Change in general appearance of breast (size, symmetry)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New or persistent skin changes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New nipple inversion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Breast pain (cyclic vs. </a:t>
            </a:r>
            <a:r>
              <a:rPr lang="en-US" sz="2000" dirty="0" err="1"/>
              <a:t>noncyclic</a:t>
            </a:r>
            <a:r>
              <a:rPr lang="en-US" sz="2000" dirty="0"/>
              <a:t>, duration, location in breast)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Breast mass (how it was discovered, duration, change in size, location)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Relationship of mass to menstrual cycles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Nipple discharge (unilateral vs. bilateral, color)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Medications (e.g. hormones)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Risk factors for breast cancer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Evaluation: History</a:t>
            </a:r>
          </a:p>
        </p:txBody>
      </p:sp>
    </p:spTree>
    <p:extLst>
      <p:ext uri="{BB962C8B-B14F-4D97-AF65-F5344CB8AC3E}">
        <p14:creationId xmlns:p14="http://schemas.microsoft.com/office/powerpoint/2010/main" val="2928849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 txBox="1">
            <a:spLocks noGrp="1"/>
          </p:cNvSpPr>
          <p:nvPr/>
        </p:nvSpPr>
        <p:spPr bwMode="auto">
          <a:xfrm>
            <a:off x="7924800" y="624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b="1" i="1"/>
              <a:t>NF-</a:t>
            </a:r>
          </a:p>
        </p:txBody>
      </p:sp>
      <p:pic>
        <p:nvPicPr>
          <p:cNvPr id="40964" name="Picture 6" descr="Invert nipp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3711575" cy="4648200"/>
          </a:xfrm>
          <a:noFill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2400" y="928688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  <a:latin typeface="Arial" charset="0"/>
              </a:rPr>
              <a:t>Inverted nipple</a:t>
            </a:r>
          </a:p>
        </p:txBody>
      </p: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4953000" y="8382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Sore nipple</a:t>
            </a:r>
          </a:p>
        </p:txBody>
      </p:sp>
      <p:pic>
        <p:nvPicPr>
          <p:cNvPr id="40967" name="Picture 7" descr="sore nip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72" y="1600200"/>
            <a:ext cx="463634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9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Serous Discharge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7148660" cy="5334000"/>
          </a:xfrm>
        </p:spPr>
      </p:pic>
    </p:spTree>
    <p:extLst>
      <p:ext uri="{BB962C8B-B14F-4D97-AF65-F5344CB8AC3E}">
        <p14:creationId xmlns:p14="http://schemas.microsoft.com/office/powerpoint/2010/main" val="2379382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stained Discharge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609505" cy="5410200"/>
          </a:xfrm>
        </p:spPr>
      </p:pic>
    </p:spTree>
    <p:extLst>
      <p:ext uri="{BB962C8B-B14F-4D97-AF65-F5344CB8AC3E}">
        <p14:creationId xmlns:p14="http://schemas.microsoft.com/office/powerpoint/2010/main" val="3729835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7064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700">
                <a:ea typeface="ＭＳ Ｐゴシック" pitchFamily="34" charset="-128"/>
              </a:rPr>
              <a:t>Management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>
                <a:ea typeface="ＭＳ Ｐゴシック" pitchFamily="34" charset="-128"/>
              </a:rPr>
              <a:t>Physiologic nipple discharge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Directed at underlying cause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300">
                <a:ea typeface="ＭＳ Ｐゴシック" pitchFamily="34" charset="-128"/>
              </a:rPr>
              <a:t>Pathologic nipple discharge</a:t>
            </a:r>
          </a:p>
          <a:p>
            <a:pPr lvl="2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 Refer to surgeon</a:t>
            </a:r>
          </a:p>
          <a:p>
            <a:pPr lvl="3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Terminal duct excision</a:t>
            </a:r>
          </a:p>
          <a:p>
            <a:pPr lvl="3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Central (total) terminal duct excision</a:t>
            </a:r>
          </a:p>
          <a:p>
            <a:pPr lvl="3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Resection of intraductal papilloma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7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z="270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Arial" pitchFamily="34" charset="0"/>
              <a:buNone/>
            </a:pPr>
            <a:endParaRPr lang="en-US" sz="220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Nipple Discharge: Management</a:t>
            </a:r>
          </a:p>
        </p:txBody>
      </p:sp>
    </p:spTree>
    <p:extLst>
      <p:ext uri="{BB962C8B-B14F-4D97-AF65-F5344CB8AC3E}">
        <p14:creationId xmlns:p14="http://schemas.microsoft.com/office/powerpoint/2010/main" val="2296843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7064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400">
                <a:ea typeface="ＭＳ Ｐゴシック" pitchFamily="34" charset="-128"/>
              </a:rPr>
              <a:t>Pathologic finding on CNB or excision biopsy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200">
                <a:ea typeface="ＭＳ Ｐゴシック" pitchFamily="34" charset="-128"/>
              </a:rPr>
              <a:t>DCIS/LCIS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200">
                <a:ea typeface="ＭＳ Ｐゴシック" pitchFamily="34" charset="-128"/>
              </a:rPr>
              <a:t>Invasive carcinoma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Arial" pitchFamily="34" charset="0"/>
              <a:buNone/>
            </a:pPr>
            <a:endParaRPr lang="en-US" sz="24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Ø"/>
            </a:pPr>
            <a:r>
              <a:rPr lang="en-US" sz="2400">
                <a:ea typeface="ＭＳ Ｐゴシック" pitchFamily="34" charset="-128"/>
              </a:rPr>
              <a:t>Refer to surgical oncologist</a:t>
            </a: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Arial" pitchFamily="34" charset="0"/>
              <a:buNone/>
            </a:pPr>
            <a:endParaRPr lang="en-US" sz="240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Ø"/>
            </a:pPr>
            <a:r>
              <a:rPr lang="en-US" sz="2400">
                <a:ea typeface="ＭＳ Ｐゴシック" pitchFamily="34" charset="-128"/>
              </a:rPr>
              <a:t>Treatment modalities: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Radiation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Chemotherapy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Lumpectomy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Mastectomy</a:t>
            </a:r>
          </a:p>
          <a:p>
            <a:pPr lvl="1"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100">
                <a:ea typeface="ＭＳ Ｐゴシック" pitchFamily="34" charset="-128"/>
              </a:rPr>
              <a:t>Hormonal therapy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Malignant Breast Disease</a:t>
            </a:r>
          </a:p>
        </p:txBody>
      </p:sp>
    </p:spTree>
    <p:extLst>
      <p:ext uri="{BB962C8B-B14F-4D97-AF65-F5344CB8AC3E}">
        <p14:creationId xmlns:p14="http://schemas.microsoft.com/office/powerpoint/2010/main" val="24874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554182" y="1613647"/>
            <a:ext cx="8174182" cy="490817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5B3D7"/>
              </a:buClr>
              <a:buFont typeface="Wingdings" pitchFamily="2" charset="2"/>
              <a:buChar char="§"/>
            </a:pPr>
            <a:r>
              <a:rPr lang="en-US" sz="2800">
                <a:ea typeface="ＭＳ Ｐゴシック" pitchFamily="34" charset="-128"/>
              </a:rPr>
              <a:t>Inflammatory breast cancer 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Mastalgia: Inflammatory Breast Cancer</a:t>
            </a:r>
          </a:p>
        </p:txBody>
      </p:sp>
      <p:pic>
        <p:nvPicPr>
          <p:cNvPr id="26628" name="Picture 3" descr="Copy of iacoc11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2084294"/>
            <a:ext cx="3218295" cy="41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8" descr="or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2" y="2084294"/>
            <a:ext cx="3948545" cy="312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94909" y="5311589"/>
            <a:ext cx="4087091" cy="1168213"/>
          </a:xfrm>
          <a:prstGeom prst="rect">
            <a:avLst/>
          </a:prstGeom>
        </p:spPr>
        <p:txBody>
          <a:bodyPr lIns="82058" tIns="41029" rIns="82058" bIns="41029">
            <a:spAutoFit/>
          </a:bodyPr>
          <a:lstStyle/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 err="1">
                <a:ea typeface="ＭＳ Ｐゴシック" charset="-128"/>
              </a:rPr>
              <a:t>Peau</a:t>
            </a:r>
            <a:r>
              <a:rPr lang="en-US" sz="1400" dirty="0">
                <a:ea typeface="ＭＳ Ｐゴシック" charset="-128"/>
              </a:rPr>
              <a:t> </a:t>
            </a:r>
            <a:r>
              <a:rPr lang="en-US" sz="1400" dirty="0" err="1">
                <a:ea typeface="ＭＳ Ｐゴシック" charset="-128"/>
              </a:rPr>
              <a:t>d’orange</a:t>
            </a:r>
            <a:r>
              <a:rPr lang="en-US" sz="1400" dirty="0">
                <a:ea typeface="ＭＳ Ｐゴシック" charset="-128"/>
              </a:rPr>
              <a:t>-dimpling of involved skin due to retraction caused by lymphatic involvement and obstruction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ea typeface="ＭＳ Ｐゴシック" charset="-128"/>
              </a:rPr>
              <a:t>Associated erythema</a:t>
            </a:r>
          </a:p>
          <a:p>
            <a:pPr marL="262586" indent="-262586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 err="1">
                <a:ea typeface="ＭＳ Ｐゴシック" charset="-128"/>
              </a:rPr>
              <a:t>Cellulitis</a:t>
            </a:r>
            <a:r>
              <a:rPr lang="en-US" sz="1400" dirty="0">
                <a:ea typeface="ＭＳ Ｐゴシック" charset="-128"/>
              </a:rPr>
              <a:t> may mimic inflammatory carcinoma</a:t>
            </a:r>
          </a:p>
        </p:txBody>
      </p:sp>
    </p:spTree>
    <p:extLst>
      <p:ext uri="{BB962C8B-B14F-4D97-AF65-F5344CB8AC3E}">
        <p14:creationId xmlns:p14="http://schemas.microsoft.com/office/powerpoint/2010/main" val="2154586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Skin Dimpling</a:t>
            </a:r>
          </a:p>
        </p:txBody>
      </p:sp>
      <p:pic>
        <p:nvPicPr>
          <p:cNvPr id="26627" name="Picture 4" descr="nipple areol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2" descr="C:\Program Files\Microsoft Office\MEDIA\OFFICE12\Bullets\BD21298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4380" flipH="1" flipV="1">
            <a:off x="4832350" y="4978400"/>
            <a:ext cx="10810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5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Peau d‘orange</a:t>
            </a:r>
          </a:p>
        </p:txBody>
      </p:sp>
      <p:pic>
        <p:nvPicPr>
          <p:cNvPr id="27651" name="Picture 4" descr="breast lymphedem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89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Ulcerated lesion</a:t>
            </a:r>
          </a:p>
        </p:txBody>
      </p:sp>
      <p:pic>
        <p:nvPicPr>
          <p:cNvPr id="74755" name="Picture 4" descr="Dues locally advanced BC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66875"/>
            <a:ext cx="8229600" cy="4395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5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smtClean="0"/>
              <a:t>Triple Assessment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IE" dirty="0" smtClean="0"/>
              <a:t>Triple assessment- gold standard</a:t>
            </a:r>
          </a:p>
          <a:p>
            <a:pPr eaLnBrk="1" hangingPunct="1">
              <a:defRPr/>
            </a:pPr>
            <a:endParaRPr lang="en-IE" dirty="0" smtClean="0"/>
          </a:p>
          <a:p>
            <a:pPr eaLnBrk="1" hangingPunct="1">
              <a:defRPr/>
            </a:pPr>
            <a:r>
              <a:rPr lang="en-IE" dirty="0" smtClean="0"/>
              <a:t>Clinical, Radiology, Pathology</a:t>
            </a:r>
          </a:p>
          <a:p>
            <a:pPr eaLnBrk="1" hangingPunct="1">
              <a:defRPr/>
            </a:pPr>
            <a:endParaRPr lang="en-IE" dirty="0"/>
          </a:p>
          <a:p>
            <a:pPr eaLnBrk="1" hangingPunct="1">
              <a:defRPr/>
            </a:pPr>
            <a:r>
              <a:rPr lang="en-IE" dirty="0" smtClean="0"/>
              <a:t>Describe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1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/>
              <a:t>Risk Factors vs. Protective Factors</a:t>
            </a:r>
            <a:endParaRPr lang="en-US" sz="1800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Evaluation: History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62545" y="2353235"/>
          <a:ext cx="5888182" cy="402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909"/>
                <a:gridCol w="2355273"/>
              </a:tblGrid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Risk Factors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Protective factors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72">
                <a:tc>
                  <a:txBody>
                    <a:bodyPr/>
                    <a:lstStyle/>
                    <a:p>
                      <a:pPr marL="0" marR="0" lvl="2" indent="0" algn="l" defTabSz="10177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cs typeface="+mn-cs"/>
                        </a:rPr>
                        <a:t>BRCA1 and BRCA2</a:t>
                      </a:r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Breastfeeding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pPr marL="0" marR="0" lvl="2" indent="0" algn="l" defTabSz="10177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cs typeface="+mn-cs"/>
                        </a:rPr>
                        <a:t>1˚ relative with breast or ovarian cancer</a:t>
                      </a:r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Parity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pPr marL="0" marR="0" indent="0" algn="l" defTabSz="10177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Personal history of breast</a:t>
                      </a:r>
                      <a:r>
                        <a:rPr lang="en-US" sz="1500" baseline="0" dirty="0" smtClean="0"/>
                        <a:t> disease</a:t>
                      </a:r>
                      <a:endParaRPr lang="en-US" sz="1500" dirty="0" smtClean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Recreational exercise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Age &gt; 70 yrs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Postmenopause</a:t>
                      </a:r>
                      <a:r>
                        <a:rPr lang="en-US" sz="1500" dirty="0" smtClean="0"/>
                        <a:t> BMI &lt; 23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Age at menarche &lt; 12 yrs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Oophorectomy</a:t>
                      </a:r>
                      <a:r>
                        <a:rPr lang="en-US" sz="1500" dirty="0" smtClean="0"/>
                        <a:t> at &lt; 35 yrs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Nulliparous</a:t>
                      </a:r>
                      <a:r>
                        <a:rPr lang="en-US" sz="1500" baseline="0" dirty="0" smtClean="0"/>
                        <a:t> or a</a:t>
                      </a:r>
                      <a:r>
                        <a:rPr lang="en-US" sz="1500" dirty="0" smtClean="0"/>
                        <a:t>ge at first birth &gt; 30 yrs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Aspirin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Never breastfed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Age at menopause &gt; 55 yrs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Use</a:t>
                      </a:r>
                      <a:r>
                        <a:rPr lang="en-US" sz="1500" baseline="0" dirty="0" smtClean="0"/>
                        <a:t> of </a:t>
                      </a:r>
                      <a:r>
                        <a:rPr lang="en-US" sz="1500" baseline="0" dirty="0" err="1" smtClean="0"/>
                        <a:t>OCP’s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HRT (estrogen + progestin)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Radiation exposure to chest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72"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EtOH</a:t>
                      </a:r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83127" marR="83127" marT="40336" marB="40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347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FNAC Breast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557541" cy="5029200"/>
          </a:xfrm>
        </p:spPr>
      </p:pic>
    </p:spTree>
    <p:extLst>
      <p:ext uri="{BB962C8B-B14F-4D97-AF65-F5344CB8AC3E}">
        <p14:creationId xmlns:p14="http://schemas.microsoft.com/office/powerpoint/2010/main" val="2834627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7696200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en-IE" sz="4000" b="1" dirty="0" smtClean="0"/>
              <a:t>Sentinel node biopsy</a:t>
            </a:r>
            <a:endParaRPr lang="en-US" sz="4000" b="1" dirty="0" smtClean="0"/>
          </a:p>
        </p:txBody>
      </p:sp>
      <p:pic>
        <p:nvPicPr>
          <p:cNvPr id="14340" name="Picture 5" descr="minimally invas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" y="1447800"/>
            <a:ext cx="8954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r>
              <a:rPr lang="en-US"/>
              <a:t>Staging and Prognosis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219200"/>
            <a:ext cx="854075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Primary Tumor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T1 = Tumor &lt; 2 cm. in greatest dimension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T2 = Tumor &gt; 2 cm. but &lt; 5 cm.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T3 = Tumor &gt; 5 cm. in greatest dimension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T4 = Tumor of any size with direct extension to chest wall or skin</a:t>
            </a:r>
          </a:p>
          <a:p>
            <a:pPr>
              <a:lnSpc>
                <a:spcPct val="80000"/>
              </a:lnSpc>
            </a:pPr>
            <a:r>
              <a:rPr lang="en-US" sz="1600"/>
              <a:t>Regional Lymph Nodes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N0 = No palpable axillary nodes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N1 = Metastases to movable axillary nodes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N2 = Metastases to fixed, matted axillary nodes</a:t>
            </a:r>
          </a:p>
          <a:p>
            <a:pPr>
              <a:lnSpc>
                <a:spcPct val="80000"/>
              </a:lnSpc>
            </a:pPr>
            <a:r>
              <a:rPr lang="en-US" sz="1600"/>
              <a:t>Distant Metastases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M0 = No distant metastases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M1 = Distant metastases including ipsilateral supraclavicular nodes</a:t>
            </a:r>
          </a:p>
          <a:p>
            <a:pPr>
              <a:lnSpc>
                <a:spcPct val="80000"/>
              </a:lnSpc>
            </a:pPr>
            <a:r>
              <a:rPr lang="en-US" sz="1600"/>
              <a:t>Clinical Staging and prognosis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           T1     N0      M0                        Stage      Prognosis (5 year surv. Rate)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IIA        T1     N1      M0                            I               93%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                                T2     N0      M0                            II              72%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IIB        T2     N1      M0                            III             41%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                                T3     N0      M0                            IV              18%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IIIA       T1     N2      M0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                                T2     N2      M0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                                T3     N1      M0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                                T3     N2      M0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IIIB       T4   any N   M0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Clinical Stage IV       any T any N   M1</a:t>
            </a:r>
          </a:p>
        </p:txBody>
      </p:sp>
    </p:spTree>
    <p:extLst>
      <p:ext uri="{BB962C8B-B14F-4D97-AF65-F5344CB8AC3E}">
        <p14:creationId xmlns:p14="http://schemas.microsoft.com/office/powerpoint/2010/main" val="4159341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82231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11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Liver Metastases</a:t>
            </a:r>
          </a:p>
        </p:txBody>
      </p:sp>
      <p:pic>
        <p:nvPicPr>
          <p:cNvPr id="94211" name="Picture 4" descr="multiple liver mets C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42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Metastatic Disease/ PET SCAN</a:t>
            </a:r>
            <a:endParaRPr lang="en-US" sz="3600" dirty="0" smtClean="0">
              <a:solidFill>
                <a:srgbClr val="0033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9400" y="1600200"/>
            <a:ext cx="3505200" cy="4876800"/>
          </a:xfrm>
        </p:spPr>
        <p:txBody>
          <a:bodyPr/>
          <a:lstStyle/>
          <a:p>
            <a:pPr eaLnBrk="1" hangingPunct="1">
              <a:buFont typeface="Wingdings" pitchFamily="-32" charset="2"/>
              <a:buBlip>
                <a:blip r:embed="rId3"/>
              </a:buBlip>
              <a:defRPr/>
            </a:pPr>
            <a:endParaRPr lang="en-US" dirty="0" smtClean="0"/>
          </a:p>
        </p:txBody>
      </p:sp>
      <p:pic>
        <p:nvPicPr>
          <p:cNvPr id="104452" name="Content Placeholder 3" descr="P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6388"/>
            <a:ext cx="34290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660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Neglected Breast Cancer</a:t>
            </a:r>
          </a:p>
        </p:txBody>
      </p:sp>
      <p:pic>
        <p:nvPicPr>
          <p:cNvPr id="105475" name="Picture 4" descr="FRONT VIEW PHOT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239000" cy="542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38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00"/>
                </a:solidFill>
                <a:latin typeface="Arial" charset="0"/>
              </a:rPr>
              <a:t>Mastectomy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300"/>
                </a:solidFill>
              </a:rPr>
              <a:t>No physical handicap</a:t>
            </a:r>
          </a:p>
          <a:p>
            <a:r>
              <a:rPr lang="en-US" sz="2800" dirty="0">
                <a:solidFill>
                  <a:srgbClr val="003300"/>
                </a:solidFill>
              </a:rPr>
              <a:t>The degree of emotional handicap depends on the patient</a:t>
            </a:r>
          </a:p>
          <a:p>
            <a:endParaRPr lang="en-US" sz="2800" dirty="0">
              <a:solidFill>
                <a:srgbClr val="003300"/>
              </a:solidFill>
            </a:endParaRPr>
          </a:p>
        </p:txBody>
      </p:sp>
      <p:pic>
        <p:nvPicPr>
          <p:cNvPr id="34823" name="Picture 7" descr="bcs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46325"/>
            <a:ext cx="3962400" cy="298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76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00"/>
                </a:solidFill>
              </a:rPr>
              <a:t>Breast conservation surgery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300"/>
                </a:solidFill>
              </a:rPr>
              <a:t>Breast contour is preserved</a:t>
            </a:r>
          </a:p>
          <a:p>
            <a:r>
              <a:rPr lang="en-US" sz="2800" dirty="0">
                <a:solidFill>
                  <a:srgbClr val="003300"/>
                </a:solidFill>
              </a:rPr>
              <a:t>Requires radiotherapy</a:t>
            </a:r>
          </a:p>
          <a:p>
            <a:r>
              <a:rPr lang="en-US" sz="2800" dirty="0">
                <a:solidFill>
                  <a:srgbClr val="003300"/>
                </a:solidFill>
              </a:rPr>
              <a:t>Generally less depression and better body image</a:t>
            </a:r>
          </a:p>
        </p:txBody>
      </p:sp>
      <p:pic>
        <p:nvPicPr>
          <p:cNvPr id="36870" name="Picture 6" descr="bc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714625"/>
            <a:ext cx="4343400" cy="3349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69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00"/>
                </a:solidFill>
              </a:rPr>
              <a:t>Breast conservation surgery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300"/>
                </a:solidFill>
              </a:rPr>
              <a:t>Occasionally may cause a lot of distortion if the lump is large or too close to the nipple</a:t>
            </a:r>
          </a:p>
          <a:p>
            <a:r>
              <a:rPr lang="en-US" sz="2800" dirty="0">
                <a:solidFill>
                  <a:srgbClr val="003300"/>
                </a:solidFill>
              </a:rPr>
              <a:t>In such cases, may require plastic surgery or a mastectomy is necessary</a:t>
            </a:r>
          </a:p>
        </p:txBody>
      </p:sp>
      <p:pic>
        <p:nvPicPr>
          <p:cNvPr id="38919" name="Picture 7" descr="bc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363788"/>
            <a:ext cx="3886200" cy="2946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6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BRCA1 and BRCA2 genes: 60% to 80% of all inherited breast cancers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585075" cy="4497387"/>
          </a:xfrm>
        </p:spPr>
        <p:txBody>
          <a:bodyPr/>
          <a:lstStyle/>
          <a:p>
            <a:r>
              <a:rPr lang="en-US"/>
              <a:t>BRCA1</a:t>
            </a:r>
          </a:p>
          <a:p>
            <a:pPr lvl="1"/>
            <a:r>
              <a:rPr lang="en-US"/>
              <a:t>Autosomal dominant disease </a:t>
            </a:r>
          </a:p>
          <a:p>
            <a:pPr lvl="1"/>
            <a:r>
              <a:rPr lang="en-US"/>
              <a:t>Tumor suppressor gene on chromosome 17</a:t>
            </a:r>
          </a:p>
          <a:p>
            <a:pPr lvl="1"/>
            <a:r>
              <a:rPr lang="en-US"/>
              <a:t>Lifetime risk of breast cancer: 50-80%</a:t>
            </a:r>
          </a:p>
          <a:p>
            <a:pPr lvl="2"/>
            <a:r>
              <a:rPr lang="en-US"/>
              <a:t>Often early age of onset</a:t>
            </a:r>
          </a:p>
          <a:p>
            <a:pPr lvl="2"/>
            <a:r>
              <a:rPr lang="en-US"/>
              <a:t>Second primary breast cancer 40-60%</a:t>
            </a:r>
          </a:p>
          <a:p>
            <a:pPr lvl="2"/>
            <a:r>
              <a:rPr lang="en-US"/>
              <a:t>Ovarian Ca risk 15-45%</a:t>
            </a:r>
          </a:p>
          <a:p>
            <a:pPr lvl="2"/>
            <a:r>
              <a:rPr lang="en-US"/>
              <a:t>Possible increased risk of other cancers</a:t>
            </a:r>
          </a:p>
        </p:txBody>
      </p:sp>
    </p:spTree>
    <p:extLst>
      <p:ext uri="{BB962C8B-B14F-4D97-AF65-F5344CB8AC3E}">
        <p14:creationId xmlns:p14="http://schemas.microsoft.com/office/powerpoint/2010/main" val="33913262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7848600" cy="62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4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98939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985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b="1" dirty="0"/>
              <a:t>BREAST RECONSTRUCTION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4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/>
              <a:t>“I have a long life to live and I want to live it whole.”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800"/>
              <a:t>“I wanted to once again put on a beautiful nightgown and fill it all out.”</a:t>
            </a:r>
          </a:p>
          <a:p>
            <a:pPr>
              <a:buFont typeface="Wingdings" pitchFamily="2" charset="2"/>
              <a:buNone/>
            </a:pPr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800"/>
              <a:t>“”I was gardening one day when I bent over and my prosthesis fell out. Crying I picked it out of the muddy water.  The next day I called a Plastic Surgeon.”</a:t>
            </a:r>
          </a:p>
        </p:txBody>
      </p:sp>
    </p:spTree>
    <p:extLst>
      <p:ext uri="{BB962C8B-B14F-4D97-AF65-F5344CB8AC3E}">
        <p14:creationId xmlns:p14="http://schemas.microsoft.com/office/powerpoint/2010/main" val="1650812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img1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90600"/>
            <a:ext cx="7924800" cy="5194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93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img12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90600"/>
            <a:ext cx="7543800" cy="4911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892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img12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14400"/>
            <a:ext cx="7543800" cy="4951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919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img12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762000"/>
            <a:ext cx="7848600" cy="514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109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Permanent Expander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533900"/>
          </a:xfrm>
        </p:spPr>
        <p:txBody>
          <a:bodyPr/>
          <a:lstStyle/>
          <a:p>
            <a:r>
              <a:rPr lang="en-US" sz="2800"/>
              <a:t>1Step</a:t>
            </a:r>
          </a:p>
          <a:p>
            <a:r>
              <a:rPr lang="en-US" sz="2800"/>
              <a:t>Corrects skin deficiency</a:t>
            </a:r>
          </a:p>
          <a:p>
            <a:r>
              <a:rPr lang="en-US" sz="2800"/>
              <a:t>Multiple office visits</a:t>
            </a:r>
          </a:p>
        </p:txBody>
      </p:sp>
      <p:pic>
        <p:nvPicPr>
          <p:cNvPr id="46087" name="Picture 7" descr="img1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133600"/>
            <a:ext cx="3217863" cy="2122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93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img13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33450"/>
            <a:ext cx="7010400" cy="454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1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BRCA2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Tumor suppressor gene on chromosome 13, also autosomal dominant</a:t>
            </a:r>
          </a:p>
          <a:p>
            <a:pPr>
              <a:lnSpc>
                <a:spcPct val="90000"/>
              </a:lnSpc>
            </a:pPr>
            <a:r>
              <a:rPr lang="en-US"/>
              <a:t>Life time risk breast cancer 50-85%</a:t>
            </a:r>
          </a:p>
          <a:p>
            <a:pPr>
              <a:lnSpc>
                <a:spcPct val="90000"/>
              </a:lnSpc>
            </a:pPr>
            <a:r>
              <a:rPr lang="en-US"/>
              <a:t>Male breast cancer 6%</a:t>
            </a:r>
          </a:p>
          <a:p>
            <a:pPr>
              <a:lnSpc>
                <a:spcPct val="90000"/>
              </a:lnSpc>
            </a:pPr>
            <a:r>
              <a:rPr lang="en-US"/>
              <a:t>Ovarian cancer 10-20%</a:t>
            </a:r>
          </a:p>
          <a:p>
            <a:pPr>
              <a:lnSpc>
                <a:spcPct val="90000"/>
              </a:lnSpc>
            </a:pPr>
            <a:r>
              <a:rPr lang="en-US"/>
              <a:t>Increased risk of prostate cancer, melanoma, pancreatic cancer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77849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Pre-op</a:t>
            </a:r>
          </a:p>
        </p:txBody>
      </p:sp>
      <p:pic>
        <p:nvPicPr>
          <p:cNvPr id="62471" name="Picture 7" descr="img1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84375"/>
            <a:ext cx="59436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173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Fully Expanded</a:t>
            </a:r>
          </a:p>
        </p:txBody>
      </p:sp>
      <p:pic>
        <p:nvPicPr>
          <p:cNvPr id="66566" name="Picture 6" descr="img1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51038"/>
            <a:ext cx="5791200" cy="3830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002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 in Place</a:t>
            </a:r>
          </a:p>
        </p:txBody>
      </p:sp>
      <p:pic>
        <p:nvPicPr>
          <p:cNvPr id="68615" name="Picture 7" descr="img1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41513"/>
            <a:ext cx="5715000" cy="379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571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Nipple Areola Reconstruction</a:t>
            </a:r>
          </a:p>
        </p:txBody>
      </p:sp>
      <p:pic>
        <p:nvPicPr>
          <p:cNvPr id="58375" name="Picture 7" descr="img1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093913"/>
            <a:ext cx="5638800" cy="3748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820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Autogenous Tissue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Corrects skin deficiency</a:t>
            </a:r>
          </a:p>
          <a:p>
            <a:r>
              <a:rPr lang="en-US"/>
              <a:t>Normal subcutaneous tissue</a:t>
            </a:r>
          </a:p>
          <a:p>
            <a:r>
              <a:rPr lang="en-US"/>
              <a:t>No foreign material</a:t>
            </a:r>
          </a:p>
          <a:p>
            <a:r>
              <a:rPr lang="en-US"/>
              <a:t>Longer operative time</a:t>
            </a:r>
          </a:p>
          <a:p>
            <a:r>
              <a:rPr lang="en-US"/>
              <a:t>Higher morbidity</a:t>
            </a:r>
          </a:p>
        </p:txBody>
      </p:sp>
    </p:spTree>
    <p:extLst>
      <p:ext uri="{BB962C8B-B14F-4D97-AF65-F5344CB8AC3E}">
        <p14:creationId xmlns:p14="http://schemas.microsoft.com/office/powerpoint/2010/main" val="2664820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Latissimus Dorsi</a:t>
            </a:r>
          </a:p>
        </p:txBody>
      </p:sp>
      <p:pic>
        <p:nvPicPr>
          <p:cNvPr id="118789" name="Picture 5" descr="img1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65325"/>
            <a:ext cx="5791200" cy="380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581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Latissimus Dorsi</a:t>
            </a:r>
          </a:p>
        </p:txBody>
      </p:sp>
      <p:pic>
        <p:nvPicPr>
          <p:cNvPr id="120839" name="Picture 7" descr="img1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895600"/>
            <a:ext cx="3962400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40" name="Picture 8" descr="img1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895600"/>
            <a:ext cx="4038600" cy="2643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4912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Latissimus Flap Planning</a:t>
            </a:r>
          </a:p>
        </p:txBody>
      </p:sp>
      <p:pic>
        <p:nvPicPr>
          <p:cNvPr id="123911" name="Picture 7" descr="img1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862138"/>
            <a:ext cx="6477000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030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609600"/>
            <a:ext cx="4495800" cy="5859463"/>
          </a:xfrm>
        </p:spPr>
      </p:pic>
    </p:spTree>
    <p:extLst>
      <p:ext uri="{BB962C8B-B14F-4D97-AF65-F5344CB8AC3E}">
        <p14:creationId xmlns:p14="http://schemas.microsoft.com/office/powerpoint/2010/main" val="28661659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50913"/>
            <a:ext cx="7086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6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/>
              <a:t>Clinical Breast Exam: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Inspect (relaxed, arms raised, hands on hips)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Breast symmetry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Skin changes (dimpling, retraction, edema, ulceration)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Nipples (symmetry, inversion/retraction, discharge)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 err="1"/>
              <a:t>Palapation</a:t>
            </a:r>
            <a:r>
              <a:rPr lang="en-US" sz="2000" dirty="0"/>
              <a:t> (breasts, </a:t>
            </a:r>
            <a:r>
              <a:rPr lang="en-US" sz="2000" dirty="0" err="1"/>
              <a:t>axillae</a:t>
            </a:r>
            <a:r>
              <a:rPr lang="en-US" sz="2000" dirty="0"/>
              <a:t>, entire chest wall)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Pain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Masses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Regional lymph nodes (</a:t>
            </a:r>
            <a:r>
              <a:rPr lang="en-US" sz="1600" dirty="0" err="1"/>
              <a:t>Axillary</a:t>
            </a:r>
            <a:r>
              <a:rPr lang="en-US" sz="1600" dirty="0"/>
              <a:t> and </a:t>
            </a:r>
            <a:r>
              <a:rPr lang="en-US" sz="1600" dirty="0" err="1"/>
              <a:t>Supraclavicular</a:t>
            </a:r>
            <a:r>
              <a:rPr lang="en-US" sz="1600" dirty="0"/>
              <a:t>)</a:t>
            </a:r>
          </a:p>
          <a:p>
            <a:pPr lvl="1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000" dirty="0"/>
              <a:t>Documentation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“Clock” system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Location of concern and abnormality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Distance from areola</a:t>
            </a:r>
          </a:p>
          <a:p>
            <a:pPr lvl="2"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1600" dirty="0"/>
              <a:t>Size of mass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Evaluation: Physical Exam</a:t>
            </a:r>
          </a:p>
        </p:txBody>
      </p:sp>
    </p:spTree>
    <p:extLst>
      <p:ext uri="{BB962C8B-B14F-4D97-AF65-F5344CB8AC3E}">
        <p14:creationId xmlns:p14="http://schemas.microsoft.com/office/powerpoint/2010/main" val="4080771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914400"/>
            <a:ext cx="6781800" cy="4860925"/>
          </a:xfrm>
        </p:spPr>
      </p:pic>
    </p:spTree>
    <p:extLst>
      <p:ext uri="{BB962C8B-B14F-4D97-AF65-F5344CB8AC3E}">
        <p14:creationId xmlns:p14="http://schemas.microsoft.com/office/powerpoint/2010/main" val="919277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img14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304800"/>
            <a:ext cx="3971925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1239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5" name="Picture 5" descr="img1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8" y="1447800"/>
            <a:ext cx="2897187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8" name="Picture 8" descr="img1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475" y="1447800"/>
            <a:ext cx="2906713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700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img14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01700"/>
            <a:ext cx="7696200" cy="497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9960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Pre-op</a:t>
            </a:r>
          </a:p>
        </p:txBody>
      </p:sp>
      <p:pic>
        <p:nvPicPr>
          <p:cNvPr id="81925" name="Picture 5" descr="img1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809750"/>
            <a:ext cx="6400800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6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Pedicle TRAM</a:t>
            </a:r>
          </a:p>
        </p:txBody>
      </p:sp>
      <p:pic>
        <p:nvPicPr>
          <p:cNvPr id="84998" name="Picture 6" descr="img1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224088"/>
            <a:ext cx="3505200" cy="2332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00" name="Picture 8" descr="img1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224088"/>
            <a:ext cx="3733800" cy="2324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5709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Post-op</a:t>
            </a:r>
          </a:p>
        </p:txBody>
      </p:sp>
      <p:pic>
        <p:nvPicPr>
          <p:cNvPr id="88069" name="Picture 5" descr="img1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6459538" cy="424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838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Pre-op</a:t>
            </a:r>
          </a:p>
        </p:txBody>
      </p:sp>
      <p:pic>
        <p:nvPicPr>
          <p:cNvPr id="90118" name="Picture 6" descr="img1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0"/>
            <a:ext cx="4114800" cy="2687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9" name="Picture 7" descr="img1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3813" y="1676400"/>
            <a:ext cx="3000375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5789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Intra-op</a:t>
            </a:r>
          </a:p>
        </p:txBody>
      </p:sp>
      <p:pic>
        <p:nvPicPr>
          <p:cNvPr id="92166" name="Picture 6" descr="img1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008188"/>
            <a:ext cx="5638800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5300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Post-op</a:t>
            </a:r>
          </a:p>
        </p:txBody>
      </p:sp>
      <p:pic>
        <p:nvPicPr>
          <p:cNvPr id="94215" name="Picture 7" descr="img1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590800"/>
            <a:ext cx="4191000" cy="278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6" name="Picture 8" descr="img1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209800"/>
            <a:ext cx="2519363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07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>
                  <a:lumMod val="60000"/>
                  <a:lumOff val="40000"/>
                </a:schemeClr>
              </a:buClr>
              <a:buFont typeface="Wingdings" pitchFamily="1" charset="2"/>
              <a:buChar char="§"/>
              <a:defRPr/>
            </a:pPr>
            <a:r>
              <a:rPr lang="en-US" sz="2400" dirty="0"/>
              <a:t>Clinical Breast Exam: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Evaluation: Physical Exam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2353236"/>
            <a:ext cx="2563091" cy="19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5" y="2286000"/>
            <a:ext cx="2563091" cy="21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5818" y="4821331"/>
            <a:ext cx="2216727" cy="691963"/>
          </a:xfrm>
          <a:prstGeom prst="rect">
            <a:avLst/>
          </a:prstGeom>
          <a:ln>
            <a:noFill/>
          </a:ln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300" dirty="0">
                <a:ea typeface="ＭＳ Ｐゴシック" charset="-128"/>
              </a:rPr>
              <a:t>Use pads of the index, third, and fourth fingers (</a:t>
            </a:r>
            <a:r>
              <a:rPr lang="en-US" sz="1300" i="1" dirty="0">
                <a:ea typeface="ＭＳ Ｐゴシック" charset="-128"/>
              </a:rPr>
              <a:t>inset</a:t>
            </a:r>
            <a:r>
              <a:rPr lang="en-US" sz="1300" dirty="0">
                <a:ea typeface="ＭＳ Ｐゴシック" charset="-128"/>
              </a:rPr>
              <a:t>) make small circular motions</a:t>
            </a:r>
          </a:p>
        </p:txBody>
      </p:sp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7" y="2218765"/>
            <a:ext cx="2286000" cy="24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26727" y="4817129"/>
            <a:ext cx="2632364" cy="1099577"/>
          </a:xfrm>
          <a:prstGeom prst="rect">
            <a:avLst/>
          </a:prstGeom>
          <a:ln>
            <a:noFill/>
          </a:ln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300" dirty="0">
                <a:ea typeface="ＭＳ Ｐゴシック" charset="-128"/>
              </a:rPr>
              <a:t>Make three circles with the finger pads, increasing the level of pressure (subcutaneous, mid-level, and down to the chest wall) with each circle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455" y="4821331"/>
            <a:ext cx="2424545" cy="691963"/>
          </a:xfrm>
          <a:prstGeom prst="rect">
            <a:avLst/>
          </a:prstGeom>
          <a:ln>
            <a:noFill/>
          </a:ln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300" dirty="0">
                <a:ea typeface="ＭＳ Ｐゴシック" charset="-128"/>
              </a:rPr>
              <a:t>Position the patient in the direction of palpation for the CBE.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636" y="6356537"/>
            <a:ext cx="8382000" cy="452191"/>
          </a:xfrm>
          <a:prstGeom prst="rect">
            <a:avLst/>
          </a:prstGeom>
          <a:noFill/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sz="1200" dirty="0" err="1">
                <a:ea typeface="ＭＳ Ｐゴシック" charset="-128"/>
              </a:rPr>
              <a:t>Sanslow</a:t>
            </a:r>
            <a:r>
              <a:rPr lang="en-US" sz="1200" dirty="0">
                <a:ea typeface="ＭＳ Ｐゴシック" charset="-128"/>
              </a:rPr>
              <a:t>, D, et. al. Clinical breast examination” practical recommendations for optimizing performance and reporting. CA Cancer J </a:t>
            </a:r>
            <a:r>
              <a:rPr lang="en-US" sz="1200" dirty="0" err="1">
                <a:ea typeface="ＭＳ Ｐゴシック" charset="-128"/>
              </a:rPr>
              <a:t>Clin</a:t>
            </a:r>
            <a:r>
              <a:rPr lang="en-US" sz="1200" dirty="0">
                <a:ea typeface="ＭＳ Ｐゴシック" charset="-128"/>
              </a:rPr>
              <a:t>. 2004 Nov-Dec; 54(6): 327-44</a:t>
            </a:r>
          </a:p>
        </p:txBody>
      </p:sp>
    </p:spTree>
    <p:extLst>
      <p:ext uri="{BB962C8B-B14F-4D97-AF65-F5344CB8AC3E}">
        <p14:creationId xmlns:p14="http://schemas.microsoft.com/office/powerpoint/2010/main" val="27725166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Pre-op</a:t>
            </a:r>
          </a:p>
        </p:txBody>
      </p:sp>
      <p:pic>
        <p:nvPicPr>
          <p:cNvPr id="97285" name="Picture 5" descr="img1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09700"/>
            <a:ext cx="7391400" cy="4967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7772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Intra-op</a:t>
            </a:r>
          </a:p>
        </p:txBody>
      </p:sp>
      <p:pic>
        <p:nvPicPr>
          <p:cNvPr id="99335" name="Picture 7" descr="img1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409825"/>
            <a:ext cx="4114800" cy="2760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6" name="Picture 8" descr="img1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417763"/>
            <a:ext cx="41910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726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Microsurgery</a:t>
            </a:r>
          </a:p>
        </p:txBody>
      </p:sp>
      <p:pic>
        <p:nvPicPr>
          <p:cNvPr id="101382" name="Picture 6" descr="img16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1788"/>
            <a:ext cx="7010400" cy="4529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78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Post-op</a:t>
            </a:r>
          </a:p>
        </p:txBody>
      </p:sp>
      <p:pic>
        <p:nvPicPr>
          <p:cNvPr id="103431" name="Picture 7" descr="img1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52575"/>
            <a:ext cx="7086600" cy="4578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3855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Nipple Reconstruction</a:t>
            </a:r>
          </a:p>
        </p:txBody>
      </p:sp>
      <p:pic>
        <p:nvPicPr>
          <p:cNvPr id="106501" name="Picture 5" descr="img1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239000" cy="4760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219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Areola Reconstruction</a:t>
            </a:r>
          </a:p>
        </p:txBody>
      </p:sp>
      <p:pic>
        <p:nvPicPr>
          <p:cNvPr id="108554" name="Picture 10" descr="img1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693988"/>
            <a:ext cx="3886200" cy="254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5" name="Picture 11" descr="img1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682875"/>
            <a:ext cx="3886200" cy="2570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287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NAC Reconstruction</a:t>
            </a:r>
          </a:p>
        </p:txBody>
      </p:sp>
      <p:pic>
        <p:nvPicPr>
          <p:cNvPr id="110601" name="Picture 9" descr="img1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47850"/>
            <a:ext cx="5943600" cy="393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1245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Radical and Radiation</a:t>
            </a:r>
          </a:p>
        </p:txBody>
      </p:sp>
      <p:pic>
        <p:nvPicPr>
          <p:cNvPr id="114696" name="Picture 8" descr="img1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5563" y="1676400"/>
            <a:ext cx="28194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7" name="Picture 9" descr="img1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54175"/>
            <a:ext cx="29718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8" name="Picture 10" descr="img17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997325"/>
            <a:ext cx="3048000" cy="203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4325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TRAM</a:t>
            </a:r>
          </a:p>
        </p:txBody>
      </p:sp>
      <p:pic>
        <p:nvPicPr>
          <p:cNvPr id="116745" name="Picture 9" descr="img17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12900"/>
            <a:ext cx="2895600" cy="1911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6" name="Picture 10" descr="img17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557338"/>
            <a:ext cx="2971800" cy="197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7" name="Picture 11" descr="img17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954463"/>
            <a:ext cx="2895600" cy="1914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8" name="Picture 12" descr="img17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908425"/>
            <a:ext cx="3048000" cy="200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6663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Lymphedema</a:t>
            </a:r>
          </a:p>
        </p:txBody>
      </p:sp>
      <p:pic>
        <p:nvPicPr>
          <p:cNvPr id="101379" name="Content Placeholder 4" descr="DSC0203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30725"/>
          </a:xfrm>
        </p:spPr>
      </p:pic>
    </p:spTree>
    <p:extLst>
      <p:ext uri="{BB962C8B-B14F-4D97-AF65-F5344CB8AC3E}">
        <p14:creationId xmlns:p14="http://schemas.microsoft.com/office/powerpoint/2010/main" val="403988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4909" y="67235"/>
            <a:ext cx="8243455" cy="1411941"/>
          </a:xfrm>
          <a:solidFill>
            <a:srgbClr val="508CCB"/>
          </a:solidFill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Benign vs. Malignant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93273" y="1748118"/>
          <a:ext cx="5902613" cy="3846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96"/>
                <a:gridCol w="2183216"/>
                <a:gridCol w="2230801"/>
              </a:tblGrid>
              <a:tr h="2958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Chief</a:t>
                      </a:r>
                      <a:r>
                        <a:rPr lang="en-US" sz="1400" baseline="0" dirty="0" smtClean="0"/>
                        <a:t> Complaint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Benign Characteristics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Malignant Characteristics</a:t>
                      </a:r>
                      <a:endParaRPr lang="en-US" sz="1400" dirty="0"/>
                    </a:p>
                  </a:txBody>
                  <a:tcPr marL="83135" marR="83135" marT="40347" marB="4034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879">
                <a:tc rowSpan="4">
                  <a:txBody>
                    <a:bodyPr/>
                    <a:lstStyle/>
                    <a:p>
                      <a:r>
                        <a:rPr lang="en-US" sz="1400" dirty="0" smtClean="0"/>
                        <a:t>Breast</a:t>
                      </a:r>
                      <a:r>
                        <a:rPr lang="en-US" sz="1400" baseline="0" dirty="0" smtClean="0"/>
                        <a:t> mass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Multiple lesions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</a:t>
                      </a:r>
                      <a:r>
                        <a:rPr lang="en-US" sz="1400" baseline="0" dirty="0" smtClean="0"/>
                        <a:t> lesion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“Rubbery”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Hard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Mobile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Immovable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Well circumscribed</a:t>
                      </a:r>
                      <a:r>
                        <a:rPr lang="en-US" sz="1400" baseline="0" dirty="0" smtClean="0"/>
                        <a:t> border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Irregular borders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879">
                <a:tc rowSpan="5">
                  <a:txBody>
                    <a:bodyPr/>
                    <a:lstStyle/>
                    <a:p>
                      <a:r>
                        <a:rPr lang="en-US" sz="1400" dirty="0" smtClean="0"/>
                        <a:t>Nipple</a:t>
                      </a:r>
                      <a:r>
                        <a:rPr lang="en-US" sz="1400" baseline="0" dirty="0" smtClean="0"/>
                        <a:t> discharge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Bilateral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Unilateral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Multiductal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Uniductal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Milky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Bloody, Clear, or Colored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Spontaneous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Persistent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Skin changes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Retraction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Dimpling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Thickening</a:t>
                      </a:r>
                      <a:endParaRPr lang="en-US" sz="1400" dirty="0"/>
                    </a:p>
                  </a:txBody>
                  <a:tcPr marL="83135" marR="83135" marT="40347" marB="40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578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5023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13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6344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0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609600"/>
            <a:ext cx="803828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97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3300"/>
                </a:solidFill>
              </a:rPr>
              <a:t>BREAST CANCER PREVENTION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-32" charset="2"/>
              <a:buBlip>
                <a:blip r:embed="rId3"/>
              </a:buBlip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Screening </a:t>
            </a:r>
          </a:p>
          <a:p>
            <a:pPr eaLnBrk="1" hangingPunct="1">
              <a:lnSpc>
                <a:spcPct val="90000"/>
              </a:lnSpc>
              <a:buFont typeface="Wingdings" pitchFamily="-32" charset="2"/>
              <a:buNone/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     Breast self-exam</a:t>
            </a:r>
          </a:p>
          <a:p>
            <a:pPr eaLnBrk="1" hangingPunct="1">
              <a:lnSpc>
                <a:spcPct val="90000"/>
              </a:lnSpc>
              <a:buFont typeface="Wingdings" pitchFamily="-32" charset="2"/>
              <a:buNone/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     Clinical Breast Exam</a:t>
            </a:r>
          </a:p>
          <a:p>
            <a:pPr eaLnBrk="1" hangingPunct="1">
              <a:lnSpc>
                <a:spcPct val="90000"/>
              </a:lnSpc>
              <a:buFont typeface="Wingdings" pitchFamily="-32" charset="2"/>
              <a:buNone/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     Mammography</a:t>
            </a:r>
          </a:p>
          <a:p>
            <a:pPr eaLnBrk="1" hangingPunct="1">
              <a:lnSpc>
                <a:spcPct val="90000"/>
              </a:lnSpc>
              <a:buFont typeface="Wingdings" pitchFamily="-32" charset="2"/>
              <a:buBlip>
                <a:blip r:embed="rId3"/>
              </a:buBlip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Risk Assessment</a:t>
            </a:r>
          </a:p>
          <a:p>
            <a:pPr eaLnBrk="1" hangingPunct="1">
              <a:lnSpc>
                <a:spcPct val="90000"/>
              </a:lnSpc>
              <a:buFont typeface="Wingdings" pitchFamily="-32" charset="2"/>
              <a:buNone/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     Genetic Testing  BRCA1/BRCA 2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3600" b="1" dirty="0" smtClean="0">
              <a:solidFill>
                <a:srgbClr val="0033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4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Breast Clinical Exam</a:t>
            </a:r>
          </a:p>
        </p:txBody>
      </p:sp>
      <p:pic>
        <p:nvPicPr>
          <p:cNvPr id="24579" name="Content Placeholder 4" descr="loadBinary_aspx%3Fname%3Dbrun%26filename%3Dbrun_c016f021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00200"/>
            <a:ext cx="7239000" cy="4953000"/>
          </a:xfrm>
        </p:spPr>
      </p:pic>
    </p:spTree>
    <p:extLst>
      <p:ext uri="{BB962C8B-B14F-4D97-AF65-F5344CB8AC3E}">
        <p14:creationId xmlns:p14="http://schemas.microsoft.com/office/powerpoint/2010/main" val="16626199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9440684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295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00"/>
                </a:solidFill>
              </a:rPr>
              <a:t>BREAST SELF-EXAM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010400" cy="4530725"/>
          </a:xfrm>
        </p:spPr>
        <p:txBody>
          <a:bodyPr/>
          <a:lstStyle/>
          <a:p>
            <a:pPr eaLnBrk="1" hangingPunct="1">
              <a:buFont typeface="Wingdings" pitchFamily="-32" charset="2"/>
              <a:buNone/>
              <a:defRPr/>
            </a:pPr>
            <a:endParaRPr lang="en-US" dirty="0" smtClean="0"/>
          </a:p>
        </p:txBody>
      </p:sp>
      <p:pic>
        <p:nvPicPr>
          <p:cNvPr id="25604" name="Picture 4" descr="C:\Documents and Settings\Default\My Documents\My Pictures\Breast course\w7_selfexampatter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056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5213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Gynecomastia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238556" cy="5410200"/>
          </a:xfrm>
        </p:spPr>
      </p:pic>
    </p:spTree>
    <p:extLst>
      <p:ext uri="{BB962C8B-B14F-4D97-AF65-F5344CB8AC3E}">
        <p14:creationId xmlns:p14="http://schemas.microsoft.com/office/powerpoint/2010/main" val="3609924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Male Breast</a:t>
            </a:r>
          </a:p>
        </p:txBody>
      </p:sp>
      <p:sp>
        <p:nvSpPr>
          <p:cNvPr id="471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Gynecomastia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Prepubertal gynecomastia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Rare, adrenal carcinoma and testicular tumor can cause this.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Pubertal gynecomastia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Occurs in 60-70% of pubertal boys.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Senescent gynecomastia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40% of aging men have this to some degree.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Drugs, such as steroids, digitalis, hormones, spironolactone, and antidepressants can cause this.</a:t>
            </a:r>
          </a:p>
          <a:p>
            <a:pPr>
              <a:lnSpc>
                <a:spcPct val="80000"/>
              </a:lnSpc>
            </a:pPr>
            <a:r>
              <a:rPr lang="en-US" sz="1800"/>
              <a:t>Male breast carcinoma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0.7% of all breast cancers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&lt;1% of male cancers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Average age of diagnosis is 63.6 years old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Painless unilateral mass that is usually subareolar with skin fixation, chest wall fixation,, and ulceration.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Mostly ductal carcinoma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Males generally present at later stage than woman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Overall survival worse in men, however when compared stage for stage the survival rates are similar.</a:t>
            </a:r>
          </a:p>
        </p:txBody>
      </p:sp>
    </p:spTree>
    <p:extLst>
      <p:ext uri="{BB962C8B-B14F-4D97-AF65-F5344CB8AC3E}">
        <p14:creationId xmlns:p14="http://schemas.microsoft.com/office/powerpoint/2010/main" val="4409790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71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1653</Words>
  <Application>Microsoft Office PowerPoint</Application>
  <PresentationFormat>On-screen Show (4:3)</PresentationFormat>
  <Paragraphs>412</Paragraphs>
  <Slides>100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Office Theme</vt:lpstr>
      <vt:lpstr>Image File</vt:lpstr>
      <vt:lpstr>PhotoBase</vt:lpstr>
      <vt:lpstr>Surgical Conditions of the Breast</vt:lpstr>
      <vt:lpstr> Breast Anatomy</vt:lpstr>
      <vt:lpstr>Evaluation: History</vt:lpstr>
      <vt:lpstr>Evaluation: History</vt:lpstr>
      <vt:lpstr>BRCA1 and BRCA2 genes: 60% to 80% of all inherited breast cancers</vt:lpstr>
      <vt:lpstr>BRCA2</vt:lpstr>
      <vt:lpstr>Evaluation: Physical Exam</vt:lpstr>
      <vt:lpstr>Evaluation: Physical Exam</vt:lpstr>
      <vt:lpstr>Benign vs. Malignant</vt:lpstr>
      <vt:lpstr>Breast Disease</vt:lpstr>
      <vt:lpstr>Mastalgia: Incidence</vt:lpstr>
      <vt:lpstr>Mastalgia: Fibrocystic Disease</vt:lpstr>
      <vt:lpstr>Mastalgia: Management</vt:lpstr>
      <vt:lpstr>Mastalgia: Mastitis</vt:lpstr>
      <vt:lpstr>Breast Abscess</vt:lpstr>
      <vt:lpstr>Breast Abscess</vt:lpstr>
      <vt:lpstr>Incision and Drainage</vt:lpstr>
      <vt:lpstr>PowerPoint Presentation</vt:lpstr>
      <vt:lpstr>Breast Mass: Etiology</vt:lpstr>
      <vt:lpstr>Breast Mass: Fibroadenoma</vt:lpstr>
      <vt:lpstr>Breast Mass: Intraductal Papilloma</vt:lpstr>
      <vt:lpstr>Breast Mass: Fat Necrosis</vt:lpstr>
      <vt:lpstr>Breast Mass: Evaluation</vt:lpstr>
      <vt:lpstr>Ultrasound Scan of Breast</vt:lpstr>
      <vt:lpstr> Breast Ultrasound</vt:lpstr>
      <vt:lpstr>PowerPoint Presentation</vt:lpstr>
      <vt:lpstr>PowerPoint Presentation</vt:lpstr>
      <vt:lpstr>PowerPoint Presentation</vt:lpstr>
      <vt:lpstr>Nipple Discharge: Etiology</vt:lpstr>
      <vt:lpstr>PowerPoint Presentation</vt:lpstr>
      <vt:lpstr>Serous Discharge</vt:lpstr>
      <vt:lpstr>Blood stained Discharge</vt:lpstr>
      <vt:lpstr>Nipple Discharge: Management</vt:lpstr>
      <vt:lpstr>Malignant Breast Disease</vt:lpstr>
      <vt:lpstr>Mastalgia: Inflammatory Breast Cancer</vt:lpstr>
      <vt:lpstr>Skin Dimpling</vt:lpstr>
      <vt:lpstr>Peau d‘orange</vt:lpstr>
      <vt:lpstr>Ulcerated lesion</vt:lpstr>
      <vt:lpstr>Triple Assessment</vt:lpstr>
      <vt:lpstr>FNAC Breast</vt:lpstr>
      <vt:lpstr>Sentinel node biopsy</vt:lpstr>
      <vt:lpstr>Staging and Prognosis</vt:lpstr>
      <vt:lpstr>PowerPoint Presentation</vt:lpstr>
      <vt:lpstr>Liver Metastases</vt:lpstr>
      <vt:lpstr>Metastatic Disease/ PET SCAN</vt:lpstr>
      <vt:lpstr>Neglected Breast Cancer</vt:lpstr>
      <vt:lpstr>Mastectomy</vt:lpstr>
      <vt:lpstr>Breast conservation surgery</vt:lpstr>
      <vt:lpstr>Breast conservation surgery</vt:lpstr>
      <vt:lpstr>PowerPoint Presentation</vt:lpstr>
      <vt:lpstr>PowerPoint Presentation</vt:lpstr>
      <vt:lpstr>BREAST RECONSTRUCTION</vt:lpstr>
      <vt:lpstr>Why?</vt:lpstr>
      <vt:lpstr>PowerPoint Presentation</vt:lpstr>
      <vt:lpstr>PowerPoint Presentation</vt:lpstr>
      <vt:lpstr>PowerPoint Presentation</vt:lpstr>
      <vt:lpstr>PowerPoint Presentation</vt:lpstr>
      <vt:lpstr>Permanent Expander</vt:lpstr>
      <vt:lpstr>PowerPoint Presentation</vt:lpstr>
      <vt:lpstr>Pre-op</vt:lpstr>
      <vt:lpstr>Fully Expanded</vt:lpstr>
      <vt:lpstr>Implant in Place</vt:lpstr>
      <vt:lpstr>Nipple Areola Reconstruction</vt:lpstr>
      <vt:lpstr>Autogenous Tissue</vt:lpstr>
      <vt:lpstr>Latissimus Dorsi</vt:lpstr>
      <vt:lpstr>Latissimus Dorsi</vt:lpstr>
      <vt:lpstr>Latissimus Flap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Pre-op</vt:lpstr>
      <vt:lpstr>Single Pedicle TRAM</vt:lpstr>
      <vt:lpstr>Post-op</vt:lpstr>
      <vt:lpstr>Pre-op</vt:lpstr>
      <vt:lpstr>Intra-op</vt:lpstr>
      <vt:lpstr>Post-op</vt:lpstr>
      <vt:lpstr>Pre-op</vt:lpstr>
      <vt:lpstr>Intra-op</vt:lpstr>
      <vt:lpstr>Microsurgery</vt:lpstr>
      <vt:lpstr>Post-op</vt:lpstr>
      <vt:lpstr>Nipple Reconstruction</vt:lpstr>
      <vt:lpstr>Areola Reconstruction</vt:lpstr>
      <vt:lpstr>NAC Reconstruction</vt:lpstr>
      <vt:lpstr>Post Radical and Radiation</vt:lpstr>
      <vt:lpstr>TRAM</vt:lpstr>
      <vt:lpstr>Lymphedema</vt:lpstr>
      <vt:lpstr>PowerPoint Presentation</vt:lpstr>
      <vt:lpstr>PowerPoint Presentation</vt:lpstr>
      <vt:lpstr>PowerPoint Presentation</vt:lpstr>
      <vt:lpstr>BREAST CANCER PREVENTION</vt:lpstr>
      <vt:lpstr>Breast Clinical Exam</vt:lpstr>
      <vt:lpstr>PowerPoint Presentation</vt:lpstr>
      <vt:lpstr>BREAST SELF-EXAM</vt:lpstr>
      <vt:lpstr>Gynecomastia</vt:lpstr>
      <vt:lpstr>The Male Breast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Conditions of the Breast</dc:title>
  <dc:creator>user</dc:creator>
  <cp:lastModifiedBy>user</cp:lastModifiedBy>
  <cp:revision>13</cp:revision>
  <dcterms:created xsi:type="dcterms:W3CDTF">2006-08-16T00:00:00Z</dcterms:created>
  <dcterms:modified xsi:type="dcterms:W3CDTF">2013-09-17T03:13:00Z</dcterms:modified>
</cp:coreProperties>
</file>