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37"/>
  </p:notesMasterIdLst>
  <p:sldIdLst>
    <p:sldId id="256" r:id="rId5"/>
    <p:sldId id="261" r:id="rId6"/>
    <p:sldId id="262" r:id="rId7"/>
    <p:sldId id="265" r:id="rId8"/>
    <p:sldId id="266" r:id="rId9"/>
    <p:sldId id="273" r:id="rId10"/>
    <p:sldId id="274" r:id="rId11"/>
    <p:sldId id="275" r:id="rId12"/>
    <p:sldId id="276" r:id="rId13"/>
    <p:sldId id="277" r:id="rId14"/>
    <p:sldId id="278" r:id="rId15"/>
    <p:sldId id="297" r:id="rId16"/>
    <p:sldId id="298" r:id="rId17"/>
    <p:sldId id="299" r:id="rId18"/>
    <p:sldId id="300" r:id="rId19"/>
    <p:sldId id="306" r:id="rId20"/>
    <p:sldId id="301" r:id="rId21"/>
    <p:sldId id="302" r:id="rId22"/>
    <p:sldId id="303" r:id="rId23"/>
    <p:sldId id="304" r:id="rId24"/>
    <p:sldId id="305" r:id="rId25"/>
    <p:sldId id="307" r:id="rId26"/>
    <p:sldId id="308" r:id="rId27"/>
    <p:sldId id="309" r:id="rId28"/>
    <p:sldId id="310" r:id="rId29"/>
    <p:sldId id="311" r:id="rId30"/>
    <p:sldId id="312" r:id="rId31"/>
    <p:sldId id="279" r:id="rId32"/>
    <p:sldId id="280" r:id="rId33"/>
    <p:sldId id="288" r:id="rId34"/>
    <p:sldId id="289" r:id="rId35"/>
    <p:sldId id="290"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1BB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165" autoAdjust="0"/>
    <p:restoredTop sz="93717" autoAdjust="0"/>
  </p:normalViewPr>
  <p:slideViewPr>
    <p:cSldViewPr>
      <p:cViewPr>
        <p:scale>
          <a:sx n="75" d="100"/>
          <a:sy n="75" d="100"/>
        </p:scale>
        <p:origin x="-72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36822BD-A5BE-4D8F-9AD0-917397D55892}" type="datetimeFigureOut">
              <a:rPr lang="en-US"/>
              <a:pPr>
                <a:defRPr/>
              </a:pPr>
              <a:t>5/27/2013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29818AA2-D723-4276-9071-7D0CEA59F98F}" type="slidenum">
              <a:rPr lang="ar-SA"/>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TextEdit="1"/>
          </p:cNvSpPr>
          <p:nvPr>
            <p:ph type="sldImg"/>
          </p:nvPr>
        </p:nvSpPr>
        <p:spPr bwMode="auto">
          <a:noFill/>
          <a:ln>
            <a:solidFill>
              <a:srgbClr val="000000"/>
            </a:solidFill>
            <a:miter lim="800000"/>
            <a:headEnd/>
            <a:tailEnd/>
          </a:ln>
        </p:spPr>
      </p:sp>
      <p:sp>
        <p:nvSpPr>
          <p:cNvPr id="6553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TextEdit="1"/>
          </p:cNvSpPr>
          <p:nvPr>
            <p:ph type="sldImg"/>
          </p:nvPr>
        </p:nvSpPr>
        <p:spPr bwMode="auto">
          <a:noFill/>
          <a:ln>
            <a:solidFill>
              <a:srgbClr val="000000"/>
            </a:solidFill>
            <a:miter lim="800000"/>
            <a:headEnd/>
            <a:tailEnd/>
          </a:ln>
        </p:spPr>
      </p:sp>
      <p:sp>
        <p:nvSpPr>
          <p:cNvPr id="8601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TextEdit="1"/>
          </p:cNvSpPr>
          <p:nvPr>
            <p:ph type="sldImg"/>
          </p:nvPr>
        </p:nvSpPr>
        <p:spPr bwMode="auto">
          <a:noFill/>
          <a:ln>
            <a:solidFill>
              <a:srgbClr val="000000"/>
            </a:solidFill>
            <a:miter lim="800000"/>
            <a:headEnd/>
            <a:tailEnd/>
          </a:ln>
        </p:spPr>
      </p:sp>
      <p:sp>
        <p:nvSpPr>
          <p:cNvPr id="8806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TextEdit="1"/>
          </p:cNvSpPr>
          <p:nvPr>
            <p:ph type="sldImg"/>
          </p:nvPr>
        </p:nvSpPr>
        <p:spPr bwMode="auto">
          <a:noFill/>
          <a:ln>
            <a:solidFill>
              <a:srgbClr val="000000"/>
            </a:solidFill>
            <a:miter lim="800000"/>
            <a:headEnd/>
            <a:tailEnd/>
          </a:ln>
        </p:spPr>
      </p:sp>
      <p:sp>
        <p:nvSpPr>
          <p:cNvPr id="10752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TextEdit="1"/>
          </p:cNvSpPr>
          <p:nvPr>
            <p:ph type="sldImg"/>
          </p:nvPr>
        </p:nvSpPr>
        <p:spPr bwMode="auto">
          <a:noFill/>
          <a:ln>
            <a:solidFill>
              <a:srgbClr val="000000"/>
            </a:solidFill>
            <a:miter lim="800000"/>
            <a:headEnd/>
            <a:tailEnd/>
          </a:ln>
        </p:spPr>
      </p:sp>
      <p:sp>
        <p:nvSpPr>
          <p:cNvPr id="11161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TextEdit="1"/>
          </p:cNvSpPr>
          <p:nvPr>
            <p:ph type="sldImg"/>
          </p:nvPr>
        </p:nvSpPr>
        <p:spPr bwMode="auto">
          <a:noFill/>
          <a:ln>
            <a:solidFill>
              <a:srgbClr val="000000"/>
            </a:solidFill>
            <a:miter lim="800000"/>
            <a:headEnd/>
            <a:tailEnd/>
          </a:ln>
        </p:spPr>
      </p:sp>
      <p:sp>
        <p:nvSpPr>
          <p:cNvPr id="11366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TextEdit="1"/>
          </p:cNvSpPr>
          <p:nvPr>
            <p:ph type="sldImg"/>
          </p:nvPr>
        </p:nvSpPr>
        <p:spPr bwMode="auto">
          <a:noFill/>
          <a:ln>
            <a:solidFill>
              <a:srgbClr val="000000"/>
            </a:solidFill>
            <a:miter lim="800000"/>
            <a:headEnd/>
            <a:tailEnd/>
          </a:ln>
        </p:spPr>
      </p:sp>
      <p:sp>
        <p:nvSpPr>
          <p:cNvPr id="11571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TextEdit="1"/>
          </p:cNvSpPr>
          <p:nvPr>
            <p:ph type="sldImg"/>
          </p:nvPr>
        </p:nvSpPr>
        <p:spPr bwMode="auto">
          <a:noFill/>
          <a:ln>
            <a:solidFill>
              <a:srgbClr val="000000"/>
            </a:solidFill>
            <a:miter lim="800000"/>
            <a:headEnd/>
            <a:tailEnd/>
          </a:ln>
        </p:spPr>
      </p:sp>
      <p:sp>
        <p:nvSpPr>
          <p:cNvPr id="12800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TextEdit="1"/>
          </p:cNvSpPr>
          <p:nvPr>
            <p:ph type="sldImg"/>
          </p:nvPr>
        </p:nvSpPr>
        <p:spPr bwMode="auto">
          <a:noFill/>
          <a:ln>
            <a:solidFill>
              <a:srgbClr val="000000"/>
            </a:solidFill>
            <a:miter lim="800000"/>
            <a:headEnd/>
            <a:tailEnd/>
          </a:ln>
        </p:spPr>
      </p:sp>
      <p:sp>
        <p:nvSpPr>
          <p:cNvPr id="11776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TextEdit="1"/>
          </p:cNvSpPr>
          <p:nvPr>
            <p:ph type="sldImg"/>
          </p:nvPr>
        </p:nvSpPr>
        <p:spPr bwMode="auto">
          <a:noFill/>
          <a:ln>
            <a:solidFill>
              <a:srgbClr val="000000"/>
            </a:solidFill>
            <a:miter lim="800000"/>
            <a:headEnd/>
            <a:tailEnd/>
          </a:ln>
        </p:spPr>
      </p:sp>
      <p:sp>
        <p:nvSpPr>
          <p:cNvPr id="11981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TextEdit="1"/>
          </p:cNvSpPr>
          <p:nvPr>
            <p:ph type="sldImg"/>
          </p:nvPr>
        </p:nvSpPr>
        <p:spPr bwMode="auto">
          <a:noFill/>
          <a:ln>
            <a:solidFill>
              <a:srgbClr val="000000"/>
            </a:solidFill>
            <a:miter lim="800000"/>
            <a:headEnd/>
            <a:tailEnd/>
          </a:ln>
        </p:spPr>
      </p:sp>
      <p:sp>
        <p:nvSpPr>
          <p:cNvPr id="12185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TextEdit="1"/>
          </p:cNvSpPr>
          <p:nvPr>
            <p:ph type="sldImg"/>
          </p:nvPr>
        </p:nvSpPr>
        <p:spPr bwMode="auto">
          <a:noFill/>
          <a:ln>
            <a:solidFill>
              <a:srgbClr val="000000"/>
            </a:solidFill>
            <a:miter lim="800000"/>
            <a:headEnd/>
            <a:tailEnd/>
          </a:ln>
        </p:spPr>
      </p:sp>
      <p:sp>
        <p:nvSpPr>
          <p:cNvPr id="6963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TextEdit="1"/>
          </p:cNvSpPr>
          <p:nvPr>
            <p:ph type="sldImg"/>
          </p:nvPr>
        </p:nvSpPr>
        <p:spPr bwMode="auto">
          <a:noFill/>
          <a:ln>
            <a:solidFill>
              <a:srgbClr val="000000"/>
            </a:solidFill>
            <a:miter lim="800000"/>
            <a:headEnd/>
            <a:tailEnd/>
          </a:ln>
        </p:spPr>
      </p:sp>
      <p:sp>
        <p:nvSpPr>
          <p:cNvPr id="12390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TextEdit="1"/>
          </p:cNvSpPr>
          <p:nvPr>
            <p:ph type="sldImg"/>
          </p:nvPr>
        </p:nvSpPr>
        <p:spPr bwMode="auto">
          <a:noFill/>
          <a:ln>
            <a:solidFill>
              <a:srgbClr val="000000"/>
            </a:solidFill>
            <a:miter lim="800000"/>
            <a:headEnd/>
            <a:tailEnd/>
          </a:ln>
        </p:spPr>
      </p:sp>
      <p:sp>
        <p:nvSpPr>
          <p:cNvPr id="12595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TextEdit="1"/>
          </p:cNvSpPr>
          <p:nvPr>
            <p:ph type="sldImg"/>
          </p:nvPr>
        </p:nvSpPr>
        <p:spPr bwMode="auto">
          <a:noFill/>
          <a:ln>
            <a:solidFill>
              <a:srgbClr val="000000"/>
            </a:solidFill>
            <a:miter lim="800000"/>
            <a:headEnd/>
            <a:tailEnd/>
          </a:ln>
        </p:spPr>
      </p:sp>
      <p:sp>
        <p:nvSpPr>
          <p:cNvPr id="13005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TextEdit="1"/>
          </p:cNvSpPr>
          <p:nvPr>
            <p:ph type="sldImg"/>
          </p:nvPr>
        </p:nvSpPr>
        <p:spPr bwMode="auto">
          <a:noFill/>
          <a:ln>
            <a:solidFill>
              <a:srgbClr val="000000"/>
            </a:solidFill>
            <a:miter lim="800000"/>
            <a:headEnd/>
            <a:tailEnd/>
          </a:ln>
        </p:spPr>
      </p:sp>
      <p:sp>
        <p:nvSpPr>
          <p:cNvPr id="13209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txBox="1">
            <a:spLocks noGrp="1"/>
          </p:cNvSpPr>
          <p:nvPr/>
        </p:nvSpPr>
        <p:spPr>
          <a:xfrm>
            <a:off x="3884613" y="8685213"/>
            <a:ext cx="2971800" cy="457200"/>
          </a:xfrm>
          <a:prstGeom prst="rect">
            <a:avLst/>
          </a:prstGeom>
          <a:noFill/>
        </p:spPr>
        <p:txBody>
          <a:bodyPr anchor="b"/>
          <a:lstStyle/>
          <a:p>
            <a:pPr algn="r"/>
            <a:fld id="{8EE81BAF-4705-4FC3-B659-9309EA280735}" type="slidenum">
              <a:rPr lang="ar-SA" sz="1200">
                <a:latin typeface="Calibri" pitchFamily="34" charset="0"/>
              </a:rPr>
              <a:pPr algn="r"/>
              <a:t>24</a:t>
            </a:fld>
            <a:endParaRPr lang="en-US" sz="1200">
              <a:latin typeface="Calibri"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TextEdit="1"/>
          </p:cNvSpPr>
          <p:nvPr>
            <p:ph type="sldImg"/>
          </p:nvPr>
        </p:nvSpPr>
        <p:spPr bwMode="auto">
          <a:noFill/>
          <a:ln>
            <a:solidFill>
              <a:srgbClr val="000000"/>
            </a:solidFill>
            <a:miter lim="800000"/>
            <a:headEnd/>
            <a:tailEnd/>
          </a:ln>
        </p:spPr>
      </p:sp>
      <p:sp>
        <p:nvSpPr>
          <p:cNvPr id="13619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TextEdit="1"/>
          </p:cNvSpPr>
          <p:nvPr>
            <p:ph type="sldImg"/>
          </p:nvPr>
        </p:nvSpPr>
        <p:spPr bwMode="auto">
          <a:noFill/>
          <a:ln>
            <a:solidFill>
              <a:srgbClr val="000000"/>
            </a:solidFill>
            <a:miter lim="800000"/>
            <a:headEnd/>
            <a:tailEnd/>
          </a:ln>
        </p:spPr>
      </p:sp>
      <p:sp>
        <p:nvSpPr>
          <p:cNvPr id="13824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TextEdit="1"/>
          </p:cNvSpPr>
          <p:nvPr>
            <p:ph type="sldImg"/>
          </p:nvPr>
        </p:nvSpPr>
        <p:spPr bwMode="auto">
          <a:noFill/>
          <a:ln>
            <a:solidFill>
              <a:srgbClr val="000000"/>
            </a:solidFill>
            <a:miter lim="800000"/>
            <a:headEnd/>
            <a:tailEnd/>
          </a:ln>
        </p:spPr>
      </p:sp>
      <p:sp>
        <p:nvSpPr>
          <p:cNvPr id="14029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fld id="{94737F96-89F8-4FDB-8972-F49ED8EB7908}" type="slidenum">
              <a:rPr lang="ar-SA"/>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TextEdit="1"/>
          </p:cNvSpPr>
          <p:nvPr>
            <p:ph type="sldImg"/>
          </p:nvPr>
        </p:nvSpPr>
        <p:spPr bwMode="auto">
          <a:noFill/>
          <a:ln>
            <a:solidFill>
              <a:srgbClr val="000000"/>
            </a:solidFill>
            <a:miter lim="800000"/>
            <a:headEnd/>
            <a:tailEnd/>
          </a:ln>
        </p:spPr>
      </p:sp>
      <p:sp>
        <p:nvSpPr>
          <p:cNvPr id="8909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TextEdit="1"/>
          </p:cNvSpPr>
          <p:nvPr>
            <p:ph type="sldImg"/>
          </p:nvPr>
        </p:nvSpPr>
        <p:spPr bwMode="auto">
          <a:noFill/>
          <a:ln>
            <a:solidFill>
              <a:srgbClr val="000000"/>
            </a:solidFill>
            <a:miter lim="800000"/>
            <a:headEnd/>
            <a:tailEnd/>
          </a:ln>
        </p:spPr>
      </p:sp>
      <p:sp>
        <p:nvSpPr>
          <p:cNvPr id="7065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TextEdit="1"/>
          </p:cNvSpPr>
          <p:nvPr>
            <p:ph type="sldImg"/>
          </p:nvPr>
        </p:nvSpPr>
        <p:spPr bwMode="auto">
          <a:noFill/>
          <a:ln>
            <a:solidFill>
              <a:srgbClr val="000000"/>
            </a:solidFill>
            <a:miter lim="800000"/>
            <a:headEnd/>
            <a:tailEnd/>
          </a:ln>
        </p:spPr>
      </p:sp>
      <p:sp>
        <p:nvSpPr>
          <p:cNvPr id="9728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TextEdit="1"/>
          </p:cNvSpPr>
          <p:nvPr>
            <p:ph type="sldImg"/>
          </p:nvPr>
        </p:nvSpPr>
        <p:spPr bwMode="auto">
          <a:noFill/>
          <a:ln>
            <a:solidFill>
              <a:srgbClr val="000000"/>
            </a:solidFill>
            <a:miter lim="800000"/>
            <a:headEnd/>
            <a:tailEnd/>
          </a:ln>
        </p:spPr>
      </p:sp>
      <p:sp>
        <p:nvSpPr>
          <p:cNvPr id="9830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TextEdit="1"/>
          </p:cNvSpPr>
          <p:nvPr>
            <p:ph type="sldImg"/>
          </p:nvPr>
        </p:nvSpPr>
        <p:spPr bwMode="auto">
          <a:noFill/>
          <a:ln>
            <a:solidFill>
              <a:srgbClr val="000000"/>
            </a:solidFill>
            <a:miter lim="800000"/>
            <a:headEnd/>
            <a:tailEnd/>
          </a:ln>
        </p:spPr>
      </p:sp>
      <p:sp>
        <p:nvSpPr>
          <p:cNvPr id="9933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p:spPr>
      </p:sp>
      <p:sp>
        <p:nvSpPr>
          <p:cNvPr id="7373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TextEdit="1"/>
          </p:cNvSpPr>
          <p:nvPr>
            <p:ph type="sldImg"/>
          </p:nvPr>
        </p:nvSpPr>
        <p:spPr bwMode="auto">
          <a:noFill/>
          <a:ln>
            <a:solidFill>
              <a:srgbClr val="000000"/>
            </a:solidFill>
            <a:miter lim="800000"/>
            <a:headEnd/>
            <a:tailEnd/>
          </a:ln>
        </p:spPr>
      </p:sp>
      <p:sp>
        <p:nvSpPr>
          <p:cNvPr id="7577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TextEdit="1"/>
          </p:cNvSpPr>
          <p:nvPr>
            <p:ph type="sldImg"/>
          </p:nvPr>
        </p:nvSpPr>
        <p:spPr bwMode="auto">
          <a:noFill/>
          <a:ln>
            <a:solidFill>
              <a:srgbClr val="000000"/>
            </a:solidFill>
            <a:miter lim="800000"/>
            <a:headEnd/>
            <a:tailEnd/>
          </a:ln>
        </p:spPr>
      </p:sp>
      <p:sp>
        <p:nvSpPr>
          <p:cNvPr id="8192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TextEdit="1"/>
          </p:cNvSpPr>
          <p:nvPr>
            <p:ph type="sldImg"/>
          </p:nvPr>
        </p:nvSpPr>
        <p:spPr bwMode="auto">
          <a:noFill/>
          <a:ln>
            <a:solidFill>
              <a:srgbClr val="000000"/>
            </a:solidFill>
            <a:miter lim="800000"/>
            <a:headEnd/>
            <a:tailEnd/>
          </a:ln>
        </p:spPr>
      </p:sp>
      <p:sp>
        <p:nvSpPr>
          <p:cNvPr id="8294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TextEdit="1"/>
          </p:cNvSpPr>
          <p:nvPr>
            <p:ph type="sldImg"/>
          </p:nvPr>
        </p:nvSpPr>
        <p:spPr bwMode="auto">
          <a:noFill/>
          <a:ln>
            <a:solidFill>
              <a:srgbClr val="000000"/>
            </a:solidFill>
            <a:miter lim="800000"/>
            <a:headEnd/>
            <a:tailEnd/>
          </a:ln>
        </p:spPr>
      </p:sp>
      <p:sp>
        <p:nvSpPr>
          <p:cNvPr id="8397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TextEdit="1"/>
          </p:cNvSpPr>
          <p:nvPr>
            <p:ph type="sldImg"/>
          </p:nvPr>
        </p:nvSpPr>
        <p:spPr bwMode="auto">
          <a:noFill/>
          <a:ln>
            <a:solidFill>
              <a:srgbClr val="000000"/>
            </a:solidFill>
            <a:miter lim="800000"/>
            <a:headEnd/>
            <a:tailEnd/>
          </a:ln>
        </p:spPr>
      </p:sp>
      <p:sp>
        <p:nvSpPr>
          <p:cNvPr id="8499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B2552C9E-BF2A-4999-95D3-12AC520B4D77}" type="datetimeFigureOut">
              <a:rPr lang="en-US"/>
              <a:pPr>
                <a:defRPr/>
              </a:pPr>
              <a:t>5/27/2013</a:t>
            </a:fld>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a:lvl1pPr>
          </a:lstStyle>
          <a:p>
            <a:fld id="{F7F9F7D9-B50A-4339-93F6-19328A68C10F}" type="slidenum">
              <a:rPr lang="ar-SA"/>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153F7BDE-D86A-426D-B543-028D144F2660}" type="datetimeFigureOut">
              <a:rPr lang="en-US"/>
              <a:pPr>
                <a:defRPr/>
              </a:pPr>
              <a:t>5/27/2013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C8BD452A-893F-4BBD-BD79-71E53AA63CAD}"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FAB5CDB-1475-419C-9AE3-A8E6D9FC27D7}" type="datetimeFigureOut">
              <a:rPr lang="en-US"/>
              <a:pPr>
                <a:defRPr/>
              </a:pPr>
              <a:t>5/27/2013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0AEDDC22-E719-4485-8DD0-C9A28C561ABC}"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3B2CB13-CDE7-4511-9072-BBFFA65A3FC0}" type="datetimeFigureOut">
              <a:rPr lang="en-US"/>
              <a:pPr>
                <a:defRPr/>
              </a:pPr>
              <a:t>5/27/2013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D146964D-EE64-490C-A365-45D0B72893FE}"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7A07E7E5-9F0F-4C6C-BA07-338138F31732}" type="datetimeFigureOut">
              <a:rPr lang="en-US"/>
              <a:pPr>
                <a:defRPr/>
              </a:pPr>
              <a:t>5/27/2013</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221CE0C1-998B-497A-9C15-A1D2C10AD269}" type="slidenum">
              <a:rPr lang="ar-SA"/>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362928B7-4166-4A84-BF6F-BD09FAD9A4E8}" type="datetimeFigureOut">
              <a:rPr lang="en-US"/>
              <a:pPr>
                <a:defRPr/>
              </a:pPr>
              <a:t>5/27/2013</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2BCFBB4B-509F-4FD9-9CB0-545CF9868A88}"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E65D9341-821D-4D85-92DF-92033F03A80F}" type="datetimeFigureOut">
              <a:rPr lang="en-US"/>
              <a:pPr>
                <a:defRPr/>
              </a:pPr>
              <a:t>5/27/2013</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fld id="{519D152E-626A-4FD2-B5E6-587A252EA1F2}"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DF3D65BF-C228-4D72-A82E-1F1723938E4A}" type="datetimeFigureOut">
              <a:rPr lang="en-US"/>
              <a:pPr>
                <a:defRPr/>
              </a:pPr>
              <a:t>5/27/2013</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fld id="{85BA2A27-7F6C-4631-9872-73516573E5E1}"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7D04C376-9963-48CF-B751-B712E6A9CDAA}" type="datetimeFigureOut">
              <a:rPr lang="en-US"/>
              <a:pPr>
                <a:defRPr/>
              </a:pPr>
              <a:t>5/27/2013</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fld id="{9A3F4CF6-0995-4F88-B462-B5EC2D7059FF}"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4153945E-E105-4116-80F6-B732A6815CC2}" type="datetimeFigureOut">
              <a:rPr lang="en-US"/>
              <a:pPr>
                <a:defRPr/>
              </a:pPr>
              <a:t>5/27/2013</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fld id="{A93C8E81-D55C-432F-9DFF-8F4ADA31C163}"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31E59D97-FF9B-43A3-972B-3E9FEAA03A86}" type="datetimeFigureOut">
              <a:rPr lang="en-US"/>
              <a:pPr>
                <a:defRPr/>
              </a:pPr>
              <a:t>5/27/2013</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A29FD1E6-5C77-4EC2-AC01-DED38597E976}"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E6DCAC"/>
            </a:gs>
            <a:gs pos="12000">
              <a:srgbClr val="E6D78A"/>
            </a:gs>
            <a:gs pos="30000">
              <a:srgbClr val="C7AC4C"/>
            </a:gs>
            <a:gs pos="45000">
              <a:srgbClr val="E6D78A"/>
            </a:gs>
            <a:gs pos="77000">
              <a:srgbClr val="C7AC4C"/>
            </a:gs>
            <a:gs pos="100000">
              <a:srgbClr val="E6DCAC"/>
            </a:gs>
          </a:gsLst>
          <a:lin ang="2700000" scaled="1"/>
        </a:gra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fld id="{ECCE30DB-B383-42AA-8AD6-745D54B124FB}" type="datetimeFigureOut">
              <a:rPr lang="en-US"/>
              <a:pPr>
                <a:defRPr/>
              </a:pPr>
              <a:t>5/27/2013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a:defRPr sz="1400">
                <a:solidFill>
                  <a:srgbClr val="FFFFFF"/>
                </a:solidFill>
                <a:latin typeface="Franklin Gothic Book" pitchFamily="34" charset="0"/>
              </a:defRPr>
            </a:lvl1pPr>
          </a:lstStyle>
          <a:p>
            <a:fld id="{CDF57A33-D253-42BE-8B22-4356188B5A8F}"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785" r:id="rId1"/>
    <p:sldLayoutId id="2147483784" r:id="rId2"/>
    <p:sldLayoutId id="2147483786" r:id="rId3"/>
    <p:sldLayoutId id="2147483783" r:id="rId4"/>
    <p:sldLayoutId id="2147483782" r:id="rId5"/>
    <p:sldLayoutId id="2147483781" r:id="rId6"/>
    <p:sldLayoutId id="2147483780" r:id="rId7"/>
    <p:sldLayoutId id="2147483787" r:id="rId8"/>
    <p:sldLayoutId id="2147483788" r:id="rId9"/>
    <p:sldLayoutId id="2147483779" r:id="rId10"/>
    <p:sldLayoutId id="2147483778"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2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19.jpeg"/></Relationships>
</file>

<file path=ppt/slides/_rels/slide2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21.jpe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a:xfrm>
            <a:off x="914400" y="4038600"/>
            <a:ext cx="7772400" cy="1143000"/>
          </a:xfrm>
        </p:spPr>
        <p:txBody>
          <a:bodyPr/>
          <a:lstStyle/>
          <a:p>
            <a:pPr algn="ctr" eaLnBrk="1" hangingPunct="1"/>
            <a:r>
              <a:rPr lang="en-US" sz="6000" b="1" smtClean="0">
                <a:solidFill>
                  <a:srgbClr val="131BBB"/>
                </a:solidFill>
              </a:rPr>
              <a:t>Stretching and Flexibility</a:t>
            </a:r>
            <a:r>
              <a:rPr lang="en-US" sz="4800" b="1" smtClean="0">
                <a:solidFill>
                  <a:srgbClr val="131BBB"/>
                </a:solidFill>
              </a:rPr>
              <a:t/>
            </a:r>
            <a:br>
              <a:rPr lang="en-US" sz="4800" b="1" smtClean="0">
                <a:solidFill>
                  <a:srgbClr val="131BBB"/>
                </a:solidFill>
              </a:rPr>
            </a:br>
            <a:r>
              <a:rPr lang="en-US" sz="4800" b="1" smtClean="0"/>
              <a:t/>
            </a:r>
            <a:br>
              <a:rPr lang="en-US" sz="4800" b="1" smtClean="0"/>
            </a:br>
            <a:endParaRPr lang="en-US" sz="4800" b="1" smtClean="0"/>
          </a:p>
        </p:txBody>
      </p:sp>
      <p:pic>
        <p:nvPicPr>
          <p:cNvPr id="6147" name="Picture 3" descr="C:\Documents and Settings\dell\My Documents\My Pictures\floor10.gif"/>
          <p:cNvPicPr>
            <a:picLocks noChangeAspect="1" noChangeArrowheads="1"/>
          </p:cNvPicPr>
          <p:nvPr/>
        </p:nvPicPr>
        <p:blipFill>
          <a:blip r:embed="rId3"/>
          <a:srcRect/>
          <a:stretch>
            <a:fillRect/>
          </a:stretch>
        </p:blipFill>
        <p:spPr bwMode="auto">
          <a:xfrm>
            <a:off x="1371600" y="4572000"/>
            <a:ext cx="2133600" cy="2057400"/>
          </a:xfrm>
          <a:prstGeom prst="rect">
            <a:avLst/>
          </a:prstGeom>
          <a:noFill/>
          <a:ln w="9525">
            <a:noFill/>
            <a:miter lim="800000"/>
            <a:headEnd/>
            <a:tailEnd/>
          </a:ln>
        </p:spPr>
      </p:pic>
      <p:pic>
        <p:nvPicPr>
          <p:cNvPr id="6148" name="Picture 4" descr="C:\Documents and Settings\dell\My Documents\My Pictures\floor22.gif"/>
          <p:cNvPicPr>
            <a:picLocks noChangeAspect="1" noChangeArrowheads="1"/>
          </p:cNvPicPr>
          <p:nvPr/>
        </p:nvPicPr>
        <p:blipFill>
          <a:blip r:embed="rId4"/>
          <a:srcRect/>
          <a:stretch>
            <a:fillRect/>
          </a:stretch>
        </p:blipFill>
        <p:spPr bwMode="auto">
          <a:xfrm>
            <a:off x="5715000" y="4419600"/>
            <a:ext cx="2219325" cy="205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flipV="1">
            <a:off x="914400" y="-304800"/>
            <a:ext cx="7772400" cy="76200"/>
          </a:xfrm>
        </p:spPr>
        <p:txBody>
          <a:bodyPr/>
          <a:lstStyle/>
          <a:p>
            <a:pPr algn="ctr"/>
            <a:endParaRPr lang="en-US" sz="3600" smtClean="0"/>
          </a:p>
        </p:txBody>
      </p:sp>
      <p:sp>
        <p:nvSpPr>
          <p:cNvPr id="28675" name="Content Placeholder 2"/>
          <p:cNvSpPr>
            <a:spLocks noGrp="1"/>
          </p:cNvSpPr>
          <p:nvPr>
            <p:ph sz="quarter" idx="1"/>
          </p:nvPr>
        </p:nvSpPr>
        <p:spPr>
          <a:xfrm>
            <a:off x="0" y="1371600"/>
            <a:ext cx="5715000" cy="4572000"/>
          </a:xfrm>
        </p:spPr>
        <p:txBody>
          <a:bodyPr/>
          <a:lstStyle/>
          <a:p>
            <a:pPr>
              <a:buFont typeface="Wingdings 2" pitchFamily="18" charset="2"/>
              <a:buNone/>
            </a:pPr>
            <a:r>
              <a:rPr lang="en-US" sz="2400" smtClean="0"/>
              <a:t>       </a:t>
            </a:r>
            <a:r>
              <a:rPr lang="en-US" sz="3200" smtClean="0"/>
              <a:t>There are 3 variations of active inhibition technique: </a:t>
            </a:r>
          </a:p>
          <a:p>
            <a:r>
              <a:rPr lang="en-US" sz="3200" smtClean="0"/>
              <a:t>Hold- relax</a:t>
            </a:r>
          </a:p>
          <a:p>
            <a:r>
              <a:rPr lang="en-US" sz="3200" smtClean="0"/>
              <a:t>Hold- relax –contract</a:t>
            </a:r>
          </a:p>
          <a:p>
            <a:r>
              <a:rPr lang="en-US" sz="3200" smtClean="0"/>
              <a:t>Agonist contraction</a:t>
            </a:r>
          </a:p>
        </p:txBody>
      </p:sp>
      <p:pic>
        <p:nvPicPr>
          <p:cNvPr id="28676" name="Picture 2" descr="C:\Documents and Settings\dell\Desktop\calf_stretch.png"/>
          <p:cNvPicPr>
            <a:picLocks noChangeAspect="1" noChangeArrowheads="1"/>
          </p:cNvPicPr>
          <p:nvPr/>
        </p:nvPicPr>
        <p:blipFill>
          <a:blip r:embed="rId3"/>
          <a:srcRect/>
          <a:stretch>
            <a:fillRect/>
          </a:stretch>
        </p:blipFill>
        <p:spPr bwMode="auto">
          <a:xfrm>
            <a:off x="6172200" y="1905000"/>
            <a:ext cx="2514600" cy="464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lgn="ctr"/>
            <a:r>
              <a:rPr lang="en-US" smtClean="0"/>
              <a:t>4- Passive Stretching</a:t>
            </a:r>
          </a:p>
        </p:txBody>
      </p:sp>
      <p:sp>
        <p:nvSpPr>
          <p:cNvPr id="30723" name="Content Placeholder 2"/>
          <p:cNvSpPr>
            <a:spLocks noGrp="1"/>
          </p:cNvSpPr>
          <p:nvPr>
            <p:ph sz="quarter" idx="1"/>
          </p:nvPr>
        </p:nvSpPr>
        <p:spPr>
          <a:xfrm>
            <a:off x="228600" y="1447800"/>
            <a:ext cx="5715000" cy="4572000"/>
          </a:xfrm>
        </p:spPr>
        <p:txBody>
          <a:bodyPr/>
          <a:lstStyle/>
          <a:p>
            <a:pPr marL="742950" lvl="1" indent="-285750" algn="just">
              <a:buFont typeface="Wingdings 2" pitchFamily="18" charset="2"/>
              <a:buNone/>
            </a:pPr>
            <a:r>
              <a:rPr lang="en-US" smtClean="0"/>
              <a:t>          </a:t>
            </a:r>
            <a:r>
              <a:rPr lang="en-US" sz="3200" smtClean="0"/>
              <a:t>An external force applied either manually or mechanically while the patient is relaxed. This type can be classified into:</a:t>
            </a:r>
          </a:p>
          <a:p>
            <a:pPr>
              <a:buFont typeface="Wingdings 2" pitchFamily="18" charset="2"/>
              <a:buNone/>
            </a:pPr>
            <a:endParaRPr lang="en-US" sz="2800" smtClean="0"/>
          </a:p>
        </p:txBody>
      </p:sp>
      <p:pic>
        <p:nvPicPr>
          <p:cNvPr id="30724" name="Picture 2" descr="C:\Documents and Settings\dell\Desktop\Shortcuts\pectures\thumbnailCA3AR9MA.jpg"/>
          <p:cNvPicPr>
            <a:picLocks noChangeAspect="1" noChangeArrowheads="1"/>
          </p:cNvPicPr>
          <p:nvPr/>
        </p:nvPicPr>
        <p:blipFill>
          <a:blip r:embed="rId3"/>
          <a:srcRect/>
          <a:stretch>
            <a:fillRect/>
          </a:stretch>
        </p:blipFill>
        <p:spPr bwMode="auto">
          <a:xfrm>
            <a:off x="5791200" y="3886200"/>
            <a:ext cx="2971800" cy="259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idx="4294967295"/>
          </p:nvPr>
        </p:nvSpPr>
        <p:spPr>
          <a:xfrm>
            <a:off x="838200" y="0"/>
            <a:ext cx="7772400" cy="1143000"/>
          </a:xfrm>
        </p:spPr>
        <p:txBody>
          <a:bodyPr anchor="t"/>
          <a:lstStyle/>
          <a:p>
            <a:pPr algn="ctr"/>
            <a:r>
              <a:rPr lang="en-US" smtClean="0"/>
              <a:t/>
            </a:r>
            <a:br>
              <a:rPr lang="en-US" smtClean="0"/>
            </a:br>
            <a:r>
              <a:rPr lang="en-US" smtClean="0"/>
              <a:t>a- Manual Passive Stretch</a:t>
            </a:r>
          </a:p>
        </p:txBody>
      </p:sp>
      <p:sp>
        <p:nvSpPr>
          <p:cNvPr id="106499" name="Content Placeholder 2"/>
          <p:cNvSpPr>
            <a:spLocks noGrp="1"/>
          </p:cNvSpPr>
          <p:nvPr>
            <p:ph sz="quarter" idx="4294967295"/>
          </p:nvPr>
        </p:nvSpPr>
        <p:spPr>
          <a:xfrm>
            <a:off x="762000" y="1295400"/>
            <a:ext cx="7772400" cy="3810000"/>
          </a:xfrm>
        </p:spPr>
        <p:txBody>
          <a:bodyPr/>
          <a:lstStyle/>
          <a:p>
            <a:r>
              <a:rPr lang="en-US" smtClean="0"/>
              <a:t>The patient must be relaxed as possible during passive stretching.</a:t>
            </a:r>
          </a:p>
          <a:p>
            <a:r>
              <a:rPr lang="en-US" smtClean="0"/>
              <a:t>The stretch force is usually applied for at least 30 seconds and repeated 3 times in an exercise session.</a:t>
            </a:r>
          </a:p>
          <a:p>
            <a:r>
              <a:rPr lang="en-US" smtClean="0"/>
              <a:t>The therapist applies an external force and controls the direction, speed, intensity and duration of stretch to shorten soft tissues. The tissues are elongated beyond their resting length.</a:t>
            </a:r>
          </a:p>
          <a:p>
            <a:r>
              <a:rPr lang="en-US" smtClean="0"/>
              <a:t>This technique should not be confused with passive range of motion exercises. Passive stretching takes the structures beyond the free range of motion. Passive range of motion is applied only within the unrestricted available range.</a:t>
            </a:r>
          </a:p>
          <a:p>
            <a:pPr>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idx="4294967295"/>
          </p:nvPr>
        </p:nvSpPr>
        <p:spPr>
          <a:xfrm>
            <a:off x="838200" y="-228600"/>
            <a:ext cx="7772400" cy="1417638"/>
          </a:xfrm>
        </p:spPr>
        <p:txBody>
          <a:bodyPr anchor="t"/>
          <a:lstStyle/>
          <a:p>
            <a:pPr algn="ctr"/>
            <a:r>
              <a:rPr lang="en-US" smtClean="0"/>
              <a:t/>
            </a:r>
            <a:br>
              <a:rPr lang="en-US" smtClean="0"/>
            </a:br>
            <a:r>
              <a:rPr lang="en-US" smtClean="0"/>
              <a:t>b- Prolonged Mechanical Passive Stretch</a:t>
            </a:r>
          </a:p>
        </p:txBody>
      </p:sp>
      <p:sp>
        <p:nvSpPr>
          <p:cNvPr id="110595" name="Content Placeholder 2"/>
          <p:cNvSpPr>
            <a:spLocks noGrp="1"/>
          </p:cNvSpPr>
          <p:nvPr>
            <p:ph sz="quarter" idx="4294967295"/>
          </p:nvPr>
        </p:nvSpPr>
        <p:spPr>
          <a:xfrm>
            <a:off x="228600" y="1752600"/>
            <a:ext cx="5029200" cy="3810000"/>
          </a:xfrm>
        </p:spPr>
        <p:txBody>
          <a:bodyPr/>
          <a:lstStyle/>
          <a:p>
            <a:r>
              <a:rPr lang="en-US" sz="2000" smtClean="0"/>
              <a:t>A low intensity external force (5-15 lb) is applied over a prolonged period of time with mechanical equipment.</a:t>
            </a:r>
          </a:p>
          <a:p>
            <a:r>
              <a:rPr lang="en-US" sz="2000" smtClean="0"/>
              <a:t>The stretch force is applied with the patient as relaxed as possible.</a:t>
            </a:r>
          </a:p>
          <a:p>
            <a:r>
              <a:rPr lang="en-US" sz="2000" smtClean="0"/>
              <a:t>The stretch may be maintained for 15-30 minutes or as long as several dayes or weeks, depending on the type of apparatus used.</a:t>
            </a:r>
          </a:p>
          <a:p>
            <a:r>
              <a:rPr lang="en-US" sz="2000" smtClean="0"/>
              <a:t>The stretch can be applied through positioning of the patient, with weighted traction and pulley systems, or with serial splints or casts.</a:t>
            </a:r>
          </a:p>
          <a:p>
            <a:endParaRPr lang="en-US" sz="2000" smtClean="0"/>
          </a:p>
        </p:txBody>
      </p:sp>
      <p:pic>
        <p:nvPicPr>
          <p:cNvPr id="110596" name="Picture 4" descr="C:\Documents and Settings\dell\Desktop\474048b.jpg"/>
          <p:cNvPicPr>
            <a:picLocks noChangeAspect="1" noChangeArrowheads="1"/>
          </p:cNvPicPr>
          <p:nvPr/>
        </p:nvPicPr>
        <p:blipFill>
          <a:blip r:embed="rId3"/>
          <a:srcRect/>
          <a:stretch>
            <a:fillRect/>
          </a:stretch>
        </p:blipFill>
        <p:spPr bwMode="auto">
          <a:xfrm>
            <a:off x="5334000" y="2209800"/>
            <a:ext cx="3810000" cy="3848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idx="4294967295"/>
          </p:nvPr>
        </p:nvSpPr>
        <p:spPr>
          <a:xfrm>
            <a:off x="914400" y="304800"/>
            <a:ext cx="7772400" cy="1143000"/>
          </a:xfrm>
        </p:spPr>
        <p:txBody>
          <a:bodyPr/>
          <a:lstStyle/>
          <a:p>
            <a:pPr algn="ctr"/>
            <a:r>
              <a:rPr lang="en-US" smtClean="0"/>
              <a:t>5- Self Stretching</a:t>
            </a:r>
          </a:p>
        </p:txBody>
      </p:sp>
      <p:sp>
        <p:nvSpPr>
          <p:cNvPr id="112643" name="Content Placeholder 2"/>
          <p:cNvSpPr>
            <a:spLocks noGrp="1"/>
          </p:cNvSpPr>
          <p:nvPr>
            <p:ph sz="quarter" idx="4294967295"/>
          </p:nvPr>
        </p:nvSpPr>
        <p:spPr>
          <a:xfrm>
            <a:off x="914400" y="1905000"/>
            <a:ext cx="7772400" cy="4114800"/>
          </a:xfrm>
        </p:spPr>
        <p:txBody>
          <a:bodyPr/>
          <a:lstStyle/>
          <a:p>
            <a:pPr>
              <a:buFont typeface="Wingdings 2" pitchFamily="18" charset="2"/>
              <a:buNone/>
            </a:pPr>
            <a:endParaRPr lang="en-US" smtClean="0"/>
          </a:p>
          <a:p>
            <a:r>
              <a:rPr lang="en-US" smtClean="0"/>
              <a:t>Self stretching is a type of flexibility exercise that the patient carries out himself. It may involve relaxation of muscle and a passive stretch applied through the weight of the body.</a:t>
            </a:r>
          </a:p>
          <a:p>
            <a:r>
              <a:rPr lang="en-US" smtClean="0"/>
              <a:t>Self stretching can also be carried out actively by the patient first inhibiting and then lengthening the tight muscle.</a:t>
            </a:r>
          </a:p>
          <a:p>
            <a:endParaRPr lang="en-US" smtClean="0"/>
          </a:p>
        </p:txBody>
      </p:sp>
      <p:pic>
        <p:nvPicPr>
          <p:cNvPr id="112644" name="Picture 4" descr="C:\Documents and Settings\dell\My Documents\My Pictures\EYOWT0CAKPR7P0CAT4ZNNWCA2BO6SACARRSOJDCAU8GHEPCA2PRWA3CAC3GD70CA4J1BEGCAB743W3CAP5WZ5ICAMRQLKKCAV38MAZCAWIW1VYCAQLMZ08CASMRIDWCA23WU5LCA1LQ5LWCAA4SSAVCAAU3P6H.jpg"/>
          <p:cNvPicPr>
            <a:picLocks noChangeAspect="1" noChangeArrowheads="1"/>
          </p:cNvPicPr>
          <p:nvPr/>
        </p:nvPicPr>
        <p:blipFill>
          <a:blip r:embed="rId3"/>
          <a:srcRect/>
          <a:stretch>
            <a:fillRect/>
          </a:stretch>
        </p:blipFill>
        <p:spPr bwMode="auto">
          <a:xfrm>
            <a:off x="3429000" y="4876800"/>
            <a:ext cx="3352800"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p:cNvSpPr>
            <a:spLocks noGrp="1"/>
          </p:cNvSpPr>
          <p:nvPr>
            <p:ph type="title" idx="4294967295"/>
          </p:nvPr>
        </p:nvSpPr>
        <p:spPr/>
        <p:txBody>
          <a:bodyPr/>
          <a:lstStyle/>
          <a:p>
            <a:pPr algn="ctr"/>
            <a:r>
              <a:rPr lang="en-US" smtClean="0"/>
              <a:t>Goals of Stretching</a:t>
            </a:r>
          </a:p>
        </p:txBody>
      </p:sp>
      <p:sp>
        <p:nvSpPr>
          <p:cNvPr id="114691" name="Content Placeholder 2"/>
          <p:cNvSpPr>
            <a:spLocks noGrp="1"/>
          </p:cNvSpPr>
          <p:nvPr>
            <p:ph sz="quarter" idx="4294967295"/>
          </p:nvPr>
        </p:nvSpPr>
        <p:spPr/>
        <p:txBody>
          <a:bodyPr/>
          <a:lstStyle/>
          <a:p>
            <a:pPr>
              <a:buFont typeface="Wingdings 2" pitchFamily="18" charset="2"/>
              <a:buNone/>
            </a:pPr>
            <a:endParaRPr lang="en-US" smtClean="0"/>
          </a:p>
          <a:p>
            <a:pPr>
              <a:buFont typeface="Wingdings 2" pitchFamily="18" charset="2"/>
              <a:buNone/>
            </a:pPr>
            <a:r>
              <a:rPr lang="en-US" smtClean="0"/>
              <a:t>1- The main goal is to regain normal range of motion of joints and mobility of soft tissue that surrounding that joint.</a:t>
            </a:r>
          </a:p>
          <a:p>
            <a:pPr>
              <a:buFont typeface="Wingdings 2" pitchFamily="18" charset="2"/>
              <a:buNone/>
            </a:pPr>
            <a:r>
              <a:rPr lang="en-US" smtClean="0"/>
              <a:t>2- Prevent irreversible contractures.</a:t>
            </a:r>
          </a:p>
          <a:p>
            <a:pPr>
              <a:buFont typeface="Wingdings 2" pitchFamily="18" charset="2"/>
              <a:buNone/>
            </a:pPr>
            <a:r>
              <a:rPr lang="en-US" smtClean="0"/>
              <a:t>3- Increase the general flexibility of muscle and soft tissues before vigorous strengthening exercises.</a:t>
            </a:r>
          </a:p>
          <a:p>
            <a:pPr>
              <a:buFont typeface="Wingdings 2" pitchFamily="18" charset="2"/>
              <a:buNone/>
            </a:pPr>
            <a:r>
              <a:rPr lang="en-US" smtClean="0"/>
              <a:t>4- Minimize and prevent the risk of musculo-tendinous injuries related to specific physical activities and sports.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1"/>
          <p:cNvSpPr>
            <a:spLocks noGrp="1"/>
          </p:cNvSpPr>
          <p:nvPr>
            <p:ph type="title" idx="4294967295"/>
          </p:nvPr>
        </p:nvSpPr>
        <p:spPr>
          <a:xfrm>
            <a:off x="914400" y="304800"/>
            <a:ext cx="7772400" cy="1143000"/>
          </a:xfrm>
        </p:spPr>
        <p:txBody>
          <a:bodyPr/>
          <a:lstStyle/>
          <a:p>
            <a:pPr algn="ctr"/>
            <a:r>
              <a:rPr lang="en-US" b="1" smtClean="0"/>
              <a:t>Procedure of Stretching</a:t>
            </a:r>
            <a:endParaRPr lang="en-US" smtClean="0"/>
          </a:p>
        </p:txBody>
      </p:sp>
      <p:sp>
        <p:nvSpPr>
          <p:cNvPr id="126979" name="Content Placeholder 2"/>
          <p:cNvSpPr>
            <a:spLocks noGrp="1"/>
          </p:cNvSpPr>
          <p:nvPr>
            <p:ph sz="quarter" idx="4294967295"/>
          </p:nvPr>
        </p:nvSpPr>
        <p:spPr>
          <a:xfrm>
            <a:off x="228600" y="1447800"/>
            <a:ext cx="8458200" cy="4572000"/>
          </a:xfrm>
        </p:spPr>
        <p:txBody>
          <a:bodyPr/>
          <a:lstStyle/>
          <a:p>
            <a:pPr>
              <a:buFont typeface="Wingdings 2" pitchFamily="18" charset="2"/>
              <a:buNone/>
            </a:pPr>
            <a:r>
              <a:rPr lang="en-US" smtClean="0"/>
              <a:t>1-move the extremity slowly through the free range to the point of restriction.</a:t>
            </a:r>
          </a:p>
          <a:p>
            <a:pPr>
              <a:buFont typeface="Wingdings 2" pitchFamily="18" charset="2"/>
              <a:buNone/>
            </a:pPr>
            <a:r>
              <a:rPr lang="en-US" smtClean="0"/>
              <a:t>2-grasp proximal and distal to the joint during the motion.</a:t>
            </a:r>
          </a:p>
          <a:p>
            <a:pPr>
              <a:buFont typeface="Wingdings 2" pitchFamily="18" charset="2"/>
              <a:buNone/>
            </a:pPr>
            <a:r>
              <a:rPr lang="en-US" smtClean="0"/>
              <a:t>3-firmly stabilize the proximal segmentand move the distal p art.</a:t>
            </a:r>
          </a:p>
          <a:p>
            <a:pPr>
              <a:buFont typeface="Wingdings 2" pitchFamily="18" charset="2"/>
              <a:buNone/>
            </a:pPr>
            <a:r>
              <a:rPr lang="en-US" smtClean="0"/>
              <a:t>4-very gentle traction to the moving joint prior to stretch.</a:t>
            </a:r>
          </a:p>
          <a:p>
            <a:pPr>
              <a:buFont typeface="Wingdings 2" pitchFamily="18" charset="2"/>
              <a:buNone/>
            </a:pPr>
            <a:r>
              <a:rPr lang="en-US" smtClean="0"/>
              <a:t>5-the stretching force is slow, gentle and sustaind.</a:t>
            </a:r>
          </a:p>
          <a:p>
            <a:pPr>
              <a:buFont typeface="Wingdings 2" pitchFamily="18" charset="2"/>
              <a:buNone/>
            </a:pPr>
            <a:r>
              <a:rPr lang="en-US" smtClean="0"/>
              <a:t>6-hold the patient in the stretched position at least 30 seconds.</a:t>
            </a:r>
          </a:p>
          <a:p>
            <a:pPr>
              <a:buFont typeface="Wingdings 2" pitchFamily="18" charset="2"/>
              <a:buNone/>
            </a:pPr>
            <a:r>
              <a:rPr lang="en-US" smtClean="0"/>
              <a:t>7-gradually release the stretch force.</a:t>
            </a:r>
          </a:p>
          <a:p>
            <a:pPr>
              <a:buFont typeface="Wingdings 2" pitchFamily="18" charset="2"/>
              <a:buNone/>
            </a:pPr>
            <a:r>
              <a:rPr lang="en-US" smtClean="0"/>
              <a:t>8-allow the patient to take rest then repeat the procedure.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p:cNvSpPr>
            <a:spLocks noGrp="1"/>
          </p:cNvSpPr>
          <p:nvPr>
            <p:ph type="title" idx="4294967295"/>
          </p:nvPr>
        </p:nvSpPr>
        <p:spPr/>
        <p:txBody>
          <a:bodyPr/>
          <a:lstStyle/>
          <a:p>
            <a:pPr algn="ctr"/>
            <a:r>
              <a:rPr lang="en-US" smtClean="0"/>
              <a:t>Indications of Stretching</a:t>
            </a:r>
          </a:p>
        </p:txBody>
      </p:sp>
      <p:sp>
        <p:nvSpPr>
          <p:cNvPr id="116739" name="Content Placeholder 2"/>
          <p:cNvSpPr>
            <a:spLocks noGrp="1"/>
          </p:cNvSpPr>
          <p:nvPr>
            <p:ph sz="quarter" idx="4294967295"/>
          </p:nvPr>
        </p:nvSpPr>
        <p:spPr/>
        <p:txBody>
          <a:bodyPr/>
          <a:lstStyle/>
          <a:p>
            <a:pPr>
              <a:buFont typeface="Wingdings 2" pitchFamily="18" charset="2"/>
              <a:buNone/>
            </a:pPr>
            <a:r>
              <a:rPr lang="en-US" smtClean="0"/>
              <a:t>1- Limited range of motion due to contractures, adhesions and scar tissue formation leading to shortening of muscles, ligaments, connective tissue and skin.</a:t>
            </a:r>
          </a:p>
          <a:p>
            <a:pPr>
              <a:buFont typeface="Wingdings 2" pitchFamily="18" charset="2"/>
              <a:buNone/>
            </a:pPr>
            <a:r>
              <a:rPr lang="en-US" smtClean="0"/>
              <a:t>2- When there are structural (skeletal) deformities as a result of limitation.</a:t>
            </a:r>
          </a:p>
          <a:p>
            <a:pPr>
              <a:buFont typeface="Wingdings 2" pitchFamily="18" charset="2"/>
              <a:buNone/>
            </a:pPr>
            <a:r>
              <a:rPr lang="en-US" smtClean="0"/>
              <a:t>3- Whenever contracture interfere with activities of daily living.</a:t>
            </a:r>
          </a:p>
          <a:p>
            <a:pPr>
              <a:buFont typeface="Wingdings 2" pitchFamily="18" charset="2"/>
              <a:buNone/>
            </a:pPr>
            <a:r>
              <a:rPr lang="en-US" smtClean="0"/>
              <a:t>4- When there is muscle imbalance (muscle weakness and opposing tissue tightness). Tight muscle must be stretched first before strength of weak muscle.</a:t>
            </a:r>
          </a:p>
          <a:p>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a:spLocks noGrp="1"/>
          </p:cNvSpPr>
          <p:nvPr>
            <p:ph type="title" idx="4294967295"/>
          </p:nvPr>
        </p:nvSpPr>
        <p:spPr>
          <a:xfrm>
            <a:off x="914400" y="304800"/>
            <a:ext cx="7772400" cy="1143000"/>
          </a:xfrm>
        </p:spPr>
        <p:txBody>
          <a:bodyPr/>
          <a:lstStyle/>
          <a:p>
            <a:pPr algn="ctr"/>
            <a:r>
              <a:rPr lang="en-US" smtClean="0"/>
              <a:t>Contra-indications of Stretching</a:t>
            </a:r>
          </a:p>
        </p:txBody>
      </p:sp>
      <p:sp>
        <p:nvSpPr>
          <p:cNvPr id="118787" name="Content Placeholder 2"/>
          <p:cNvSpPr>
            <a:spLocks noGrp="1"/>
          </p:cNvSpPr>
          <p:nvPr>
            <p:ph sz="quarter" idx="4294967295"/>
          </p:nvPr>
        </p:nvSpPr>
        <p:spPr>
          <a:xfrm>
            <a:off x="914400" y="1828800"/>
            <a:ext cx="7772400" cy="4191000"/>
          </a:xfrm>
        </p:spPr>
        <p:txBody>
          <a:bodyPr/>
          <a:lstStyle/>
          <a:p>
            <a:pPr>
              <a:buFont typeface="Wingdings 2" pitchFamily="18" charset="2"/>
              <a:buNone/>
            </a:pPr>
            <a:r>
              <a:rPr lang="en-US" sz="3200" smtClean="0"/>
              <a:t>1- Presence of bony block that limits joint motion.</a:t>
            </a:r>
          </a:p>
          <a:p>
            <a:pPr>
              <a:buFont typeface="Wingdings 2" pitchFamily="18" charset="2"/>
              <a:buNone/>
            </a:pPr>
            <a:r>
              <a:rPr lang="en-US" sz="3200" smtClean="0"/>
              <a:t>2- Recent fracture.</a:t>
            </a:r>
          </a:p>
          <a:p>
            <a:pPr>
              <a:buFont typeface="Wingdings 2" pitchFamily="18" charset="2"/>
              <a:buNone/>
            </a:pPr>
            <a:r>
              <a:rPr lang="en-US" sz="3200" smtClean="0"/>
              <a:t>3- Cases of acute inflammation or infection (presence of heat and swelling around the joint).</a:t>
            </a:r>
          </a:p>
          <a:p>
            <a:pPr>
              <a:buFont typeface="Wingdings 2" pitchFamily="18" charset="2"/>
              <a:buNone/>
            </a:pPr>
            <a:r>
              <a:rPr lang="en-US" sz="3200" smtClean="0"/>
              <a:t>4- Presence of acute sharp pain with joint movement or muscle elongation.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idx="4294967295"/>
          </p:nvPr>
        </p:nvSpPr>
        <p:spPr/>
        <p:txBody>
          <a:bodyPr/>
          <a:lstStyle/>
          <a:p>
            <a:pPr algn="ctr"/>
            <a:r>
              <a:rPr lang="en-US" smtClean="0"/>
              <a:t>Contra-indications of Stretching</a:t>
            </a:r>
          </a:p>
        </p:txBody>
      </p:sp>
      <p:sp>
        <p:nvSpPr>
          <p:cNvPr id="120835" name="Content Placeholder 2"/>
          <p:cNvSpPr>
            <a:spLocks noGrp="1"/>
          </p:cNvSpPr>
          <p:nvPr>
            <p:ph sz="quarter" idx="4294967295"/>
          </p:nvPr>
        </p:nvSpPr>
        <p:spPr/>
        <p:txBody>
          <a:bodyPr/>
          <a:lstStyle/>
          <a:p>
            <a:pPr>
              <a:buFont typeface="Wingdings 2" pitchFamily="18" charset="2"/>
              <a:buNone/>
            </a:pPr>
            <a:r>
              <a:rPr lang="en-US" sz="3200" smtClean="0"/>
              <a:t>5- When a hematoma or other tissue trauma are observed.</a:t>
            </a:r>
          </a:p>
          <a:p>
            <a:pPr>
              <a:buFont typeface="Wingdings 2" pitchFamily="18" charset="2"/>
              <a:buNone/>
            </a:pPr>
            <a:r>
              <a:rPr lang="en-US" sz="3200" smtClean="0"/>
              <a:t>6- When contracture or shortening of soft tissues are providing increase joint stability or increased functional abilities as in case of paralysis or sever muscle weakness.</a:t>
            </a:r>
          </a:p>
          <a:p>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838200" y="0"/>
            <a:ext cx="7772400" cy="1143000"/>
          </a:xfrm>
        </p:spPr>
        <p:txBody>
          <a:bodyPr anchor="t"/>
          <a:lstStyle/>
          <a:p>
            <a:pPr algn="ctr" eaLnBrk="1" hangingPunct="1"/>
            <a:r>
              <a:rPr lang="en-US" sz="4400" b="1" smtClean="0"/>
              <a:t>Factors that influence flexibility</a:t>
            </a:r>
            <a:endParaRPr lang="en-US" sz="4400" smtClean="0"/>
          </a:p>
        </p:txBody>
      </p:sp>
      <p:sp>
        <p:nvSpPr>
          <p:cNvPr id="11267" name="Content Placeholder 2"/>
          <p:cNvSpPr>
            <a:spLocks noGrp="1"/>
          </p:cNvSpPr>
          <p:nvPr>
            <p:ph sz="quarter" idx="1"/>
          </p:nvPr>
        </p:nvSpPr>
        <p:spPr>
          <a:xfrm>
            <a:off x="304800" y="609600"/>
            <a:ext cx="8839200" cy="3733800"/>
          </a:xfrm>
        </p:spPr>
        <p:txBody>
          <a:bodyPr/>
          <a:lstStyle/>
          <a:p>
            <a:pPr eaLnBrk="1" hangingPunct="1">
              <a:buFont typeface="Wingdings 2" pitchFamily="18" charset="2"/>
              <a:buNone/>
            </a:pPr>
            <a:r>
              <a:rPr lang="en-US" sz="3200" b="1" smtClean="0">
                <a:solidFill>
                  <a:srgbClr val="FF0000"/>
                </a:solidFill>
              </a:rPr>
              <a:t>1- Joint structure</a:t>
            </a:r>
          </a:p>
          <a:p>
            <a:pPr algn="just" eaLnBrk="1" hangingPunct="1">
              <a:buFont typeface="Wingdings 2" pitchFamily="18" charset="2"/>
              <a:buNone/>
            </a:pPr>
            <a:r>
              <a:rPr lang="en-US" smtClean="0"/>
              <a:t>        The type of joint determine the degree of ROM. For example; a ball-and-socket joint, like shoulder has greater ROM than a hinge joint like wrist. </a:t>
            </a:r>
          </a:p>
          <a:p>
            <a:pPr algn="just" eaLnBrk="1" hangingPunct="1">
              <a:buFont typeface="Wingdings 2" pitchFamily="18" charset="2"/>
              <a:buNone/>
            </a:pPr>
            <a:r>
              <a:rPr lang="en-US" sz="3200" b="1" smtClean="0">
                <a:solidFill>
                  <a:srgbClr val="FF0000"/>
                </a:solidFill>
              </a:rPr>
              <a:t>2- Age</a:t>
            </a:r>
          </a:p>
          <a:p>
            <a:pPr algn="just" eaLnBrk="1" hangingPunct="1">
              <a:buFont typeface="Wingdings 2" pitchFamily="18" charset="2"/>
              <a:buNone/>
            </a:pPr>
            <a:r>
              <a:rPr lang="en-US" smtClean="0"/>
              <a:t>        With age, muscles go through a shortening process due to lack of physical activities and a loss of elasticity in the connective tissues surrounding the muscles. </a:t>
            </a:r>
          </a:p>
          <a:p>
            <a:pPr algn="just" eaLnBrk="1" hangingPunct="1">
              <a:buFont typeface="Wingdings 2" pitchFamily="18" charset="2"/>
              <a:buNone/>
            </a:pPr>
            <a:r>
              <a:rPr lang="en-US" sz="3200" b="1" smtClean="0">
                <a:solidFill>
                  <a:srgbClr val="FF0000"/>
                </a:solidFill>
              </a:rPr>
              <a:t>3- The Elasticity</a:t>
            </a:r>
          </a:p>
          <a:p>
            <a:pPr eaLnBrk="1" hangingPunct="1">
              <a:buFont typeface="Wingdings 2" pitchFamily="18" charset="2"/>
              <a:buNone/>
            </a:pPr>
            <a:r>
              <a:rPr lang="en-US" smtClean="0"/>
              <a:t>       The elasticity of the skin, tendons and ligaments.</a:t>
            </a:r>
          </a:p>
          <a:p>
            <a:pPr eaLnBrk="1" hangingPunct="1">
              <a:buFont typeface="Wingdings 2" pitchFamily="18" charset="2"/>
              <a:buNone/>
            </a:pPr>
            <a:r>
              <a:rPr lang="en-US" sz="3200" b="1" smtClean="0">
                <a:solidFill>
                  <a:srgbClr val="FF0000"/>
                </a:solidFill>
              </a:rPr>
              <a:t>4-Gender</a:t>
            </a:r>
          </a:p>
          <a:p>
            <a:pPr eaLnBrk="1" hangingPunct="1">
              <a:buFont typeface="Wingdings 2" pitchFamily="18" charset="2"/>
              <a:buNone/>
            </a:pPr>
            <a:r>
              <a:rPr lang="en-US" smtClean="0"/>
              <a:t>        Females tend to be more flexible than males of similar age throughout life. </a:t>
            </a:r>
          </a:p>
          <a:p>
            <a:pPr eaLnBrk="1" hangingPunct="1">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title" idx="4294967295"/>
          </p:nvPr>
        </p:nvSpPr>
        <p:spPr/>
        <p:txBody>
          <a:bodyPr/>
          <a:lstStyle/>
          <a:p>
            <a:pPr algn="ctr"/>
            <a:r>
              <a:rPr lang="en-US" b="1" smtClean="0"/>
              <a:t>Precautions of Stretching</a:t>
            </a:r>
            <a:endParaRPr lang="en-US" smtClean="0"/>
          </a:p>
        </p:txBody>
      </p:sp>
      <p:sp>
        <p:nvSpPr>
          <p:cNvPr id="122883" name="Content Placeholder 2"/>
          <p:cNvSpPr>
            <a:spLocks noGrp="1"/>
          </p:cNvSpPr>
          <p:nvPr>
            <p:ph sz="quarter" idx="4294967295"/>
          </p:nvPr>
        </p:nvSpPr>
        <p:spPr>
          <a:xfrm>
            <a:off x="914400" y="1905000"/>
            <a:ext cx="7772400" cy="4114800"/>
          </a:xfrm>
        </p:spPr>
        <p:txBody>
          <a:bodyPr/>
          <a:lstStyle/>
          <a:p>
            <a:pPr>
              <a:buFont typeface="Wingdings 2" pitchFamily="18" charset="2"/>
              <a:buNone/>
            </a:pPr>
            <a:r>
              <a:rPr lang="en-US" smtClean="0"/>
              <a:t>1-Don’t force the joint beyond its normal range of motion (remember ROM varies in normal subjects).</a:t>
            </a:r>
          </a:p>
          <a:p>
            <a:pPr>
              <a:buFont typeface="Wingdings 2" pitchFamily="18" charset="2"/>
              <a:buNone/>
            </a:pPr>
            <a:r>
              <a:rPr lang="en-US" smtClean="0"/>
              <a:t>2-Newly united fractures should be protected by stabilization between the fracture site and the joint where the movement takes place.</a:t>
            </a:r>
          </a:p>
          <a:p>
            <a:pPr>
              <a:buFont typeface="Wingdings 2" pitchFamily="18" charset="2"/>
              <a:buNone/>
            </a:pPr>
            <a:r>
              <a:rPr lang="en-US" smtClean="0"/>
              <a:t>3-Patient known or suspected osteoporosis as, prolonged bed rest, old age, and prolonged use of steroids.</a:t>
            </a:r>
          </a:p>
          <a:p>
            <a:pPr>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Content Placeholder 2"/>
          <p:cNvSpPr>
            <a:spLocks noGrp="1"/>
          </p:cNvSpPr>
          <p:nvPr>
            <p:ph sz="quarter" idx="4294967295"/>
          </p:nvPr>
        </p:nvSpPr>
        <p:spPr>
          <a:xfrm>
            <a:off x="609600" y="533400"/>
            <a:ext cx="7772400" cy="4572000"/>
          </a:xfrm>
        </p:spPr>
        <p:txBody>
          <a:bodyPr/>
          <a:lstStyle/>
          <a:p>
            <a:pPr>
              <a:buFont typeface="Wingdings 2" pitchFamily="18" charset="2"/>
              <a:buNone/>
            </a:pPr>
            <a:r>
              <a:rPr lang="en-US" smtClean="0"/>
              <a:t>4-Avoid vigorous stretching of muscles and connective tissues that have been immobilized for long time (connective tissues as tendons and ligaments lose their tensile stretching after prolonged immobilization)</a:t>
            </a:r>
          </a:p>
          <a:p>
            <a:pPr>
              <a:buFont typeface="Wingdings 2" pitchFamily="18" charset="2"/>
              <a:buNone/>
            </a:pPr>
            <a:r>
              <a:rPr lang="en-US" smtClean="0"/>
              <a:t>5-If there is joint pain or muscle soreness lasting for more than 24 hours, it is preferable to take rest and if you start to make stretch take care don’t use too much force during stretch.</a:t>
            </a:r>
          </a:p>
          <a:p>
            <a:pPr>
              <a:buFont typeface="Wingdings 2" pitchFamily="18" charset="2"/>
              <a:buNone/>
            </a:pPr>
            <a:r>
              <a:rPr lang="en-US" smtClean="0"/>
              <a:t>6-Avoid stretching edematous tissues because it is more susceptible to injury.</a:t>
            </a:r>
          </a:p>
          <a:p>
            <a:pPr>
              <a:buFont typeface="Wingdings 2" pitchFamily="18" charset="2"/>
              <a:buNone/>
            </a:pPr>
            <a:r>
              <a:rPr lang="en-US" smtClean="0"/>
              <a:t>7-Avoid overstretch the weak muscles because it may lead to more pain and edema.</a:t>
            </a:r>
          </a:p>
          <a:p>
            <a:pPr>
              <a:buFont typeface="Wingdings 2" pitchFamily="18" charset="2"/>
              <a:buNone/>
            </a:pPr>
            <a:r>
              <a:rPr lang="en-US" smtClean="0"/>
              <a:t>8-Elderly patients due to age-related change in flexibility.</a:t>
            </a:r>
          </a:p>
          <a:p>
            <a:pPr>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title" idx="4294967295"/>
          </p:nvPr>
        </p:nvSpPr>
        <p:spPr>
          <a:xfrm>
            <a:off x="914400" y="0"/>
            <a:ext cx="7772400" cy="1143000"/>
          </a:xfrm>
        </p:spPr>
        <p:txBody>
          <a:bodyPr anchor="t"/>
          <a:lstStyle/>
          <a:p>
            <a:pPr algn="ctr" eaLnBrk="1" hangingPunct="1"/>
            <a:r>
              <a:rPr lang="en-US" b="1" smtClean="0"/>
              <a:t>Definition of terms related to shortening</a:t>
            </a:r>
            <a:br>
              <a:rPr lang="en-US" b="1" smtClean="0"/>
            </a:br>
            <a:endParaRPr lang="en-US" b="1" smtClean="0"/>
          </a:p>
        </p:txBody>
      </p:sp>
      <p:sp>
        <p:nvSpPr>
          <p:cNvPr id="129027" name="Content Placeholder 2"/>
          <p:cNvSpPr>
            <a:spLocks noGrp="1"/>
          </p:cNvSpPr>
          <p:nvPr>
            <p:ph sz="quarter" idx="4294967295"/>
          </p:nvPr>
        </p:nvSpPr>
        <p:spPr>
          <a:xfrm>
            <a:off x="0" y="1447800"/>
            <a:ext cx="6553200" cy="4572000"/>
          </a:xfrm>
        </p:spPr>
        <p:txBody>
          <a:bodyPr/>
          <a:lstStyle/>
          <a:p>
            <a:pPr eaLnBrk="1" hangingPunct="1">
              <a:buFont typeface="Wingdings 2" pitchFamily="18" charset="2"/>
              <a:buNone/>
            </a:pPr>
            <a:endParaRPr lang="en-US" smtClean="0"/>
          </a:p>
          <a:p>
            <a:pPr eaLnBrk="1" hangingPunct="1"/>
            <a:r>
              <a:rPr lang="en-US" b="1" smtClean="0"/>
              <a:t>Stretching:</a:t>
            </a:r>
            <a:endParaRPr lang="en-US" smtClean="0"/>
          </a:p>
          <a:p>
            <a:pPr algn="just" eaLnBrk="1" hangingPunct="1">
              <a:buFont typeface="Wingdings 2" pitchFamily="18" charset="2"/>
              <a:buNone/>
            </a:pPr>
            <a:r>
              <a:rPr lang="en-US" smtClean="0"/>
              <a:t>   Therapeutic technique used to elongate (lengthen) shorten tissues and increase range of motion.</a:t>
            </a:r>
          </a:p>
          <a:p>
            <a:pPr algn="just" eaLnBrk="1" hangingPunct="1"/>
            <a:r>
              <a:rPr lang="en-US" smtClean="0"/>
              <a:t>Passive stretching: </a:t>
            </a:r>
          </a:p>
          <a:p>
            <a:pPr algn="just" eaLnBrk="1" hangingPunct="1">
              <a:buFont typeface="Wingdings 2" pitchFamily="18" charset="2"/>
              <a:buNone/>
            </a:pPr>
            <a:r>
              <a:rPr lang="en-US" smtClean="0"/>
              <a:t>   application of an external force (manual or mechanical) to a relaxed patient to lengthen his shortened soft tissues.</a:t>
            </a:r>
          </a:p>
          <a:p>
            <a:pPr algn="just" eaLnBrk="1" hangingPunct="1"/>
            <a:r>
              <a:rPr lang="en-US" smtClean="0"/>
              <a:t>Active stretching: </a:t>
            </a:r>
          </a:p>
          <a:p>
            <a:pPr algn="just" eaLnBrk="1" hangingPunct="1">
              <a:buFont typeface="Wingdings 2" pitchFamily="18" charset="2"/>
              <a:buNone/>
            </a:pPr>
            <a:r>
              <a:rPr lang="en-US" smtClean="0"/>
              <a:t>    the patient uses his own muscles to inhibit tight muscle and elongate it actively.</a:t>
            </a:r>
          </a:p>
          <a:p>
            <a:pPr eaLnBrk="1" hangingPunct="1"/>
            <a:endParaRPr lang="en-US" smtClean="0"/>
          </a:p>
        </p:txBody>
      </p:sp>
      <p:pic>
        <p:nvPicPr>
          <p:cNvPr id="129028" name="Picture 4" descr="C:\Documents and Settings\dell\Desktop\stretching.gif"/>
          <p:cNvPicPr>
            <a:picLocks noChangeAspect="1" noChangeArrowheads="1"/>
          </p:cNvPicPr>
          <p:nvPr/>
        </p:nvPicPr>
        <p:blipFill>
          <a:blip r:embed="rId3"/>
          <a:srcRect/>
          <a:stretch>
            <a:fillRect/>
          </a:stretch>
        </p:blipFill>
        <p:spPr bwMode="auto">
          <a:xfrm>
            <a:off x="6705600" y="1676400"/>
            <a:ext cx="2243138"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1"/>
          <p:cNvSpPr>
            <a:spLocks noGrp="1"/>
          </p:cNvSpPr>
          <p:nvPr>
            <p:ph type="title" idx="4294967295"/>
          </p:nvPr>
        </p:nvSpPr>
        <p:spPr/>
        <p:txBody>
          <a:bodyPr anchor="t"/>
          <a:lstStyle/>
          <a:p>
            <a:pPr algn="ctr" eaLnBrk="1" hangingPunct="1"/>
            <a:r>
              <a:rPr lang="en-US" b="1" smtClean="0"/>
              <a:t>Definition of terms related to shortening</a:t>
            </a:r>
            <a:br>
              <a:rPr lang="en-US" b="1" smtClean="0"/>
            </a:br>
            <a:endParaRPr lang="en-US" smtClean="0"/>
          </a:p>
        </p:txBody>
      </p:sp>
      <p:sp>
        <p:nvSpPr>
          <p:cNvPr id="131075" name="Content Placeholder 2"/>
          <p:cNvSpPr>
            <a:spLocks noGrp="1"/>
          </p:cNvSpPr>
          <p:nvPr>
            <p:ph sz="quarter" idx="4294967295"/>
          </p:nvPr>
        </p:nvSpPr>
        <p:spPr>
          <a:xfrm>
            <a:off x="914400" y="1828800"/>
            <a:ext cx="7772400" cy="4191000"/>
          </a:xfrm>
        </p:spPr>
        <p:txBody>
          <a:bodyPr/>
          <a:lstStyle/>
          <a:p>
            <a:pPr algn="ctr" eaLnBrk="1" hangingPunct="1"/>
            <a:r>
              <a:rPr lang="en-US" b="1" smtClean="0"/>
              <a:t>Flexibility</a:t>
            </a:r>
            <a:endParaRPr lang="en-US" smtClean="0"/>
          </a:p>
          <a:p>
            <a:pPr algn="just" eaLnBrk="1" hangingPunct="1"/>
            <a:r>
              <a:rPr lang="en-US" smtClean="0"/>
              <a:t>It is like stretching exercises used to increase range of motion. It is the ability of a muscle to relax and yield to a </a:t>
            </a:r>
          </a:p>
          <a:p>
            <a:pPr algn="just" eaLnBrk="1" hangingPunct="1">
              <a:buFont typeface="Wingdings 2" pitchFamily="18" charset="2"/>
              <a:buNone/>
            </a:pPr>
            <a:r>
              <a:rPr lang="en-US" smtClean="0"/>
              <a:t>   stretch force. </a:t>
            </a:r>
          </a:p>
          <a:p>
            <a:pPr eaLnBrk="1" hangingPunct="1"/>
            <a:endParaRPr lang="en-US" smtClean="0"/>
          </a:p>
        </p:txBody>
      </p:sp>
      <p:pic>
        <p:nvPicPr>
          <p:cNvPr id="131076" name="Picture 4" descr="C:\Documents and Settings\dell\Desktop\flexibility-flex-tester-reach-box.jpg"/>
          <p:cNvPicPr>
            <a:picLocks noChangeAspect="1" noChangeArrowheads="1"/>
          </p:cNvPicPr>
          <p:nvPr/>
        </p:nvPicPr>
        <p:blipFill>
          <a:blip r:embed="rId3"/>
          <a:srcRect/>
          <a:stretch>
            <a:fillRect/>
          </a:stretch>
        </p:blipFill>
        <p:spPr bwMode="auto">
          <a:xfrm>
            <a:off x="2438400" y="3733800"/>
            <a:ext cx="4038600"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p:cNvSpPr>
            <a:spLocks noGrp="1"/>
          </p:cNvSpPr>
          <p:nvPr>
            <p:ph type="title" idx="4294967295"/>
          </p:nvPr>
        </p:nvSpPr>
        <p:spPr>
          <a:xfrm>
            <a:off x="914400" y="0"/>
            <a:ext cx="7772400" cy="1143000"/>
          </a:xfrm>
        </p:spPr>
        <p:txBody>
          <a:bodyPr anchor="t"/>
          <a:lstStyle/>
          <a:p>
            <a:pPr algn="ctr" eaLnBrk="1" hangingPunct="1"/>
            <a:r>
              <a:rPr lang="en-US" b="1" smtClean="0"/>
              <a:t>Definition of terms related to shortening</a:t>
            </a:r>
            <a:br>
              <a:rPr lang="en-US" b="1" smtClean="0"/>
            </a:br>
            <a:endParaRPr lang="en-US" smtClean="0"/>
          </a:p>
        </p:txBody>
      </p:sp>
      <p:sp>
        <p:nvSpPr>
          <p:cNvPr id="133123" name="Content Placeholder 2"/>
          <p:cNvSpPr>
            <a:spLocks noGrp="1"/>
          </p:cNvSpPr>
          <p:nvPr>
            <p:ph sz="quarter" idx="4294967295"/>
          </p:nvPr>
        </p:nvSpPr>
        <p:spPr>
          <a:xfrm>
            <a:off x="0" y="1447800"/>
            <a:ext cx="6934200" cy="4572000"/>
          </a:xfrm>
        </p:spPr>
        <p:txBody>
          <a:bodyPr/>
          <a:lstStyle/>
          <a:p>
            <a:pPr algn="ctr" eaLnBrk="1" hangingPunct="1"/>
            <a:r>
              <a:rPr lang="en-US" b="1" smtClean="0"/>
              <a:t>Tightness</a:t>
            </a:r>
            <a:endParaRPr lang="en-US" smtClean="0"/>
          </a:p>
          <a:p>
            <a:pPr algn="just" eaLnBrk="1" hangingPunct="1"/>
            <a:r>
              <a:rPr lang="en-US" sz="3200" smtClean="0"/>
              <a:t>It is a mild decrease in length of soft tissues. Tightness occurs in muscle or soft tissues before full range of motion can occur.</a:t>
            </a:r>
          </a:p>
          <a:p>
            <a:pPr algn="just" eaLnBrk="1" hangingPunct="1"/>
            <a:r>
              <a:rPr lang="en-US" sz="3200" smtClean="0"/>
              <a:t>The subject is able to achieve all range but the outer range is limits.</a:t>
            </a:r>
          </a:p>
          <a:p>
            <a:pPr algn="just" eaLnBrk="1" hangingPunct="1">
              <a:buFont typeface="Wingdings 2" pitchFamily="18" charset="2"/>
              <a:buNone/>
            </a:pPr>
            <a:endParaRPr lang="en-US" sz="3200" smtClean="0"/>
          </a:p>
        </p:txBody>
      </p:sp>
      <p:pic>
        <p:nvPicPr>
          <p:cNvPr id="133124" name="Picture 6" descr="C:\Documents and Settings\dell\Desktop\Shortcuts\pectures\images 2.jpeg"/>
          <p:cNvPicPr>
            <a:picLocks noChangeAspect="1" noChangeArrowheads="1"/>
          </p:cNvPicPr>
          <p:nvPr/>
        </p:nvPicPr>
        <p:blipFill>
          <a:blip r:embed="rId3"/>
          <a:srcRect/>
          <a:stretch>
            <a:fillRect/>
          </a:stretch>
        </p:blipFill>
        <p:spPr bwMode="auto">
          <a:xfrm>
            <a:off x="7086600" y="3886200"/>
            <a:ext cx="2057400" cy="2971800"/>
          </a:xfrm>
          <a:prstGeom prst="rect">
            <a:avLst/>
          </a:prstGeom>
          <a:noFill/>
          <a:ln w="9525">
            <a:noFill/>
            <a:miter lim="800000"/>
            <a:headEnd/>
            <a:tailEnd/>
          </a:ln>
        </p:spPr>
      </p:pic>
      <p:pic>
        <p:nvPicPr>
          <p:cNvPr id="133125" name="Picture 6" descr="C:\Documents and Settings\dell\Desktop\pa3-3.jpg"/>
          <p:cNvPicPr>
            <a:picLocks noChangeAspect="1" noChangeArrowheads="1"/>
          </p:cNvPicPr>
          <p:nvPr/>
        </p:nvPicPr>
        <p:blipFill>
          <a:blip r:embed="rId4"/>
          <a:srcRect/>
          <a:stretch>
            <a:fillRect/>
          </a:stretch>
        </p:blipFill>
        <p:spPr bwMode="auto">
          <a:xfrm>
            <a:off x="7162800" y="1524000"/>
            <a:ext cx="1981200" cy="2305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idx="4294967295"/>
          </p:nvPr>
        </p:nvSpPr>
        <p:spPr>
          <a:xfrm>
            <a:off x="914400" y="0"/>
            <a:ext cx="7772400" cy="1143000"/>
          </a:xfrm>
        </p:spPr>
        <p:txBody>
          <a:bodyPr anchor="t"/>
          <a:lstStyle/>
          <a:p>
            <a:pPr algn="ctr" eaLnBrk="1" hangingPunct="1"/>
            <a:r>
              <a:rPr lang="en-US" b="1" smtClean="0"/>
              <a:t>Definition of terms related to shortening</a:t>
            </a:r>
            <a:br>
              <a:rPr lang="en-US" b="1" smtClean="0"/>
            </a:br>
            <a:endParaRPr lang="en-US" smtClean="0"/>
          </a:p>
        </p:txBody>
      </p:sp>
      <p:sp>
        <p:nvSpPr>
          <p:cNvPr id="135171" name="Content Placeholder 2"/>
          <p:cNvSpPr>
            <a:spLocks noGrp="1"/>
          </p:cNvSpPr>
          <p:nvPr>
            <p:ph sz="quarter" idx="4294967295"/>
          </p:nvPr>
        </p:nvSpPr>
        <p:spPr>
          <a:xfrm>
            <a:off x="152400" y="1447800"/>
            <a:ext cx="6400800" cy="4572000"/>
          </a:xfrm>
        </p:spPr>
        <p:txBody>
          <a:bodyPr/>
          <a:lstStyle/>
          <a:p>
            <a:pPr algn="ctr" eaLnBrk="1" hangingPunct="1"/>
            <a:r>
              <a:rPr lang="en-US" b="1" smtClean="0"/>
              <a:t> Contracture</a:t>
            </a:r>
            <a:endParaRPr lang="en-US" smtClean="0"/>
          </a:p>
          <a:p>
            <a:pPr algn="just" eaLnBrk="1" hangingPunct="1"/>
            <a:r>
              <a:rPr lang="en-US" smtClean="0"/>
              <a:t>It is a marked decrease in soft tissue length leading to significant loss of range of motion. The mechanical elasticity of the muscle is greatly compromised.</a:t>
            </a:r>
          </a:p>
          <a:p>
            <a:pPr algn="just" eaLnBrk="1" hangingPunct="1"/>
            <a:r>
              <a:rPr lang="en-US" smtClean="0"/>
              <a:t>Contracture is described by identifying the shorten muscle; e.g., contracture of the elbow flexors will lead to reduce elbow extension range and we call it elbow flexion contracture.</a:t>
            </a:r>
          </a:p>
          <a:p>
            <a:pPr algn="just" eaLnBrk="1" hangingPunct="1"/>
            <a:r>
              <a:rPr lang="en-US" smtClean="0"/>
              <a:t>The term contracture and contraction are not synonymous because contraction means physiological shortening of muscle.</a:t>
            </a:r>
          </a:p>
          <a:p>
            <a:pPr algn="just" eaLnBrk="1" hangingPunct="1"/>
            <a:endParaRPr lang="en-US" smtClean="0"/>
          </a:p>
        </p:txBody>
      </p:sp>
      <p:pic>
        <p:nvPicPr>
          <p:cNvPr id="135172" name="Picture 4" descr="C:\Documents and Settings\dell\Desktop\9218.jpg"/>
          <p:cNvPicPr>
            <a:picLocks noChangeAspect="1" noChangeArrowheads="1"/>
          </p:cNvPicPr>
          <p:nvPr/>
        </p:nvPicPr>
        <p:blipFill>
          <a:blip r:embed="rId3"/>
          <a:srcRect/>
          <a:stretch>
            <a:fillRect/>
          </a:stretch>
        </p:blipFill>
        <p:spPr bwMode="auto">
          <a:xfrm>
            <a:off x="6477000" y="1295400"/>
            <a:ext cx="2667000" cy="3048000"/>
          </a:xfrm>
          <a:prstGeom prst="rect">
            <a:avLst/>
          </a:prstGeom>
          <a:noFill/>
          <a:ln w="9525">
            <a:noFill/>
            <a:miter lim="800000"/>
            <a:headEnd/>
            <a:tailEnd/>
          </a:ln>
        </p:spPr>
      </p:pic>
      <p:pic>
        <p:nvPicPr>
          <p:cNvPr id="135173" name="Picture 5" descr="C:\Documents and Settings\dell\Desktop\si55551399_ma.jpg"/>
          <p:cNvPicPr>
            <a:picLocks noChangeAspect="1" noChangeArrowheads="1"/>
          </p:cNvPicPr>
          <p:nvPr/>
        </p:nvPicPr>
        <p:blipFill>
          <a:blip r:embed="rId4"/>
          <a:srcRect/>
          <a:stretch>
            <a:fillRect/>
          </a:stretch>
        </p:blipFill>
        <p:spPr bwMode="auto">
          <a:xfrm>
            <a:off x="6477000" y="3962400"/>
            <a:ext cx="26670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tle 1"/>
          <p:cNvSpPr>
            <a:spLocks noGrp="1"/>
          </p:cNvSpPr>
          <p:nvPr>
            <p:ph type="title" idx="4294967295"/>
          </p:nvPr>
        </p:nvSpPr>
        <p:spPr>
          <a:xfrm>
            <a:off x="838200" y="0"/>
            <a:ext cx="7772400" cy="1143000"/>
          </a:xfrm>
        </p:spPr>
        <p:txBody>
          <a:bodyPr anchor="t"/>
          <a:lstStyle/>
          <a:p>
            <a:pPr algn="ctr" eaLnBrk="1" hangingPunct="1"/>
            <a:r>
              <a:rPr lang="en-US" b="1" smtClean="0"/>
              <a:t>Definition of terms related to shortening</a:t>
            </a:r>
            <a:br>
              <a:rPr lang="en-US" b="1" smtClean="0"/>
            </a:br>
            <a:endParaRPr lang="en-US" smtClean="0"/>
          </a:p>
        </p:txBody>
      </p:sp>
      <p:sp>
        <p:nvSpPr>
          <p:cNvPr id="137219" name="Content Placeholder 2"/>
          <p:cNvSpPr>
            <a:spLocks noGrp="1"/>
          </p:cNvSpPr>
          <p:nvPr>
            <p:ph sz="quarter" idx="4294967295"/>
          </p:nvPr>
        </p:nvSpPr>
        <p:spPr>
          <a:xfrm>
            <a:off x="228600" y="1447800"/>
            <a:ext cx="6324600" cy="4572000"/>
          </a:xfrm>
        </p:spPr>
        <p:txBody>
          <a:bodyPr/>
          <a:lstStyle/>
          <a:p>
            <a:pPr algn="ctr" eaLnBrk="1" hangingPunct="1"/>
            <a:r>
              <a:rPr lang="en-US" b="1" smtClean="0"/>
              <a:t>Irreversible Contracture</a:t>
            </a:r>
            <a:endParaRPr lang="en-US" smtClean="0"/>
          </a:p>
          <a:p>
            <a:pPr algn="just" eaLnBrk="1" hangingPunct="1"/>
            <a:r>
              <a:rPr lang="en-US" smtClean="0"/>
              <a:t>Irreversible contracture is a permanent loss of flexibility of soft tissue that cannot elongate or released by non surgical methods. The elastic tissues are replaced by non elastic tissues as bone, fibrosis and scar tissues.</a:t>
            </a:r>
          </a:p>
          <a:p>
            <a:pPr algn="just" eaLnBrk="1" hangingPunct="1"/>
            <a:r>
              <a:rPr lang="en-US" b="1" smtClean="0"/>
              <a:t>Overstretch</a:t>
            </a:r>
            <a:endParaRPr lang="en-US" smtClean="0"/>
          </a:p>
          <a:p>
            <a:pPr algn="just" eaLnBrk="1" hangingPunct="1"/>
            <a:r>
              <a:rPr lang="en-US" smtClean="0"/>
              <a:t>Stretch beyond the normal range of motion of a joint and the surrounding soft tissues.</a:t>
            </a:r>
          </a:p>
          <a:p>
            <a:pPr algn="just" eaLnBrk="1" hangingPunct="1"/>
            <a:r>
              <a:rPr lang="en-US" smtClean="0"/>
              <a:t>Overstretch may be necessary for certain healthy individuals with normal strength and stability participating in sports such as gymnastics.</a:t>
            </a:r>
          </a:p>
          <a:p>
            <a:pPr eaLnBrk="1" hangingPunct="1">
              <a:buFont typeface="Wingdings 2" pitchFamily="18" charset="2"/>
              <a:buNone/>
            </a:pPr>
            <a:endParaRPr lang="en-US" smtClean="0"/>
          </a:p>
        </p:txBody>
      </p:sp>
      <p:pic>
        <p:nvPicPr>
          <p:cNvPr id="137220" name="Picture 4" descr="C:\Documents and Settings\dell\Desktop\79-0550x0350.jpg"/>
          <p:cNvPicPr>
            <a:picLocks noChangeAspect="1" noChangeArrowheads="1"/>
          </p:cNvPicPr>
          <p:nvPr/>
        </p:nvPicPr>
        <p:blipFill>
          <a:blip r:embed="rId3"/>
          <a:srcRect/>
          <a:stretch>
            <a:fillRect/>
          </a:stretch>
        </p:blipFill>
        <p:spPr bwMode="auto">
          <a:xfrm>
            <a:off x="6477000" y="1219200"/>
            <a:ext cx="2438400" cy="2743200"/>
          </a:xfrm>
          <a:prstGeom prst="rect">
            <a:avLst/>
          </a:prstGeom>
          <a:noFill/>
          <a:ln w="9525">
            <a:noFill/>
            <a:miter lim="800000"/>
            <a:headEnd/>
            <a:tailEnd/>
          </a:ln>
        </p:spPr>
      </p:pic>
      <p:pic>
        <p:nvPicPr>
          <p:cNvPr id="137221" name="Picture 6" descr="C:\Documents and Settings\dell\Desktop\images.jpeg"/>
          <p:cNvPicPr>
            <a:picLocks noChangeAspect="1" noChangeArrowheads="1"/>
          </p:cNvPicPr>
          <p:nvPr/>
        </p:nvPicPr>
        <p:blipFill>
          <a:blip r:embed="rId4"/>
          <a:srcRect/>
          <a:stretch>
            <a:fillRect/>
          </a:stretch>
        </p:blipFill>
        <p:spPr bwMode="auto">
          <a:xfrm>
            <a:off x="6477000" y="3962400"/>
            <a:ext cx="2438400"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itle 1"/>
          <p:cNvSpPr>
            <a:spLocks noGrp="1"/>
          </p:cNvSpPr>
          <p:nvPr>
            <p:ph type="title" idx="4294967295"/>
          </p:nvPr>
        </p:nvSpPr>
        <p:spPr/>
        <p:txBody>
          <a:bodyPr/>
          <a:lstStyle/>
          <a:p>
            <a:pPr algn="ctr" eaLnBrk="1" hangingPunct="1"/>
            <a:r>
              <a:rPr lang="en-US" b="1" smtClean="0"/>
              <a:t>Definition of terms related to shortening</a:t>
            </a:r>
            <a:endParaRPr lang="en-US" smtClean="0"/>
          </a:p>
        </p:txBody>
      </p:sp>
      <p:sp>
        <p:nvSpPr>
          <p:cNvPr id="139267" name="Content Placeholder 2"/>
          <p:cNvSpPr>
            <a:spLocks noGrp="1"/>
          </p:cNvSpPr>
          <p:nvPr>
            <p:ph sz="quarter" idx="4294967295"/>
          </p:nvPr>
        </p:nvSpPr>
        <p:spPr>
          <a:xfrm>
            <a:off x="228600" y="1447800"/>
            <a:ext cx="8915400" cy="5410200"/>
          </a:xfrm>
        </p:spPr>
        <p:txBody>
          <a:bodyPr/>
          <a:lstStyle/>
          <a:p>
            <a:pPr algn="just" eaLnBrk="1" hangingPunct="1"/>
            <a:r>
              <a:rPr lang="en-US" b="1" smtClean="0"/>
              <a:t>Selective stretch</a:t>
            </a:r>
            <a:r>
              <a:rPr lang="en-US" sz="3200" smtClean="0"/>
              <a:t> is the use of stretching technique selectively to limit the range motion in specific joints.</a:t>
            </a:r>
          </a:p>
          <a:p>
            <a:pPr algn="just" eaLnBrk="1" hangingPunct="1"/>
            <a:r>
              <a:rPr lang="en-US" sz="3200" smtClean="0"/>
              <a:t>For example: in patient with spinal cord injury, stability of the trunk is necessary for independence in sitting. With thoracic and cervical lesions, the patient will not have active control of back extensors. If moderate tightness is allowed to develop in the extensors of the low back, the patient will be able to lean into the slightly tight structures and will have some trunk stability in sitting.</a:t>
            </a:r>
          </a:p>
          <a:p>
            <a:pPr algn="just" eaLnBrk="1" hangingPunct="1">
              <a:buFont typeface="Wingdings 2" pitchFamily="18" charset="2"/>
              <a:buNone/>
            </a:pPr>
            <a:endParaRPr lang="en-US" sz="32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p:cNvSpPr>
            <a:spLocks noGrp="1"/>
          </p:cNvSpPr>
          <p:nvPr>
            <p:ph sz="quarter" idx="1"/>
          </p:nvPr>
        </p:nvSpPr>
        <p:spPr>
          <a:xfrm>
            <a:off x="0" y="838200"/>
            <a:ext cx="5105400" cy="4572000"/>
          </a:xfrm>
        </p:spPr>
        <p:txBody>
          <a:bodyPr/>
          <a:lstStyle/>
          <a:p>
            <a:pPr>
              <a:buFont typeface="Wingdings 2" pitchFamily="18" charset="2"/>
              <a:buNone/>
            </a:pPr>
            <a:r>
              <a:rPr lang="en-US" u="sng" smtClean="0"/>
              <a:t> </a:t>
            </a:r>
            <a:r>
              <a:rPr lang="en-US" b="1" u="sng" smtClean="0"/>
              <a:t>Golgi Tendon Organ(GTO)</a:t>
            </a:r>
            <a:r>
              <a:rPr lang="en-US" b="1" smtClean="0"/>
              <a:t>, </a:t>
            </a:r>
          </a:p>
          <a:p>
            <a:pPr algn="just">
              <a:buFont typeface="Wingdings 2" pitchFamily="18" charset="2"/>
              <a:buNone/>
            </a:pPr>
            <a:r>
              <a:rPr lang="en-US" b="1" smtClean="0"/>
              <a:t>        </a:t>
            </a:r>
            <a:r>
              <a:rPr lang="en-US" smtClean="0"/>
              <a:t>Wraps around the ends of an extrafusal fibers and is sensitive to tension in muscle caused either by passive stretch or active muscle contraction.</a:t>
            </a:r>
          </a:p>
          <a:p>
            <a:pPr algn="just">
              <a:buFont typeface="Wingdings 2" pitchFamily="18" charset="2"/>
              <a:buNone/>
            </a:pPr>
            <a:r>
              <a:rPr lang="en-US" smtClean="0"/>
              <a:t>        The GTO is a protective mechanism that inhibits contraction of the muscle in which it lies. It fires easily (low threshold) after an active muscle contraction and has a high threshold for firing with passive stretch.</a:t>
            </a:r>
          </a:p>
          <a:p>
            <a:endParaRPr lang="en-US" smtClean="0"/>
          </a:p>
        </p:txBody>
      </p:sp>
      <p:pic>
        <p:nvPicPr>
          <p:cNvPr id="31748" name="Picture 2" descr="C:\Documents and Settings\dell\Desktop\040105 fig3.jpg"/>
          <p:cNvPicPr>
            <a:picLocks noChangeAspect="1" noChangeArrowheads="1"/>
          </p:cNvPicPr>
          <p:nvPr/>
        </p:nvPicPr>
        <p:blipFill>
          <a:blip r:embed="rId3"/>
          <a:srcRect/>
          <a:stretch>
            <a:fillRect/>
          </a:stretch>
        </p:blipFill>
        <p:spPr bwMode="auto">
          <a:xfrm>
            <a:off x="5181600" y="2057400"/>
            <a:ext cx="3962400" cy="464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Content Placeholder 2"/>
          <p:cNvSpPr>
            <a:spLocks noGrp="1"/>
          </p:cNvSpPr>
          <p:nvPr>
            <p:ph sz="quarter" idx="1"/>
          </p:nvPr>
        </p:nvSpPr>
        <p:spPr>
          <a:xfrm>
            <a:off x="914400" y="1447800"/>
            <a:ext cx="4114800" cy="4572000"/>
          </a:xfrm>
        </p:spPr>
        <p:txBody>
          <a:bodyPr/>
          <a:lstStyle/>
          <a:p>
            <a:pPr algn="just"/>
            <a:r>
              <a:rPr lang="en-US" smtClean="0"/>
              <a:t>The GTO may be the neurophysiologic basis for the inhibition of muscle that occurs with passive stretching. When passive stretch is applied, tension will increase in the muscle and cause firing of GTO and subsequent inhibition (relaxation) of the muscle.</a:t>
            </a:r>
          </a:p>
          <a:p>
            <a:pPr>
              <a:buFont typeface="Wingdings 2" pitchFamily="18" charset="2"/>
              <a:buNone/>
            </a:pPr>
            <a:endParaRPr lang="en-US" smtClean="0"/>
          </a:p>
        </p:txBody>
      </p:sp>
      <p:pic>
        <p:nvPicPr>
          <p:cNvPr id="32772" name="Picture 2" descr="C:\Documents and Settings\dell\Desktop\040105 fig3.jpg"/>
          <p:cNvPicPr>
            <a:picLocks noChangeAspect="1" noChangeArrowheads="1"/>
          </p:cNvPicPr>
          <p:nvPr/>
        </p:nvPicPr>
        <p:blipFill>
          <a:blip r:embed="rId3"/>
          <a:srcRect/>
          <a:stretch>
            <a:fillRect/>
          </a:stretch>
        </p:blipFill>
        <p:spPr bwMode="auto">
          <a:xfrm>
            <a:off x="5181600" y="1676400"/>
            <a:ext cx="3962400"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chor="t"/>
          <a:lstStyle/>
          <a:p>
            <a:pPr algn="ctr" eaLnBrk="1" hangingPunct="1"/>
            <a:r>
              <a:rPr lang="en-US" b="1" smtClean="0"/>
              <a:t>Factors that influence flexibility</a:t>
            </a:r>
            <a:endParaRPr lang="en-US" smtClean="0"/>
          </a:p>
        </p:txBody>
      </p:sp>
      <p:sp>
        <p:nvSpPr>
          <p:cNvPr id="12291" name="Content Placeholder 2"/>
          <p:cNvSpPr>
            <a:spLocks noGrp="1"/>
          </p:cNvSpPr>
          <p:nvPr>
            <p:ph sz="quarter" idx="1"/>
          </p:nvPr>
        </p:nvSpPr>
        <p:spPr>
          <a:xfrm>
            <a:off x="0" y="1066800"/>
            <a:ext cx="8915400" cy="4343400"/>
          </a:xfrm>
        </p:spPr>
        <p:txBody>
          <a:bodyPr/>
          <a:lstStyle/>
          <a:p>
            <a:pPr eaLnBrk="1" hangingPunct="1">
              <a:buFont typeface="Wingdings 2" pitchFamily="18" charset="2"/>
              <a:buNone/>
            </a:pPr>
            <a:r>
              <a:rPr lang="en-US" sz="3600" b="1" smtClean="0">
                <a:solidFill>
                  <a:srgbClr val="FF0000"/>
                </a:solidFill>
              </a:rPr>
              <a:t>5-Exercise</a:t>
            </a:r>
          </a:p>
          <a:p>
            <a:pPr eaLnBrk="1" hangingPunct="1">
              <a:buFont typeface="Wingdings 2" pitchFamily="18" charset="2"/>
              <a:buNone/>
            </a:pPr>
            <a:r>
              <a:rPr lang="en-US" sz="2400" smtClean="0"/>
              <a:t>        Participation in regular exercise involving full ROM generally enhances flexibility, while a sedentary lifestyle often results in diminished flexibility.</a:t>
            </a:r>
            <a:endParaRPr lang="en-US" sz="2400" b="1" smtClean="0">
              <a:solidFill>
                <a:srgbClr val="FF0000"/>
              </a:solidFill>
            </a:endParaRPr>
          </a:p>
          <a:p>
            <a:pPr eaLnBrk="1" hangingPunct="1">
              <a:buFont typeface="Wingdings 2" pitchFamily="18" charset="2"/>
              <a:buNone/>
            </a:pPr>
            <a:r>
              <a:rPr lang="en-US" sz="3200" b="1" smtClean="0">
                <a:solidFill>
                  <a:srgbClr val="FF0000"/>
                </a:solidFill>
              </a:rPr>
              <a:t>6-Muscle mass</a:t>
            </a:r>
          </a:p>
          <a:p>
            <a:pPr eaLnBrk="1" hangingPunct="1">
              <a:buFont typeface="Wingdings 2" pitchFamily="18" charset="2"/>
              <a:buNone/>
            </a:pPr>
            <a:r>
              <a:rPr lang="en-US" sz="2400" smtClean="0"/>
              <a:t>       muscle mass can be a factor (for example, large hamstrings limits the ability to fully bend the knees). Excess fatty tissue imposes a similar restriction.</a:t>
            </a:r>
          </a:p>
          <a:p>
            <a:pPr eaLnBrk="1" hangingPunct="1"/>
            <a:endParaRPr lang="en-US" smtClean="0"/>
          </a:p>
          <a:p>
            <a:pPr eaLnBrk="1" hangingPunct="1">
              <a:buFont typeface="Wingdings 2" pitchFamily="18" charset="2"/>
              <a:buNone/>
            </a:pP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b="1" smtClean="0"/>
              <a:t>Stretching of Connective Tissues</a:t>
            </a:r>
          </a:p>
        </p:txBody>
      </p:sp>
      <p:sp>
        <p:nvSpPr>
          <p:cNvPr id="40963" name="Content Placeholder 2"/>
          <p:cNvSpPr>
            <a:spLocks noGrp="1"/>
          </p:cNvSpPr>
          <p:nvPr>
            <p:ph sz="quarter" idx="1"/>
          </p:nvPr>
        </p:nvSpPr>
        <p:spPr>
          <a:xfrm>
            <a:off x="533400" y="1752600"/>
            <a:ext cx="8153400" cy="4267200"/>
          </a:xfrm>
        </p:spPr>
        <p:txBody>
          <a:bodyPr/>
          <a:lstStyle/>
          <a:p>
            <a:pPr algn="just"/>
            <a:r>
              <a:rPr lang="en-US" sz="4000" smtClean="0"/>
              <a:t>Connective tissues around joints and within muscle must be also lengthened to increase range of motion. Although connective tissue does not have the contractile and relaxation properties of muscle, it is somewhat supple (plastic) and can be lengthened.</a:t>
            </a:r>
          </a:p>
          <a:p>
            <a:pPr>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algn="ctr"/>
            <a:r>
              <a:rPr lang="en-US" b="1" smtClean="0"/>
              <a:t>Stretching of Connective Tissues</a:t>
            </a:r>
            <a:endParaRPr lang="en-US" smtClean="0"/>
          </a:p>
        </p:txBody>
      </p:sp>
      <p:sp>
        <p:nvSpPr>
          <p:cNvPr id="41987" name="Content Placeholder 2"/>
          <p:cNvSpPr>
            <a:spLocks noGrp="1"/>
          </p:cNvSpPr>
          <p:nvPr>
            <p:ph sz="quarter" idx="1"/>
          </p:nvPr>
        </p:nvSpPr>
        <p:spPr/>
        <p:txBody>
          <a:bodyPr/>
          <a:lstStyle/>
          <a:p>
            <a:pPr algn="just"/>
            <a:r>
              <a:rPr lang="en-US" smtClean="0"/>
              <a:t>If connective tissue is immobilized in shorten position it will tend to shorten as muscle tissues.</a:t>
            </a:r>
          </a:p>
          <a:p>
            <a:pPr algn="just"/>
            <a:r>
              <a:rPr lang="en-US" smtClean="0"/>
              <a:t>If the immobilization takes a long period of time, a dense form of fibrous tissues that does not yield to stretch will replace the normal connective tissues.</a:t>
            </a:r>
          </a:p>
          <a:p>
            <a:pPr algn="just"/>
            <a:r>
              <a:rPr lang="en-US" smtClean="0"/>
              <a:t>To elongate or stretch connective tissues </a:t>
            </a:r>
            <a:r>
              <a:rPr lang="en-US" b="1" smtClean="0"/>
              <a:t>you must use passive stretching.</a:t>
            </a:r>
            <a:endParaRPr lang="en-US" smtClean="0"/>
          </a:p>
          <a:p>
            <a:pPr algn="just"/>
            <a:r>
              <a:rPr lang="en-US" smtClean="0"/>
              <a:t>Connective tissues yield best to a prolonged, sustained stretch applied for at least 20 to 30 minutes.</a:t>
            </a:r>
          </a:p>
          <a:p>
            <a:pPr algn="just"/>
            <a:endParaRPr 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algn="ctr"/>
            <a:r>
              <a:rPr lang="en-US" b="1" smtClean="0"/>
              <a:t>Stretching of Connective Tissues</a:t>
            </a:r>
            <a:endParaRPr lang="en-US" smtClean="0"/>
          </a:p>
        </p:txBody>
      </p:sp>
      <p:sp>
        <p:nvSpPr>
          <p:cNvPr id="43011" name="Content Placeholder 2"/>
          <p:cNvSpPr>
            <a:spLocks noGrp="1"/>
          </p:cNvSpPr>
          <p:nvPr>
            <p:ph sz="quarter" idx="1"/>
          </p:nvPr>
        </p:nvSpPr>
        <p:spPr/>
        <p:txBody>
          <a:bodyPr/>
          <a:lstStyle/>
          <a:p>
            <a:pPr algn="just"/>
            <a:r>
              <a:rPr lang="en-US" sz="3600" smtClean="0"/>
              <a:t>It is preferable to use any source of heat to increase connective tissue temperature because it increases tissue extensibility but use of cold is not increase extensibility. </a:t>
            </a:r>
          </a:p>
          <a:p>
            <a:pPr algn="just"/>
            <a:r>
              <a:rPr lang="en-US" sz="3600" smtClean="0"/>
              <a:t>If the body part is allowed to cool in the lengthened position, more permanent changes in the length of connective tissue can be achieved. </a:t>
            </a:r>
          </a:p>
          <a:p>
            <a:pPr>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914400" y="228600"/>
            <a:ext cx="7772400" cy="1143000"/>
          </a:xfrm>
        </p:spPr>
        <p:txBody>
          <a:bodyPr anchor="t"/>
          <a:lstStyle/>
          <a:p>
            <a:pPr algn="ctr" eaLnBrk="1" hangingPunct="1"/>
            <a:r>
              <a:rPr lang="en-US" sz="4400" b="1" smtClean="0"/>
              <a:t>Causes of soft tissue shortening</a:t>
            </a:r>
            <a:endParaRPr lang="en-US" sz="4400" smtClean="0"/>
          </a:p>
        </p:txBody>
      </p:sp>
      <p:sp>
        <p:nvSpPr>
          <p:cNvPr id="15363" name="Content Placeholder 2"/>
          <p:cNvSpPr>
            <a:spLocks noGrp="1"/>
          </p:cNvSpPr>
          <p:nvPr>
            <p:ph sz="quarter" idx="1"/>
          </p:nvPr>
        </p:nvSpPr>
        <p:spPr>
          <a:xfrm>
            <a:off x="0" y="990600"/>
            <a:ext cx="6019800" cy="5029200"/>
          </a:xfrm>
        </p:spPr>
        <p:txBody>
          <a:bodyPr/>
          <a:lstStyle/>
          <a:p>
            <a:pPr eaLnBrk="1" hangingPunct="1">
              <a:buFont typeface="Wingdings 2" pitchFamily="18" charset="2"/>
              <a:buNone/>
            </a:pPr>
            <a:endParaRPr lang="en-US" smtClean="0"/>
          </a:p>
          <a:p>
            <a:pPr eaLnBrk="1" hangingPunct="1">
              <a:buFont typeface="Wingdings 2" pitchFamily="18" charset="2"/>
              <a:buNone/>
            </a:pPr>
            <a:r>
              <a:rPr lang="en-US" u="sng" smtClean="0"/>
              <a:t>1- Prolonged immobilization </a:t>
            </a:r>
            <a:r>
              <a:rPr lang="en-US" smtClean="0"/>
              <a:t>: </a:t>
            </a:r>
          </a:p>
          <a:p>
            <a:pPr eaLnBrk="1" hangingPunct="1">
              <a:buFont typeface="Wingdings 2" pitchFamily="18" charset="2"/>
              <a:buNone/>
            </a:pPr>
            <a:r>
              <a:rPr lang="en-US" smtClean="0"/>
              <a:t>        as patient in splint or plaster cast after fracture or surgery.</a:t>
            </a:r>
          </a:p>
          <a:p>
            <a:pPr eaLnBrk="1" hangingPunct="1">
              <a:buFont typeface="Wingdings 2" pitchFamily="18" charset="2"/>
              <a:buNone/>
            </a:pPr>
            <a:r>
              <a:rPr lang="en-US" u="sng" smtClean="0"/>
              <a:t>2- Restricted mobility:</a:t>
            </a:r>
            <a:r>
              <a:rPr lang="en-US" smtClean="0"/>
              <a:t> </a:t>
            </a:r>
          </a:p>
          <a:p>
            <a:pPr eaLnBrk="1" hangingPunct="1">
              <a:buFont typeface="Wingdings 2" pitchFamily="18" charset="2"/>
              <a:buNone/>
            </a:pPr>
            <a:r>
              <a:rPr lang="en-US" smtClean="0"/>
              <a:t>        patient rest in bed or wheel chair for long time leading to long term static and faulty position of the joints and soft tissues.</a:t>
            </a:r>
          </a:p>
          <a:p>
            <a:pPr>
              <a:buFont typeface="Wingdings 2" pitchFamily="18" charset="2"/>
              <a:buNone/>
            </a:pPr>
            <a:r>
              <a:rPr lang="en-US" u="sng" smtClean="0"/>
              <a:t>3- Neuromuscular diseases</a:t>
            </a:r>
            <a:r>
              <a:rPr lang="en-US" smtClean="0"/>
              <a:t>: </a:t>
            </a:r>
          </a:p>
          <a:p>
            <a:pPr>
              <a:buFont typeface="Wingdings 2" pitchFamily="18" charset="2"/>
              <a:buNone/>
            </a:pPr>
            <a:r>
              <a:rPr lang="en-US" smtClean="0"/>
              <a:t>       like paralysis, spasticity, weakness, muscle imbalance and pain.</a:t>
            </a:r>
          </a:p>
          <a:p>
            <a:pPr eaLnBrk="1" hangingPunct="1">
              <a:buFont typeface="Wingdings 2" pitchFamily="18" charset="2"/>
              <a:buNone/>
            </a:pPr>
            <a:endParaRPr lang="en-US" smtClean="0"/>
          </a:p>
          <a:p>
            <a:pPr eaLnBrk="1" hangingPunct="1">
              <a:buFont typeface="Wingdings 2" pitchFamily="18" charset="2"/>
              <a:buNone/>
            </a:pPr>
            <a:endParaRPr lang="en-US" smtClean="0"/>
          </a:p>
          <a:p>
            <a:pPr eaLnBrk="1" hangingPunct="1">
              <a:buFont typeface="Wingdings 2" pitchFamily="18" charset="2"/>
              <a:buNone/>
            </a:pPr>
            <a:endParaRPr lang="en-US" smtClean="0"/>
          </a:p>
          <a:p>
            <a:pPr eaLnBrk="1" hangingPunct="1"/>
            <a:endParaRPr lang="en-US" smtClean="0"/>
          </a:p>
        </p:txBody>
      </p:sp>
      <p:pic>
        <p:nvPicPr>
          <p:cNvPr id="15364" name="Picture 4" descr="C:\Documents and Settings\dell\Desktop\15048.jpg"/>
          <p:cNvPicPr>
            <a:picLocks noChangeAspect="1" noChangeArrowheads="1"/>
          </p:cNvPicPr>
          <p:nvPr/>
        </p:nvPicPr>
        <p:blipFill>
          <a:blip r:embed="rId3"/>
          <a:srcRect/>
          <a:stretch>
            <a:fillRect/>
          </a:stretch>
        </p:blipFill>
        <p:spPr bwMode="auto">
          <a:xfrm>
            <a:off x="6019800" y="990600"/>
            <a:ext cx="2971800" cy="3048000"/>
          </a:xfrm>
          <a:prstGeom prst="rect">
            <a:avLst/>
          </a:prstGeom>
          <a:noFill/>
          <a:ln w="9525">
            <a:noFill/>
            <a:miter lim="800000"/>
            <a:headEnd/>
            <a:tailEnd/>
          </a:ln>
        </p:spPr>
      </p:pic>
      <p:sp>
        <p:nvSpPr>
          <p:cNvPr id="15368" name="Rectangle 8"/>
          <p:cNvSpPr>
            <a:spLocks noChangeArrowheads="1"/>
          </p:cNvSpPr>
          <p:nvPr/>
        </p:nvSpPr>
        <p:spPr bwMode="auto">
          <a:xfrm>
            <a:off x="6096000" y="3733800"/>
            <a:ext cx="3048000" cy="3124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pic>
        <p:nvPicPr>
          <p:cNvPr id="15369" name="Picture 5" descr="C:\Documents and Settings\dell\Desktop\spasticityphysio.jpeg"/>
          <p:cNvPicPr>
            <a:picLocks noChangeAspect="1" noChangeArrowheads="1"/>
          </p:cNvPicPr>
          <p:nvPr/>
        </p:nvPicPr>
        <p:blipFill>
          <a:blip r:embed="rId4"/>
          <a:srcRect/>
          <a:stretch>
            <a:fillRect/>
          </a:stretch>
        </p:blipFill>
        <p:spPr bwMode="auto">
          <a:xfrm>
            <a:off x="6019800" y="3733800"/>
            <a:ext cx="2971800"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chor="t"/>
          <a:lstStyle/>
          <a:p>
            <a:pPr algn="ctr" eaLnBrk="1" hangingPunct="1"/>
            <a:r>
              <a:rPr lang="en-US" sz="4400" b="1" smtClean="0"/>
              <a:t>Causes of soft tissue shortening</a:t>
            </a:r>
            <a:endParaRPr lang="en-US" sz="4400" smtClean="0"/>
          </a:p>
        </p:txBody>
      </p:sp>
      <p:sp>
        <p:nvSpPr>
          <p:cNvPr id="17411" name="Content Placeholder 2"/>
          <p:cNvSpPr>
            <a:spLocks noGrp="1"/>
          </p:cNvSpPr>
          <p:nvPr>
            <p:ph sz="quarter" idx="1"/>
          </p:nvPr>
        </p:nvSpPr>
        <p:spPr>
          <a:xfrm>
            <a:off x="0" y="1447800"/>
            <a:ext cx="5334000" cy="4572000"/>
          </a:xfrm>
        </p:spPr>
        <p:txBody>
          <a:bodyPr/>
          <a:lstStyle/>
          <a:p>
            <a:pPr eaLnBrk="1" hangingPunct="1">
              <a:buFont typeface="Wingdings 2" pitchFamily="18" charset="2"/>
              <a:buNone/>
            </a:pPr>
            <a:r>
              <a:rPr lang="en-US" u="sng" smtClean="0"/>
              <a:t>4- Connective tissue diseases</a:t>
            </a:r>
            <a:r>
              <a:rPr lang="en-US" smtClean="0"/>
              <a:t>: like dermatomyositis, polymyositis, joint disease as rheumatoid arthritis and osteoarthritis which cause pain , inflammation and alter the structure of soft tissues.</a:t>
            </a:r>
          </a:p>
          <a:p>
            <a:pPr eaLnBrk="1" hangingPunct="1">
              <a:buFont typeface="Wingdings 2" pitchFamily="18" charset="2"/>
              <a:buNone/>
            </a:pPr>
            <a:r>
              <a:rPr lang="en-US" u="sng" smtClean="0"/>
              <a:t>5- Trauma and tissue pathology</a:t>
            </a:r>
            <a:r>
              <a:rPr lang="en-US" smtClean="0"/>
              <a:t>: like oedema, hemorrhage, surgical incision and burn.</a:t>
            </a:r>
          </a:p>
          <a:p>
            <a:pPr eaLnBrk="1" hangingPunct="1">
              <a:buFont typeface="Wingdings 2" pitchFamily="18" charset="2"/>
              <a:buNone/>
            </a:pPr>
            <a:r>
              <a:rPr lang="en-US" u="sng" smtClean="0"/>
              <a:t>6- Congenital and acquired bony deformities</a:t>
            </a:r>
            <a:r>
              <a:rPr lang="en-US" smtClean="0"/>
              <a:t>.</a:t>
            </a:r>
          </a:p>
          <a:p>
            <a:pPr eaLnBrk="1" hangingPunct="1">
              <a:buFont typeface="Wingdings 2" pitchFamily="18" charset="2"/>
              <a:buNone/>
            </a:pPr>
            <a:endParaRPr lang="en-US" smtClean="0"/>
          </a:p>
        </p:txBody>
      </p:sp>
      <p:pic>
        <p:nvPicPr>
          <p:cNvPr id="17412" name="Picture 4" descr="C:\Documents and Settings\dell\Desktop\17105.jpg"/>
          <p:cNvPicPr>
            <a:picLocks noChangeAspect="1" noChangeArrowheads="1"/>
          </p:cNvPicPr>
          <p:nvPr/>
        </p:nvPicPr>
        <p:blipFill>
          <a:blip r:embed="rId3"/>
          <a:srcRect/>
          <a:stretch>
            <a:fillRect/>
          </a:stretch>
        </p:blipFill>
        <p:spPr bwMode="auto">
          <a:xfrm>
            <a:off x="5562600" y="1371600"/>
            <a:ext cx="3429000" cy="2438400"/>
          </a:xfrm>
          <a:prstGeom prst="rect">
            <a:avLst/>
          </a:prstGeom>
          <a:noFill/>
          <a:ln w="9525">
            <a:noFill/>
            <a:miter lim="800000"/>
            <a:headEnd/>
            <a:tailEnd/>
          </a:ln>
        </p:spPr>
      </p:pic>
      <p:pic>
        <p:nvPicPr>
          <p:cNvPr id="17413" name="Picture 5" descr="C:\Documents and Settings\dell\Desktop\3Legs.jpg"/>
          <p:cNvPicPr>
            <a:picLocks noChangeAspect="1" noChangeArrowheads="1"/>
          </p:cNvPicPr>
          <p:nvPr/>
        </p:nvPicPr>
        <p:blipFill>
          <a:blip r:embed="rId4"/>
          <a:srcRect/>
          <a:stretch>
            <a:fillRect/>
          </a:stretch>
        </p:blipFill>
        <p:spPr bwMode="auto">
          <a:xfrm>
            <a:off x="5181600" y="3962400"/>
            <a:ext cx="39624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lgn="ctr" eaLnBrk="1" hangingPunct="1"/>
            <a:r>
              <a:rPr lang="en-US" sz="4800" smtClean="0"/>
              <a:t>Types of Stretching</a:t>
            </a:r>
          </a:p>
        </p:txBody>
      </p:sp>
      <p:sp>
        <p:nvSpPr>
          <p:cNvPr id="24579" name="Content Placeholder 2"/>
          <p:cNvSpPr>
            <a:spLocks noGrp="1"/>
          </p:cNvSpPr>
          <p:nvPr>
            <p:ph sz="quarter" idx="1"/>
          </p:nvPr>
        </p:nvSpPr>
        <p:spPr>
          <a:xfrm>
            <a:off x="914400" y="1981200"/>
            <a:ext cx="7772400" cy="4038600"/>
          </a:xfrm>
        </p:spPr>
        <p:txBody>
          <a:bodyPr/>
          <a:lstStyle/>
          <a:p>
            <a:pPr eaLnBrk="1" hangingPunct="1">
              <a:buFont typeface="Wingdings 2" pitchFamily="18" charset="2"/>
              <a:buNone/>
            </a:pPr>
            <a:r>
              <a:rPr lang="en-US" sz="3600" smtClean="0"/>
              <a:t> 1- Ballistic stretching.</a:t>
            </a:r>
          </a:p>
          <a:p>
            <a:pPr eaLnBrk="1" hangingPunct="1">
              <a:buFont typeface="Wingdings 2" pitchFamily="18" charset="2"/>
              <a:buNone/>
            </a:pPr>
            <a:r>
              <a:rPr lang="en-US" sz="3600" smtClean="0"/>
              <a:t> 2- Dynamic stretching.</a:t>
            </a:r>
          </a:p>
          <a:p>
            <a:pPr eaLnBrk="1" hangingPunct="1">
              <a:buFont typeface="Wingdings 2" pitchFamily="18" charset="2"/>
              <a:buNone/>
            </a:pPr>
            <a:r>
              <a:rPr lang="en-US" sz="3600" smtClean="0"/>
              <a:t> 3- Active stretching.</a:t>
            </a:r>
          </a:p>
          <a:p>
            <a:pPr eaLnBrk="1" hangingPunct="1">
              <a:buFont typeface="Wingdings 2" pitchFamily="18" charset="2"/>
              <a:buNone/>
            </a:pPr>
            <a:r>
              <a:rPr lang="en-US" sz="3600" smtClean="0"/>
              <a:t> 4- Passive stretching.</a:t>
            </a:r>
          </a:p>
          <a:p>
            <a:pPr eaLnBrk="1" hangingPunct="1">
              <a:buFont typeface="Wingdings 2" pitchFamily="18" charset="2"/>
              <a:buNone/>
            </a:pPr>
            <a:r>
              <a:rPr lang="en-US" sz="3600" smtClean="0"/>
              <a:t> 5- Self stretching.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914400" y="0"/>
            <a:ext cx="7772400" cy="1143000"/>
          </a:xfrm>
        </p:spPr>
        <p:txBody>
          <a:bodyPr/>
          <a:lstStyle/>
          <a:p>
            <a:pPr algn="ctr"/>
            <a:r>
              <a:rPr lang="en-US" smtClean="0"/>
              <a:t>1- Ballistic stretching</a:t>
            </a:r>
          </a:p>
        </p:txBody>
      </p:sp>
      <p:sp>
        <p:nvSpPr>
          <p:cNvPr id="25603" name="Content Placeholder 2"/>
          <p:cNvSpPr>
            <a:spLocks noGrp="1"/>
          </p:cNvSpPr>
          <p:nvPr>
            <p:ph sz="quarter" idx="1"/>
          </p:nvPr>
        </p:nvSpPr>
        <p:spPr>
          <a:xfrm>
            <a:off x="381000" y="1676400"/>
            <a:ext cx="8763000" cy="5334000"/>
          </a:xfrm>
        </p:spPr>
        <p:txBody>
          <a:bodyPr/>
          <a:lstStyle/>
          <a:p>
            <a:pPr algn="just"/>
            <a:r>
              <a:rPr lang="en-US" sz="4000" smtClean="0"/>
              <a:t>is a form of </a:t>
            </a:r>
            <a:r>
              <a:rPr lang="en-US" sz="4000" smtClean="0">
                <a:latin typeface="Times New Roman" pitchFamily="18" charset="0"/>
                <a:cs typeface="Times New Roman" pitchFamily="18" charset="0"/>
              </a:rPr>
              <a:t>passive stretching</a:t>
            </a:r>
            <a:r>
              <a:rPr lang="en-US" sz="4000" smtClean="0"/>
              <a:t> or dynamic stretching in a bouncing motion. It involves fast, "jerky" movements where a double bounce is performed at the end range of movement. </a:t>
            </a:r>
          </a:p>
          <a:p>
            <a:endParaRPr lang="en-US" sz="40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lgn="ctr"/>
            <a:r>
              <a:rPr lang="en-US" b="1" smtClean="0"/>
              <a:t>2- Dynamic stretching</a:t>
            </a:r>
            <a:endParaRPr lang="en-US" smtClean="0"/>
          </a:p>
        </p:txBody>
      </p:sp>
      <p:sp>
        <p:nvSpPr>
          <p:cNvPr id="26627" name="Content Placeholder 2"/>
          <p:cNvSpPr>
            <a:spLocks noGrp="1"/>
          </p:cNvSpPr>
          <p:nvPr>
            <p:ph sz="quarter" idx="1"/>
          </p:nvPr>
        </p:nvSpPr>
        <p:spPr>
          <a:xfrm>
            <a:off x="228600" y="1447800"/>
            <a:ext cx="3657600" cy="4572000"/>
          </a:xfrm>
        </p:spPr>
        <p:txBody>
          <a:bodyPr/>
          <a:lstStyle/>
          <a:p>
            <a:r>
              <a:rPr lang="en-US" sz="2800" smtClean="0"/>
              <a:t>Is controlled, swings, and moving gently part of your body to the limits of your range of motion.  Dynamic stretching exercises should be performed in sets of 8-12 repetitions.</a:t>
            </a:r>
          </a:p>
        </p:txBody>
      </p:sp>
      <p:pic>
        <p:nvPicPr>
          <p:cNvPr id="26628" name="Picture 2" descr="C:\Documents and Settings\dell\Desktop\nr551546.jpg"/>
          <p:cNvPicPr>
            <a:picLocks noChangeAspect="1" noChangeArrowheads="1"/>
          </p:cNvPicPr>
          <p:nvPr/>
        </p:nvPicPr>
        <p:blipFill>
          <a:blip r:embed="rId3"/>
          <a:srcRect/>
          <a:stretch>
            <a:fillRect/>
          </a:stretch>
        </p:blipFill>
        <p:spPr bwMode="auto">
          <a:xfrm>
            <a:off x="3733800" y="1828800"/>
            <a:ext cx="5232400" cy="449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3- Active Stretching( inhibition)</a:t>
            </a:r>
          </a:p>
        </p:txBody>
      </p:sp>
      <p:sp>
        <p:nvSpPr>
          <p:cNvPr id="27651" name="Content Placeholder 2"/>
          <p:cNvSpPr>
            <a:spLocks noGrp="1"/>
          </p:cNvSpPr>
          <p:nvPr>
            <p:ph sz="quarter" idx="1"/>
          </p:nvPr>
        </p:nvSpPr>
        <p:spPr>
          <a:xfrm>
            <a:off x="0" y="1447800"/>
            <a:ext cx="4724400" cy="4572000"/>
          </a:xfrm>
        </p:spPr>
        <p:txBody>
          <a:bodyPr/>
          <a:lstStyle/>
          <a:p>
            <a:r>
              <a:rPr lang="en-US" sz="2800" smtClean="0"/>
              <a:t>Is a technique used to increase joint mobility by inhibiting and lengthening elastic muscle tissues or skin. </a:t>
            </a:r>
          </a:p>
          <a:p>
            <a:r>
              <a:rPr lang="en-US" sz="2800" smtClean="0"/>
              <a:t>This type of stretching is only done with normally innervated muscle and under voluntary control.</a:t>
            </a:r>
          </a:p>
          <a:p>
            <a:r>
              <a:rPr lang="en-US" sz="2800" smtClean="0"/>
              <a:t>It can not be used in patient with severe muscle weakness, spasticity, or paralysis from neuromuscular dysfunction.</a:t>
            </a:r>
          </a:p>
        </p:txBody>
      </p:sp>
      <p:pic>
        <p:nvPicPr>
          <p:cNvPr id="27652" name="Picture 2" descr="C:\Documents and Settings\dell\Desktop\finger_stretch.png"/>
          <p:cNvPicPr>
            <a:picLocks noChangeAspect="1" noChangeArrowheads="1"/>
          </p:cNvPicPr>
          <p:nvPr/>
        </p:nvPicPr>
        <p:blipFill>
          <a:blip r:embed="rId3"/>
          <a:srcRect/>
          <a:stretch>
            <a:fillRect/>
          </a:stretch>
        </p:blipFill>
        <p:spPr bwMode="auto">
          <a:xfrm>
            <a:off x="5105400" y="1828800"/>
            <a:ext cx="3811588" cy="3811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7A27F76AC54E74A970236D1B9333969" ma:contentTypeVersion="0" ma:contentTypeDescription="Create a new document." ma:contentTypeScope="" ma:versionID="0a2786fc9e64c95a4268fef0f1ffafa1">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61727865-612C-41AA-80CA-A3F5EB0D6774}">
  <ds:schemaRefs>
    <ds:schemaRef ds:uri="http://schemas.microsoft.com/office/2006/metadata/properties"/>
  </ds:schemaRefs>
</ds:datastoreItem>
</file>

<file path=customXml/itemProps2.xml><?xml version="1.0" encoding="utf-8"?>
<ds:datastoreItem xmlns:ds="http://schemas.openxmlformats.org/officeDocument/2006/customXml" ds:itemID="{6DF49E46-5997-46B6-AC48-092349B8C32B}">
  <ds:schemaRefs>
    <ds:schemaRef ds:uri="http://schemas.microsoft.com/sharepoint/v3/contenttype/forms"/>
  </ds:schemaRefs>
</ds:datastoreItem>
</file>

<file path=customXml/itemProps3.xml><?xml version="1.0" encoding="utf-8"?>
<ds:datastoreItem xmlns:ds="http://schemas.openxmlformats.org/officeDocument/2006/customXml" ds:itemID="{6D88160C-CEE9-4283-B69D-3782DF258B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Equity</Template>
  <TotalTime>1039</TotalTime>
  <Words>1942</Words>
  <Application>Microsoft Office PowerPoint</Application>
  <PresentationFormat>On-screen Show (4:3)</PresentationFormat>
  <Paragraphs>147</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Equity</vt:lpstr>
      <vt:lpstr>Stretching and Flexibility  </vt:lpstr>
      <vt:lpstr>Factors that influence flexibility</vt:lpstr>
      <vt:lpstr>Factors that influence flexibility</vt:lpstr>
      <vt:lpstr>Causes of soft tissue shortening</vt:lpstr>
      <vt:lpstr>Causes of soft tissue shortening</vt:lpstr>
      <vt:lpstr>Types of Stretching</vt:lpstr>
      <vt:lpstr>1- Ballistic stretching</vt:lpstr>
      <vt:lpstr>2- Dynamic stretching</vt:lpstr>
      <vt:lpstr>3- Active Stretching( inhibition)</vt:lpstr>
      <vt:lpstr>Slide 10</vt:lpstr>
      <vt:lpstr>4- Passive Stretching</vt:lpstr>
      <vt:lpstr> a- Manual Passive Stretch</vt:lpstr>
      <vt:lpstr> b- Prolonged Mechanical Passive Stretch</vt:lpstr>
      <vt:lpstr>5- Self Stretching</vt:lpstr>
      <vt:lpstr>Goals of Stretching</vt:lpstr>
      <vt:lpstr>Procedure of Stretching</vt:lpstr>
      <vt:lpstr>Indications of Stretching</vt:lpstr>
      <vt:lpstr>Contra-indications of Stretching</vt:lpstr>
      <vt:lpstr>Contra-indications of Stretching</vt:lpstr>
      <vt:lpstr>Precautions of Stretching</vt:lpstr>
      <vt:lpstr>Slide 21</vt:lpstr>
      <vt:lpstr>Definition of terms related to shortening </vt:lpstr>
      <vt:lpstr>Definition of terms related to shortening </vt:lpstr>
      <vt:lpstr>Definition of terms related to shortening </vt:lpstr>
      <vt:lpstr>Definition of terms related to shortening </vt:lpstr>
      <vt:lpstr>Definition of terms related to shortening </vt:lpstr>
      <vt:lpstr>Definition of terms related to shortening</vt:lpstr>
      <vt:lpstr>Slide 28</vt:lpstr>
      <vt:lpstr>Slide 29</vt:lpstr>
      <vt:lpstr>Stretching of Connective Tissues</vt:lpstr>
      <vt:lpstr>Stretching of Connective Tissues</vt:lpstr>
      <vt:lpstr>Stretching of Connective Tissues</vt:lpstr>
    </vt:vector>
  </TitlesOfParts>
  <Company>amaal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Stretching and Flexibility passive range of motion</dc:title>
  <dc:creator>amaal</dc:creator>
  <cp:lastModifiedBy>IIHS</cp:lastModifiedBy>
  <cp:revision>86</cp:revision>
  <dcterms:created xsi:type="dcterms:W3CDTF">2007-03-15T19:36:49Z</dcterms:created>
  <dcterms:modified xsi:type="dcterms:W3CDTF">2013-05-27T08:58:10Z</dcterms:modified>
</cp:coreProperties>
</file>