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69" r:id="rId3"/>
    <p:sldId id="271" r:id="rId4"/>
    <p:sldId id="272" r:id="rId5"/>
    <p:sldId id="273" r:id="rId6"/>
    <p:sldId id="287" r:id="rId7"/>
    <p:sldId id="288" r:id="rId8"/>
    <p:sldId id="289" r:id="rId9"/>
    <p:sldId id="275" r:id="rId10"/>
    <p:sldId id="276" r:id="rId11"/>
    <p:sldId id="279" r:id="rId12"/>
    <p:sldId id="280" r:id="rId13"/>
    <p:sldId id="290" r:id="rId14"/>
    <p:sldId id="281" r:id="rId15"/>
    <p:sldId id="282" r:id="rId16"/>
    <p:sldId id="283" r:id="rId17"/>
    <p:sldId id="291" r:id="rId18"/>
    <p:sldId id="292" r:id="rId19"/>
    <p:sldId id="286" r:id="rId20"/>
    <p:sldId id="304" r:id="rId21"/>
    <p:sldId id="308" r:id="rId22"/>
    <p:sldId id="309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318" r:id="rId31"/>
    <p:sldId id="322" r:id="rId32"/>
    <p:sldId id="323" r:id="rId33"/>
    <p:sldId id="324" r:id="rId34"/>
    <p:sldId id="327" r:id="rId35"/>
    <p:sldId id="328" r:id="rId36"/>
    <p:sldId id="330" r:id="rId37"/>
    <p:sldId id="337" r:id="rId38"/>
    <p:sldId id="296" r:id="rId39"/>
    <p:sldId id="297" r:id="rId40"/>
    <p:sldId id="298" r:id="rId41"/>
    <p:sldId id="299" r:id="rId42"/>
    <p:sldId id="300" r:id="rId43"/>
    <p:sldId id="301" r:id="rId44"/>
    <p:sldId id="303" r:id="rId45"/>
    <p:sldId id="293" r:id="rId46"/>
    <p:sldId id="261" r:id="rId47"/>
    <p:sldId id="266" r:id="rId48"/>
    <p:sldId id="257" r:id="rId49"/>
    <p:sldId id="258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5281E-0CBA-48A0-B40E-CE5115C4CB62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15A20-1A2C-4A71-AACD-4A0E4CA2C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8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852F88-8EF6-4127-898B-F7493F6B70C7}" type="slidenum">
              <a:rPr lang="en-US"/>
              <a:pPr/>
              <a:t>2</a:t>
            </a:fld>
            <a:endParaRPr lang="en-US"/>
          </a:p>
        </p:txBody>
      </p:sp>
      <p:sp>
        <p:nvSpPr>
          <p:cNvPr id="1761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8AFAE8-C448-4439-BA16-7667E46CAF46}" type="slidenum">
              <a:rPr lang="en-US"/>
              <a:pPr/>
              <a:t>12</a:t>
            </a:fld>
            <a:endParaRPr lang="en-US"/>
          </a:p>
        </p:txBody>
      </p:sp>
      <p:sp>
        <p:nvSpPr>
          <p:cNvPr id="1843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C4B98A-8C29-47CA-94E4-8547A02C587C}" type="slidenum">
              <a:rPr lang="en-US"/>
              <a:pPr/>
              <a:t>14</a:t>
            </a:fld>
            <a:endParaRPr lang="en-US"/>
          </a:p>
        </p:txBody>
      </p:sp>
      <p:sp>
        <p:nvSpPr>
          <p:cNvPr id="1832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161B7D-BF48-4A87-931F-2707153CEA98}" type="slidenum">
              <a:rPr lang="en-US"/>
              <a:pPr/>
              <a:t>15</a:t>
            </a:fld>
            <a:endParaRPr lang="en-US"/>
          </a:p>
        </p:txBody>
      </p:sp>
      <p:sp>
        <p:nvSpPr>
          <p:cNvPr id="1822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F2452A-1D55-4AD4-B69C-B6F4CA39D256}" type="slidenum">
              <a:rPr lang="en-US"/>
              <a:pPr/>
              <a:t>16</a:t>
            </a:fld>
            <a:endParaRPr lang="en-US"/>
          </a:p>
        </p:txBody>
      </p:sp>
      <p:sp>
        <p:nvSpPr>
          <p:cNvPr id="1812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smtClean="0">
              <a:latin typeface="Arial" pitchFamily="34" charset="0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466B08C0-2247-4129-AF76-A888B4458B73}" type="slidenum">
              <a:rPr lang="en-US" sz="1200" smtClean="0">
                <a:latin typeface="Arial" pitchFamily="34" charset="0"/>
              </a:rPr>
              <a:pPr eaLnBrk="1" hangingPunct="1"/>
              <a:t>21</a:t>
            </a:fld>
            <a:endParaRPr lang="en-US" sz="12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B438D907-9A32-423F-9F1E-EA8698EB38F3}" type="slidenum">
              <a:rPr lang="en-US" sz="1200" smtClean="0"/>
              <a:pPr eaLnBrk="1" hangingPunct="1"/>
              <a:t>32</a:t>
            </a:fld>
            <a:endParaRPr lang="en-US" sz="1200" smtClean="0"/>
          </a:p>
        </p:txBody>
      </p:sp>
      <p:sp>
        <p:nvSpPr>
          <p:cNvPr id="71683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2051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H pylori therapy fails in as many as 20% of patients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59693E7-5D2A-4741-89C8-E82B5C6023AA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Stomach related Surgical issues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15000"/>
            <a:ext cx="6400800" cy="1752600"/>
          </a:xfrm>
        </p:spPr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Nishan</a:t>
            </a:r>
            <a:r>
              <a:rPr lang="en-US" dirty="0" smtClean="0"/>
              <a:t> Silva</a:t>
            </a:r>
          </a:p>
          <a:p>
            <a:r>
              <a:rPr lang="en-US" dirty="0" smtClean="0"/>
              <a:t>(MBBS)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312" y="2057400"/>
            <a:ext cx="494628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23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Acute UGI Bleeding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Risks of Endoscopy</a:t>
            </a:r>
          </a:p>
          <a:p>
            <a:pPr lvl="1"/>
            <a:r>
              <a:rPr lang="en-US"/>
              <a:t>Aspiration</a:t>
            </a:r>
          </a:p>
          <a:p>
            <a:pPr lvl="1"/>
            <a:r>
              <a:rPr lang="en-US"/>
              <a:t>Hypoventilation</a:t>
            </a:r>
          </a:p>
          <a:p>
            <a:pPr lvl="1"/>
            <a:r>
              <a:rPr lang="en-US"/>
              <a:t>Perforation</a:t>
            </a:r>
          </a:p>
          <a:p>
            <a:pPr lvl="1"/>
            <a:r>
              <a:rPr lang="en-US"/>
              <a:t>Co-Morbid Events</a:t>
            </a:r>
          </a:p>
          <a:p>
            <a:pPr lvl="2"/>
            <a:r>
              <a:rPr lang="en-US"/>
              <a:t>AMI</a:t>
            </a:r>
          </a:p>
          <a:p>
            <a:pPr lvl="2"/>
            <a:r>
              <a:rPr lang="en-US"/>
              <a:t>COPD</a:t>
            </a:r>
          </a:p>
        </p:txBody>
      </p:sp>
    </p:spTree>
    <p:extLst>
      <p:ext uri="{BB962C8B-B14F-4D97-AF65-F5344CB8AC3E}">
        <p14:creationId xmlns:p14="http://schemas.microsoft.com/office/powerpoint/2010/main" val="37536687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Acute UGI Bleeding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Endoscopic treatment of PUD</a:t>
            </a:r>
          </a:p>
          <a:p>
            <a:pPr lvl="1">
              <a:lnSpc>
                <a:spcPct val="90000"/>
              </a:lnSpc>
            </a:pPr>
            <a:r>
              <a:rPr lang="en-US"/>
              <a:t>Epinephrine injection – initial Rx only</a:t>
            </a:r>
          </a:p>
          <a:p>
            <a:pPr lvl="1">
              <a:lnSpc>
                <a:spcPct val="90000"/>
              </a:lnSpc>
            </a:pPr>
            <a:r>
              <a:rPr lang="en-US"/>
              <a:t>Heater probe</a:t>
            </a:r>
          </a:p>
          <a:p>
            <a:pPr lvl="1">
              <a:lnSpc>
                <a:spcPct val="90000"/>
              </a:lnSpc>
            </a:pPr>
            <a:r>
              <a:rPr lang="en-US"/>
              <a:t>Bipolar electro-coagulation</a:t>
            </a:r>
          </a:p>
          <a:p>
            <a:pPr lvl="1">
              <a:lnSpc>
                <a:spcPct val="90000"/>
              </a:lnSpc>
            </a:pPr>
            <a:r>
              <a:rPr lang="en-US"/>
              <a:t>Endo clips – 15-20% of ulcers cannot be clipped</a:t>
            </a:r>
          </a:p>
          <a:p>
            <a:pPr lvl="1">
              <a:lnSpc>
                <a:spcPct val="90000"/>
              </a:lnSpc>
            </a:pPr>
            <a:r>
              <a:rPr lang="en-US"/>
              <a:t>Use double channel scope</a:t>
            </a:r>
          </a:p>
          <a:p>
            <a:pPr lvl="1">
              <a:lnSpc>
                <a:spcPct val="90000"/>
              </a:lnSpc>
            </a:pPr>
            <a:r>
              <a:rPr lang="en-US"/>
              <a:t>Re-bleeding occurs 15-20% of non-variceal lesions</a:t>
            </a:r>
          </a:p>
          <a:p>
            <a:pPr lvl="1">
              <a:lnSpc>
                <a:spcPct val="90000"/>
              </a:lnSpc>
            </a:pPr>
            <a:r>
              <a:rPr lang="en-US"/>
              <a:t>Re-bleeding usually occurs in 24-48 hrs.</a:t>
            </a:r>
          </a:p>
          <a:p>
            <a:pPr lvl="1">
              <a:lnSpc>
                <a:spcPct val="90000"/>
              </a:lnSpc>
            </a:pPr>
            <a:r>
              <a:rPr lang="en-US"/>
              <a:t>Re-scope successful 50%</a:t>
            </a:r>
          </a:p>
        </p:txBody>
      </p:sp>
    </p:spTree>
    <p:extLst>
      <p:ext uri="{BB962C8B-B14F-4D97-AF65-F5344CB8AC3E}">
        <p14:creationId xmlns:p14="http://schemas.microsoft.com/office/powerpoint/2010/main" val="4355658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Acute UGI Bleeding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PPI Treatment</a:t>
            </a:r>
          </a:p>
          <a:p>
            <a:pPr lvl="1"/>
            <a:r>
              <a:rPr lang="en-US"/>
              <a:t>Decreases re-bleeding in PUD</a:t>
            </a:r>
          </a:p>
          <a:p>
            <a:pPr lvl="1"/>
            <a:r>
              <a:rPr lang="en-US"/>
              <a:t>Decreases blood transfusions and LOS</a:t>
            </a:r>
          </a:p>
          <a:p>
            <a:pPr lvl="1"/>
            <a:r>
              <a:rPr lang="en-US"/>
              <a:t>High risk ulcers; use PPI infusion</a:t>
            </a:r>
          </a:p>
          <a:p>
            <a:pPr lvl="2"/>
            <a:r>
              <a:rPr lang="en-US"/>
              <a:t>80 mg IV bolus</a:t>
            </a:r>
          </a:p>
          <a:p>
            <a:pPr lvl="2"/>
            <a:r>
              <a:rPr lang="en-US"/>
              <a:t>8 mg 1 hr. infusion</a:t>
            </a:r>
          </a:p>
          <a:p>
            <a:pPr lvl="1"/>
            <a:r>
              <a:rPr lang="en-US"/>
              <a:t>Switch to PPI BID orally in 72 hrs.</a:t>
            </a:r>
          </a:p>
          <a:p>
            <a:pPr lvl="1"/>
            <a:r>
              <a:rPr lang="en-US"/>
              <a:t>Positive H. pylori; treat as outpatient</a:t>
            </a:r>
          </a:p>
          <a:p>
            <a:pPr lvl="2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365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D:\pic\02\02074.p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11313"/>
            <a:ext cx="7875588" cy="524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762000" y="685800"/>
            <a:ext cx="838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Endoscopic View of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</a:rPr>
              <a:t>Oesophageal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</a:rPr>
              <a:t>Varices</a:t>
            </a:r>
            <a:endParaRPr lang="en-US" sz="32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01381" name="Line 5"/>
          <p:cNvSpPr>
            <a:spLocks noChangeShapeType="1"/>
          </p:cNvSpPr>
          <p:nvPr/>
        </p:nvSpPr>
        <p:spPr bwMode="auto">
          <a:xfrm flipV="1">
            <a:off x="838200" y="1447800"/>
            <a:ext cx="79248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Variceal Bleeding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Prediction of patients at risk</a:t>
            </a:r>
          </a:p>
          <a:p>
            <a:r>
              <a:rPr lang="en-US"/>
              <a:t>Prophylaxis against first bleed</a:t>
            </a:r>
          </a:p>
          <a:p>
            <a:r>
              <a:rPr lang="en-US"/>
              <a:t>Treatment of active bleeding</a:t>
            </a:r>
          </a:p>
          <a:p>
            <a:r>
              <a:rPr lang="en-US"/>
              <a:t>Prevention of re-bleeding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582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Variceal Bleeding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30-40% mortality</a:t>
            </a:r>
          </a:p>
          <a:p>
            <a:r>
              <a:rPr lang="en-US"/>
              <a:t>Directly related to portal hypertension</a:t>
            </a:r>
          </a:p>
          <a:p>
            <a:r>
              <a:rPr lang="en-US"/>
              <a:t>70% risk of re-bleeding in 1 year</a:t>
            </a:r>
          </a:p>
          <a:p>
            <a:r>
              <a:rPr lang="en-US"/>
              <a:t>Occurs in 25-40% of patients with cirrhosis most common etiology</a:t>
            </a:r>
          </a:p>
          <a:p>
            <a:r>
              <a:rPr lang="en-US"/>
              <a:t>Portal pressure flow X resistance</a:t>
            </a:r>
          </a:p>
          <a:p>
            <a:r>
              <a:rPr lang="en-US"/>
              <a:t>Normal portal pressure 5mm Hg</a:t>
            </a:r>
          </a:p>
        </p:txBody>
      </p:sp>
    </p:spTree>
    <p:extLst>
      <p:ext uri="{BB962C8B-B14F-4D97-AF65-F5344CB8AC3E}">
        <p14:creationId xmlns:p14="http://schemas.microsoft.com/office/powerpoint/2010/main" val="5994247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Variceal Bleeding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Treatment of Active Bleeding</a:t>
            </a:r>
          </a:p>
          <a:p>
            <a:pPr lvl="1"/>
            <a:r>
              <a:rPr lang="en-US"/>
              <a:t>Current Options</a:t>
            </a:r>
          </a:p>
          <a:p>
            <a:pPr lvl="2"/>
            <a:r>
              <a:rPr lang="en-US"/>
              <a:t>Octreotide</a:t>
            </a:r>
          </a:p>
          <a:p>
            <a:pPr lvl="2"/>
            <a:r>
              <a:rPr lang="en-US"/>
              <a:t>Endoscopy</a:t>
            </a:r>
          </a:p>
          <a:p>
            <a:pPr lvl="2"/>
            <a:r>
              <a:rPr lang="en-US"/>
              <a:t>Surgery</a:t>
            </a:r>
          </a:p>
          <a:p>
            <a:pPr lvl="2"/>
            <a:r>
              <a:rPr lang="en-US"/>
              <a:t>TIPS</a:t>
            </a:r>
          </a:p>
        </p:txBody>
      </p:sp>
    </p:spTree>
    <p:extLst>
      <p:ext uri="{BB962C8B-B14F-4D97-AF65-F5344CB8AC3E}">
        <p14:creationId xmlns:p14="http://schemas.microsoft.com/office/powerpoint/2010/main" val="27638380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D:\pic\02\02076.p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1154113"/>
            <a:ext cx="8561387" cy="570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762000" y="3048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Arial" charset="0"/>
              </a:rPr>
              <a:t>Oesophageal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</a:rPr>
              <a:t>Varices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 -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</a:rPr>
              <a:t>Sclerotherapy</a:t>
            </a:r>
            <a:endParaRPr lang="en-US" sz="32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02405" name="Line 5"/>
          <p:cNvSpPr>
            <a:spLocks noChangeShapeType="1"/>
          </p:cNvSpPr>
          <p:nvPr/>
        </p:nvSpPr>
        <p:spPr bwMode="auto">
          <a:xfrm flipV="1">
            <a:off x="838200" y="990600"/>
            <a:ext cx="79248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8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D:\pic\02\02077.p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11313"/>
            <a:ext cx="7875588" cy="524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762000" y="3048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Arial" charset="0"/>
              </a:rPr>
              <a:t>Oesophageal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</a:rPr>
              <a:t>Varices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 - Banding</a:t>
            </a:r>
            <a:endParaRPr lang="en-US" sz="32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03429" name="Line 5"/>
          <p:cNvSpPr>
            <a:spLocks noChangeShapeType="1"/>
          </p:cNvSpPr>
          <p:nvPr/>
        </p:nvSpPr>
        <p:spPr bwMode="auto">
          <a:xfrm flipV="1">
            <a:off x="838200" y="1143000"/>
            <a:ext cx="79248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60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Transjugular Intrahepatic Porto Systemic Shunts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Functions similar to surgical shunts</a:t>
            </a:r>
          </a:p>
          <a:p>
            <a:r>
              <a:rPr lang="en-US"/>
              <a:t>No surgery, done transjugular</a:t>
            </a:r>
          </a:p>
          <a:p>
            <a:r>
              <a:rPr lang="en-US"/>
              <a:t>Re-bleed rate 20% in first year</a:t>
            </a:r>
          </a:p>
          <a:p>
            <a:r>
              <a:rPr lang="en-US"/>
              <a:t>Major drawback is hepatic encephrlopathy</a:t>
            </a:r>
          </a:p>
          <a:p>
            <a:r>
              <a:rPr lang="en-US"/>
              <a:t>Shunt stenosis common </a:t>
            </a:r>
          </a:p>
          <a:p>
            <a:r>
              <a:rPr lang="en-US"/>
              <a:t>Very expensive</a:t>
            </a:r>
          </a:p>
          <a:p>
            <a:r>
              <a:rPr lang="en-US"/>
              <a:t>Best used as salvage procedure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22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Acute UGI Bleeding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100"/>
              <a:t>Presentation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Hematemesis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Vomiting BRB or coffee ground material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Melena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Black tarry stool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Hematochezia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Bright red or maroon rectal discharge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11% are UGI Bleeding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NG Lavage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Positive result</a:t>
            </a:r>
          </a:p>
          <a:p>
            <a:pPr lvl="3">
              <a:lnSpc>
                <a:spcPct val="80000"/>
              </a:lnSpc>
            </a:pPr>
            <a:r>
              <a:rPr lang="en-US" sz="1600"/>
              <a:t>Blood or coffee ground material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Negative Result</a:t>
            </a:r>
          </a:p>
          <a:p>
            <a:pPr lvl="3">
              <a:lnSpc>
                <a:spcPct val="80000"/>
              </a:lnSpc>
            </a:pPr>
            <a:r>
              <a:rPr lang="en-US" sz="1600"/>
              <a:t>Bile with no blood</a:t>
            </a:r>
          </a:p>
          <a:p>
            <a:pPr lvl="3">
              <a:lnSpc>
                <a:spcPct val="80000"/>
              </a:lnSpc>
            </a:pPr>
            <a:r>
              <a:rPr lang="en-US" sz="1600"/>
              <a:t>Bleeding stopped</a:t>
            </a:r>
          </a:p>
          <a:p>
            <a:pPr lvl="3">
              <a:lnSpc>
                <a:spcPct val="80000"/>
              </a:lnSpc>
            </a:pPr>
            <a:r>
              <a:rPr lang="en-US" sz="1600"/>
              <a:t>Bleeding beyond closed pylorus</a:t>
            </a:r>
          </a:p>
          <a:p>
            <a:pPr>
              <a:lnSpc>
                <a:spcPct val="80000"/>
              </a:lnSpc>
            </a:pPr>
            <a:endParaRPr lang="en-US" sz="2100"/>
          </a:p>
        </p:txBody>
      </p:sp>
    </p:spTree>
    <p:extLst>
      <p:ext uri="{BB962C8B-B14F-4D97-AF65-F5344CB8AC3E}">
        <p14:creationId xmlns:p14="http://schemas.microsoft.com/office/powerpoint/2010/main" val="3610480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492375"/>
            <a:ext cx="7772400" cy="20161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k-SK" sz="6000" b="1" dirty="0"/>
              <a:t>Gastric and duodenal ulcer disease</a:t>
            </a:r>
          </a:p>
        </p:txBody>
      </p:sp>
    </p:spTree>
    <p:extLst>
      <p:ext uri="{BB962C8B-B14F-4D97-AF65-F5344CB8AC3E}">
        <p14:creationId xmlns:p14="http://schemas.microsoft.com/office/powerpoint/2010/main" val="260752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/>
          <p:cNvPicPr>
            <a:picLocks noChangeAspect="1" noChangeArrowheads="1"/>
          </p:cNvPicPr>
          <p:nvPr/>
        </p:nvPicPr>
        <p:blipFill>
          <a:blip r:embed="rId3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38400"/>
            <a:ext cx="7924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7" name="Rectangle 2"/>
          <p:cNvSpPr>
            <a:spLocks noChangeArrowheads="1"/>
          </p:cNvSpPr>
          <p:nvPr/>
        </p:nvSpPr>
        <p:spPr bwMode="auto">
          <a:xfrm>
            <a:off x="914400" y="19050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Protective factors </a:t>
            </a:r>
            <a:r>
              <a:rPr lang="en-US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vs.</a:t>
            </a: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hostile factors</a:t>
            </a:r>
            <a:endParaRPr lang="en-GB" sz="3200" b="1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10244" name="Group 6"/>
          <p:cNvGrpSpPr>
            <a:grpSpLocks/>
          </p:cNvGrpSpPr>
          <p:nvPr/>
        </p:nvGrpSpPr>
        <p:grpSpPr bwMode="auto">
          <a:xfrm>
            <a:off x="228600" y="152400"/>
            <a:ext cx="8305800" cy="1447800"/>
            <a:chOff x="144" y="144"/>
            <a:chExt cx="5232" cy="912"/>
          </a:xfrm>
        </p:grpSpPr>
        <p:sp>
          <p:nvSpPr>
            <p:cNvPr id="74759" name="Rectangle 7"/>
            <p:cNvSpPr>
              <a:spLocks noChangeArrowheads="1"/>
            </p:cNvSpPr>
            <p:nvPr/>
          </p:nvSpPr>
          <p:spPr bwMode="auto">
            <a:xfrm>
              <a:off x="144" y="144"/>
              <a:ext cx="5136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4000" b="1">
                  <a:solidFill>
                    <a:schemeClr val="tx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Black" pitchFamily="34" charset="0"/>
                </a:rPr>
                <a:t>Peptic Ulcer Disease</a:t>
              </a:r>
            </a:p>
          </p:txBody>
        </p:sp>
        <p:sp>
          <p:nvSpPr>
            <p:cNvPr id="74760" name="Rectangle 8"/>
            <p:cNvSpPr>
              <a:spLocks noChangeArrowheads="1"/>
            </p:cNvSpPr>
            <p:nvPr/>
          </p:nvSpPr>
          <p:spPr bwMode="auto">
            <a:xfrm>
              <a:off x="240" y="672"/>
              <a:ext cx="513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en-US" sz="4000" b="1">
                  <a:solidFill>
                    <a:schemeClr val="tx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Black" pitchFamily="34" charset="0"/>
                </a:rPr>
                <a:t>Pathogenesis</a:t>
              </a:r>
              <a:r>
                <a:rPr lang="en-US" sz="3600" b="1">
                  <a:solidFill>
                    <a:schemeClr val="tx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Black" pitchFamily="34" charset="0"/>
                </a:rPr>
                <a:t> 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276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76200"/>
            <a:ext cx="8385175" cy="762000"/>
          </a:xfrm>
        </p:spPr>
        <p:txBody>
          <a:bodyPr/>
          <a:lstStyle/>
          <a:p>
            <a:pPr>
              <a:defRPr/>
            </a:pPr>
            <a:r>
              <a:rPr lang="en-US" sz="4000"/>
              <a:t>Peptic ulcer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81000" y="838200"/>
            <a:ext cx="8464550" cy="5715000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en-US" sz="3600" b="1" smtClean="0">
                <a:solidFill>
                  <a:schemeClr val="folHlink"/>
                </a:solidFill>
              </a:rPr>
              <a:t>Pathogenesis: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b="1" smtClean="0">
                <a:solidFill>
                  <a:schemeClr val="tx2"/>
                </a:solidFill>
              </a:rPr>
              <a:t>For both Duodenal &amp; Gastric Ulcers:</a:t>
            </a:r>
          </a:p>
          <a:p>
            <a:pPr marL="990600" lvl="1" indent="-533400">
              <a:buFont typeface="Wingdings" pitchFamily="2" charset="2"/>
              <a:buAutoNum type="alphaLcPeriod"/>
            </a:pPr>
            <a:r>
              <a:rPr lang="en-US" b="1" smtClean="0">
                <a:solidFill>
                  <a:schemeClr val="hlink"/>
                </a:solidFill>
              </a:rPr>
              <a:t>Infection w/ H. pylori:</a:t>
            </a:r>
          </a:p>
          <a:p>
            <a:pPr marL="1371600" lvl="2" indent="-457200"/>
            <a:r>
              <a:rPr lang="en-US" smtClean="0"/>
              <a:t>Decreases resistance of mucus layer from acid permeation (hydrophobicity)</a:t>
            </a:r>
          </a:p>
          <a:p>
            <a:pPr marL="1371600" lvl="2" indent="-457200">
              <a:buFont typeface="Wingdings" pitchFamily="2" charset="2"/>
              <a:buNone/>
            </a:pPr>
            <a:endParaRPr lang="en-US" smtClean="0"/>
          </a:p>
          <a:p>
            <a:pPr marL="1371600" lvl="2" indent="-457200"/>
            <a:r>
              <a:rPr lang="en-US" smtClean="0"/>
              <a:t>Increase acid secretion</a:t>
            </a:r>
          </a:p>
          <a:p>
            <a:pPr marL="1371600" lvl="2" indent="-457200">
              <a:buFont typeface="Wingdings" pitchFamily="2" charset="2"/>
              <a:buNone/>
            </a:pPr>
            <a:endParaRPr lang="en-US" smtClean="0"/>
          </a:p>
          <a:p>
            <a:pPr marL="1371600" lvl="2" indent="-457200"/>
            <a:r>
              <a:rPr lang="en-US" smtClean="0"/>
              <a:t>Slow duodenal emptying</a:t>
            </a:r>
          </a:p>
          <a:p>
            <a:pPr marL="1371600" lvl="2" indent="-457200">
              <a:buFont typeface="Wingdings" pitchFamily="2" charset="2"/>
              <a:buNone/>
            </a:pPr>
            <a:endParaRPr lang="en-US" smtClean="0"/>
          </a:p>
          <a:p>
            <a:pPr marL="1371600" lvl="2" indent="-457200"/>
            <a:r>
              <a:rPr lang="en-US" smtClean="0"/>
              <a:t>Reduced both duodenal and gastric bicarbonate secretion</a:t>
            </a:r>
          </a:p>
        </p:txBody>
      </p:sp>
    </p:spTree>
    <p:extLst>
      <p:ext uri="{BB962C8B-B14F-4D97-AF65-F5344CB8AC3E}">
        <p14:creationId xmlns:p14="http://schemas.microsoft.com/office/powerpoint/2010/main" val="170187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746125"/>
          </a:xfrm>
        </p:spPr>
        <p:txBody>
          <a:bodyPr/>
          <a:lstStyle/>
          <a:p>
            <a:pPr>
              <a:defRPr/>
            </a:pPr>
            <a:r>
              <a:rPr lang="en-US" sz="4000"/>
              <a:t>Clinical Manifestation</a:t>
            </a:r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990600"/>
            <a:ext cx="8388350" cy="5410200"/>
          </a:xfrm>
        </p:spPr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en-US" sz="2800" b="1" i="1" smtClean="0"/>
              <a:t>Abdominal pain</a:t>
            </a:r>
            <a:r>
              <a:rPr lang="en-US" sz="2800" smtClean="0"/>
              <a:t>:</a:t>
            </a:r>
          </a:p>
          <a:p>
            <a:pPr marL="990600" lvl="1" indent="-533400"/>
            <a:r>
              <a:rPr lang="en-US" sz="2400" smtClean="0"/>
              <a:t>Due to irritation of afferent nerves w/in the ulcer by the acid or due to peristaltic waves passing through the ulcer</a:t>
            </a:r>
          </a:p>
          <a:p>
            <a:pPr marL="1371600" lvl="2" indent="-457200"/>
            <a:r>
              <a:rPr lang="en-US" smtClean="0"/>
              <a:t>Duodenal:  colicky or burning pain relieved w/ food intake</a:t>
            </a:r>
          </a:p>
          <a:p>
            <a:pPr marL="1371600" lvl="2" indent="-457200"/>
            <a:r>
              <a:rPr lang="en-US" smtClean="0"/>
              <a:t>Gastric: gnawing or burning usually during or after eating.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2800" b="1" i="1" smtClean="0"/>
              <a:t>N/V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2800" b="1" i="1" smtClean="0"/>
              <a:t>Weight loss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2800" b="1" i="1" smtClean="0"/>
              <a:t>Epigastric tenderness</a:t>
            </a:r>
          </a:p>
        </p:txBody>
      </p:sp>
    </p:spTree>
    <p:extLst>
      <p:ext uri="{BB962C8B-B14F-4D97-AF65-F5344CB8AC3E}">
        <p14:creationId xmlns:p14="http://schemas.microsoft.com/office/powerpoint/2010/main" val="416830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152400"/>
            <a:ext cx="8385175" cy="5937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/>
              <a:t>Peptic ulcer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81000" y="762000"/>
            <a:ext cx="8464550" cy="57912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b="1" smtClean="0">
                <a:solidFill>
                  <a:schemeClr val="folHlink"/>
                </a:solidFill>
              </a:rPr>
              <a:t>Pathogenesis: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AutoNum type="alphaLcPeriod" startAt="2"/>
            </a:pPr>
            <a:r>
              <a:rPr lang="en-US" b="1" smtClean="0">
                <a:solidFill>
                  <a:schemeClr val="hlink"/>
                </a:solidFill>
              </a:rPr>
              <a:t>Effects of NSAIDs</a:t>
            </a:r>
          </a:p>
          <a:p>
            <a:pPr marL="1371600" lvl="2" indent="-457200">
              <a:lnSpc>
                <a:spcPct val="90000"/>
              </a:lnSpc>
            </a:pPr>
            <a:r>
              <a:rPr lang="en-US" smtClean="0"/>
              <a:t>Decreases Prostagladin</a:t>
            </a:r>
          </a:p>
          <a:p>
            <a:pPr marL="1371600" lvl="2" indent="-457200">
              <a:lnSpc>
                <a:spcPct val="90000"/>
              </a:lnSpc>
              <a:buFont typeface="Wingdings" pitchFamily="2" charset="2"/>
              <a:buNone/>
            </a:pPr>
            <a:r>
              <a:rPr lang="en-US" b="1" i="1" smtClean="0"/>
              <a:t>Prostaglandin</a:t>
            </a:r>
            <a:r>
              <a:rPr lang="en-US" smtClean="0"/>
              <a:t> – inhibits acid secretion, stimulates mucus and HCO3 secretion and mucosal blood flow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AutoNum type="alphaLcPeriod" startAt="2"/>
            </a:pPr>
            <a:r>
              <a:rPr lang="en-US" b="1" smtClean="0">
                <a:solidFill>
                  <a:schemeClr val="hlink"/>
                </a:solidFill>
              </a:rPr>
              <a:t>Zollinger-Ellison Syndrome</a:t>
            </a:r>
            <a:r>
              <a:rPr lang="en-US" b="1" smtClean="0">
                <a:solidFill>
                  <a:schemeClr val="tx2"/>
                </a:solidFill>
              </a:rPr>
              <a:t> </a:t>
            </a:r>
            <a:r>
              <a:rPr lang="en-US" b="1" smtClean="0"/>
              <a:t>(1%):</a:t>
            </a:r>
          </a:p>
          <a:p>
            <a:pPr marL="1371600" lvl="2" indent="-457200">
              <a:lnSpc>
                <a:spcPct val="90000"/>
              </a:lnSpc>
            </a:pPr>
            <a:r>
              <a:rPr lang="en-US" smtClean="0"/>
              <a:t>Massive secretion of HCL due to ectopic gastrin production from non-beta islet cell tumor </a:t>
            </a:r>
            <a:r>
              <a:rPr lang="en-US" i="1" u="sng" smtClean="0">
                <a:solidFill>
                  <a:schemeClr val="hlink"/>
                </a:solidFill>
              </a:rPr>
              <a:t>(gastrinoma)</a:t>
            </a:r>
          </a:p>
          <a:p>
            <a:pPr marL="1371600" lvl="2" indent="-457200">
              <a:lnSpc>
                <a:spcPct val="90000"/>
              </a:lnSpc>
            </a:pPr>
            <a:r>
              <a:rPr lang="en-US" smtClean="0"/>
              <a:t>Associated w/ type I (MEN) PPP</a:t>
            </a:r>
          </a:p>
          <a:p>
            <a:pPr marL="1371600" lvl="2" indent="-457200">
              <a:lnSpc>
                <a:spcPct val="90000"/>
              </a:lnSpc>
            </a:pPr>
            <a:r>
              <a:rPr lang="en-US" smtClean="0"/>
              <a:t>20% multiple, 2/3 malignant, w/ slow growing</a:t>
            </a:r>
          </a:p>
          <a:p>
            <a:pPr marL="1371600" lvl="2" indent="-457200">
              <a:lnSpc>
                <a:spcPct val="90000"/>
              </a:lnSpc>
            </a:pPr>
            <a:r>
              <a:rPr lang="en-US" smtClean="0"/>
              <a:t>Parietal cell mass is increased</a:t>
            </a:r>
          </a:p>
          <a:p>
            <a:pPr marL="1371600" lvl="2" indent="-457200">
              <a:lnSpc>
                <a:spcPct val="90000"/>
              </a:lnSpc>
            </a:pPr>
            <a:r>
              <a:rPr lang="en-US" smtClean="0"/>
              <a:t>&gt; gastrin 3-6 x the normal </a:t>
            </a:r>
          </a:p>
          <a:p>
            <a:pPr marL="1371600" lvl="2" indent="-457200">
              <a:lnSpc>
                <a:spcPct val="90000"/>
              </a:lnSpc>
            </a:pPr>
            <a:endParaRPr lang="en-US" sz="2800" smtClean="0"/>
          </a:p>
        </p:txBody>
      </p:sp>
    </p:spTree>
    <p:extLst>
      <p:ext uri="{BB962C8B-B14F-4D97-AF65-F5344CB8AC3E}">
        <p14:creationId xmlns:p14="http://schemas.microsoft.com/office/powerpoint/2010/main" val="127622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549275"/>
            <a:ext cx="8229600" cy="5688013"/>
          </a:xfrm>
        </p:spPr>
        <p:txBody>
          <a:bodyPr/>
          <a:lstStyle/>
          <a:p>
            <a:r>
              <a:rPr lang="en-US" b="1" smtClean="0">
                <a:solidFill>
                  <a:schemeClr val="tx2"/>
                </a:solidFill>
              </a:rPr>
              <a:t>Symptoms</a:t>
            </a:r>
            <a:r>
              <a:rPr lang="sk-SK" b="1" smtClean="0">
                <a:solidFill>
                  <a:schemeClr val="tx2"/>
                </a:solidFill>
              </a:rPr>
              <a:t> of gastric ulcer disease</a:t>
            </a:r>
            <a:r>
              <a:rPr lang="en-US" b="1" smtClean="0">
                <a:solidFill>
                  <a:schemeClr val="tx2"/>
                </a:solidFill>
              </a:rPr>
              <a:t>:</a:t>
            </a:r>
          </a:p>
          <a:p>
            <a:endParaRPr lang="en-US" b="1" smtClean="0"/>
          </a:p>
          <a:p>
            <a:pPr lvl="1">
              <a:buFont typeface="Wingdings" pitchFamily="2" charset="2"/>
              <a:buChar char="Ø"/>
            </a:pPr>
            <a:r>
              <a:rPr lang="sk-SK" sz="2400" b="1" smtClean="0"/>
              <a:t>e</a:t>
            </a:r>
            <a:r>
              <a:rPr lang="en-US" sz="2400" b="1" smtClean="0"/>
              <a:t>pigastric pain after meal or during meal</a:t>
            </a:r>
            <a:endParaRPr lang="sk-SK" sz="2400" b="1" smtClean="0"/>
          </a:p>
          <a:p>
            <a:pPr lvl="1">
              <a:buFont typeface="Wingdings" pitchFamily="2" charset="2"/>
              <a:buChar char="Ø"/>
            </a:pPr>
            <a:endParaRPr lang="en-US" sz="2400" b="1" smtClean="0"/>
          </a:p>
          <a:p>
            <a:pPr lvl="1">
              <a:buFont typeface="Wingdings" pitchFamily="2" charset="2"/>
              <a:buChar char="Ø"/>
            </a:pPr>
            <a:r>
              <a:rPr lang="sk-SK" sz="2400" b="1" smtClean="0"/>
              <a:t>u</a:t>
            </a:r>
            <a:r>
              <a:rPr lang="en-US" sz="2400" b="1" smtClean="0"/>
              <a:t>pper dyspeptic syndrome – loss of appetite, nauzea, vomiting, flatulence</a:t>
            </a:r>
            <a:endParaRPr lang="sk-SK" sz="2400" b="1" smtClean="0"/>
          </a:p>
          <a:p>
            <a:pPr lvl="1">
              <a:buFont typeface="Wingdings" pitchFamily="2" charset="2"/>
              <a:buChar char="Ø"/>
            </a:pPr>
            <a:endParaRPr lang="en-US" sz="2400" b="1" smtClean="0"/>
          </a:p>
          <a:p>
            <a:pPr lvl="1">
              <a:buFont typeface="Wingdings" pitchFamily="2" charset="2"/>
              <a:buChar char="Ø"/>
            </a:pPr>
            <a:r>
              <a:rPr lang="sk-SK" sz="2400" b="1" smtClean="0"/>
              <a:t>v</a:t>
            </a:r>
            <a:r>
              <a:rPr lang="en-US" sz="2400" b="1" smtClean="0"/>
              <a:t>omiting brings relief   </a:t>
            </a:r>
            <a:endParaRPr lang="sk-SK" sz="2400" b="1" smtClean="0"/>
          </a:p>
          <a:p>
            <a:pPr lvl="1">
              <a:buFont typeface="Wingdings" pitchFamily="2" charset="2"/>
              <a:buChar char="Ø"/>
            </a:pPr>
            <a:endParaRPr lang="en-US" sz="2400" b="1" smtClean="0"/>
          </a:p>
          <a:p>
            <a:pPr lvl="1">
              <a:buFont typeface="Wingdings" pitchFamily="2" charset="2"/>
              <a:buChar char="Ø"/>
            </a:pPr>
            <a:r>
              <a:rPr lang="sk-SK" sz="2400" b="1" smtClean="0"/>
              <a:t>r</a:t>
            </a:r>
            <a:r>
              <a:rPr lang="en-US" sz="2400" b="1" smtClean="0"/>
              <a:t>educed nutrition</a:t>
            </a:r>
            <a:endParaRPr lang="sk-SK" sz="2400" b="1" smtClean="0"/>
          </a:p>
          <a:p>
            <a:pPr lvl="1">
              <a:buFont typeface="Wingdings" pitchFamily="2" charset="2"/>
              <a:buChar char="Ø"/>
            </a:pPr>
            <a:endParaRPr lang="en-US" sz="2400" b="1" smtClean="0"/>
          </a:p>
          <a:p>
            <a:pPr lvl="1">
              <a:buFont typeface="Wingdings" pitchFamily="2" charset="2"/>
              <a:buChar char="Ø"/>
            </a:pPr>
            <a:r>
              <a:rPr lang="sk-SK" sz="2400" b="1" smtClean="0"/>
              <a:t>l</a:t>
            </a:r>
            <a:r>
              <a:rPr lang="en-US" sz="2400" b="1" smtClean="0"/>
              <a:t>oss of weight</a:t>
            </a:r>
          </a:p>
        </p:txBody>
      </p:sp>
    </p:spTree>
    <p:extLst>
      <p:ext uri="{BB962C8B-B14F-4D97-AF65-F5344CB8AC3E}">
        <p14:creationId xmlns:p14="http://schemas.microsoft.com/office/powerpoint/2010/main" val="355558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477962"/>
          </a:xfrm>
        </p:spPr>
        <p:txBody>
          <a:bodyPr/>
          <a:lstStyle/>
          <a:p>
            <a:pPr>
              <a:defRPr/>
            </a:pPr>
            <a:r>
              <a:rPr lang="en-US" sz="4000"/>
              <a:t>Comparing Duodenal </a:t>
            </a:r>
            <a:br>
              <a:rPr lang="en-US" sz="4000"/>
            </a:br>
            <a:r>
              <a:rPr lang="en-US" sz="4000"/>
              <a:t>and Gastric Ulcers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378325"/>
          </a:xfrm>
        </p:spPr>
        <p:txBody>
          <a:bodyPr/>
          <a:lstStyle/>
          <a:p>
            <a:endParaRPr lang="fa-IR" smtClean="0"/>
          </a:p>
        </p:txBody>
      </p:sp>
      <p:pic>
        <p:nvPicPr>
          <p:cNvPr id="15364" name="Picture 4" descr="peptic_ulc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8077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001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404813"/>
            <a:ext cx="8229600" cy="59769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b="1" smtClean="0">
                <a:solidFill>
                  <a:schemeClr val="tx2"/>
                </a:solidFill>
              </a:rPr>
              <a:t>Symptoms of duodenal ulcer disease:</a:t>
            </a:r>
            <a:endParaRPr lang="sk-SK" sz="3600" b="1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sk-SK" sz="3600" b="1" smtClean="0">
              <a:solidFill>
                <a:schemeClr val="tx2"/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sk-SK" b="1" smtClean="0">
                <a:solidFill>
                  <a:schemeClr val="tx2"/>
                </a:solidFill>
              </a:rPr>
              <a:t>epigastric pain 2 hours after meal or on a empty stomach or during night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endParaRPr lang="sk-SK" b="1" smtClean="0">
              <a:solidFill>
                <a:schemeClr val="tx2"/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sk-SK" b="1" smtClean="0">
                <a:solidFill>
                  <a:schemeClr val="tx2"/>
                </a:solidFill>
              </a:rPr>
              <a:t>pyrosis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endParaRPr lang="sk-SK" b="1" smtClean="0">
              <a:solidFill>
                <a:schemeClr val="tx2"/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sk-SK" b="1" smtClean="0">
                <a:solidFill>
                  <a:schemeClr val="tx2"/>
                </a:solidFill>
              </a:rPr>
              <a:t>good nutrition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endParaRPr lang="sk-SK" b="1" smtClean="0">
              <a:solidFill>
                <a:schemeClr val="tx2"/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sk-SK" b="1" smtClean="0">
                <a:solidFill>
                  <a:schemeClr val="tx2"/>
                </a:solidFill>
              </a:rPr>
              <a:t>obstipation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endParaRPr lang="sk-SK" b="1" smtClean="0">
              <a:solidFill>
                <a:schemeClr val="tx2"/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sk-SK" b="1" smtClean="0">
                <a:solidFill>
                  <a:schemeClr val="tx2"/>
                </a:solidFill>
              </a:rPr>
              <a:t>seasonal dependence (spring, autumn)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endParaRPr lang="sk-SK" b="1" smtClean="0">
              <a:solidFill>
                <a:schemeClr val="tx2"/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endParaRPr lang="en-US" b="1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18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625475"/>
            <a:ext cx="8385175" cy="898525"/>
          </a:xfrm>
        </p:spPr>
        <p:txBody>
          <a:bodyPr/>
          <a:lstStyle/>
          <a:p>
            <a:pPr>
              <a:defRPr/>
            </a:pPr>
            <a:r>
              <a:rPr lang="en-US"/>
              <a:t>Diagnosis:</a:t>
            </a: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524000" y="1828800"/>
            <a:ext cx="7321550" cy="5105400"/>
          </a:xfrm>
        </p:spPr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en-US" sz="3600" b="1" smtClean="0"/>
              <a:t>UGIS (double contrast)</a:t>
            </a:r>
          </a:p>
          <a:p>
            <a:pPr marL="609600" indent="-609600">
              <a:buFont typeface="Wingdings" pitchFamily="2" charset="2"/>
              <a:buAutoNum type="arabicPeriod"/>
            </a:pPr>
            <a:endParaRPr lang="en-US" sz="3600" b="1" smtClean="0"/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3600" b="1" smtClean="0"/>
              <a:t>Endoscopy</a:t>
            </a:r>
          </a:p>
          <a:p>
            <a:pPr marL="609600" indent="-609600">
              <a:buFont typeface="Wingdings" pitchFamily="2" charset="2"/>
              <a:buAutoNum type="arabicPeriod"/>
            </a:pPr>
            <a:endParaRPr lang="en-US" sz="3600" smtClean="0"/>
          </a:p>
        </p:txBody>
      </p:sp>
    </p:spTree>
    <p:extLst>
      <p:ext uri="{BB962C8B-B14F-4D97-AF65-F5344CB8AC3E}">
        <p14:creationId xmlns:p14="http://schemas.microsoft.com/office/powerpoint/2010/main" val="385496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404813"/>
            <a:ext cx="8229600" cy="59769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smtClean="0">
                <a:solidFill>
                  <a:schemeClr val="tx2"/>
                </a:solidFill>
              </a:rPr>
              <a:t>Therapy:</a:t>
            </a:r>
            <a:endParaRPr lang="sk-SK" b="1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b="1" smtClean="0">
              <a:solidFill>
                <a:schemeClr val="tx2"/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b="1" smtClean="0">
                <a:solidFill>
                  <a:srgbClr val="CC3300"/>
                </a:solidFill>
              </a:rPr>
              <a:t>Conservative </a:t>
            </a:r>
          </a:p>
          <a:p>
            <a:pPr lvl="2">
              <a:lnSpc>
                <a:spcPct val="90000"/>
              </a:lnSpc>
              <a:buFontTx/>
              <a:buChar char="•"/>
            </a:pPr>
            <a:r>
              <a:rPr lang="en-US" b="1" smtClean="0">
                <a:solidFill>
                  <a:schemeClr val="tx2"/>
                </a:solidFill>
              </a:rPr>
              <a:t>regular lifestyle</a:t>
            </a:r>
          </a:p>
          <a:p>
            <a:pPr lvl="2">
              <a:lnSpc>
                <a:spcPct val="90000"/>
              </a:lnSpc>
              <a:buFontTx/>
              <a:buChar char="•"/>
            </a:pPr>
            <a:r>
              <a:rPr lang="en-US" b="1" smtClean="0">
                <a:solidFill>
                  <a:schemeClr val="tx2"/>
                </a:solidFill>
              </a:rPr>
              <a:t>prohibition of the smoking and alcohol</a:t>
            </a:r>
          </a:p>
          <a:p>
            <a:pPr lvl="2">
              <a:lnSpc>
                <a:spcPct val="90000"/>
              </a:lnSpc>
              <a:buFontTx/>
              <a:buChar char="•"/>
            </a:pPr>
            <a:r>
              <a:rPr lang="sk-SK" b="1" smtClean="0">
                <a:solidFill>
                  <a:schemeClr val="tx2"/>
                </a:solidFill>
              </a:rPr>
              <a:t>d</a:t>
            </a:r>
            <a:r>
              <a:rPr lang="en-US" b="1" smtClean="0">
                <a:solidFill>
                  <a:schemeClr val="tx2"/>
                </a:solidFill>
              </a:rPr>
              <a:t>iet (proteins, milk and milky products)</a:t>
            </a:r>
          </a:p>
          <a:p>
            <a:pPr lvl="2">
              <a:lnSpc>
                <a:spcPct val="90000"/>
              </a:lnSpc>
              <a:buFontTx/>
              <a:buChar char="•"/>
            </a:pPr>
            <a:r>
              <a:rPr lang="en-US" b="1" smtClean="0">
                <a:solidFill>
                  <a:schemeClr val="tx2"/>
                </a:solidFill>
              </a:rPr>
              <a:t>pharmacology (antagonists</a:t>
            </a:r>
            <a:r>
              <a:rPr lang="sk-SK" b="1" smtClean="0">
                <a:solidFill>
                  <a:schemeClr val="tx2"/>
                </a:solidFill>
              </a:rPr>
              <a:t> of</a:t>
            </a:r>
            <a:r>
              <a:rPr lang="en-US" b="1" smtClean="0">
                <a:solidFill>
                  <a:schemeClr val="tx2"/>
                </a:solidFill>
              </a:rPr>
              <a:t> H2 receptors, antacids, anticholinergics </a:t>
            </a:r>
          </a:p>
          <a:p>
            <a:pPr lvl="4">
              <a:lnSpc>
                <a:spcPct val="90000"/>
              </a:lnSpc>
              <a:buFont typeface="Wingdings" pitchFamily="2" charset="2"/>
              <a:buNone/>
            </a:pPr>
            <a:endParaRPr lang="sk-SK" b="1" smtClean="0">
              <a:solidFill>
                <a:schemeClr val="tx2"/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b="1" smtClean="0">
                <a:solidFill>
                  <a:srgbClr val="CC3300"/>
                </a:solidFill>
              </a:rPr>
              <a:t>Surgical </a:t>
            </a:r>
          </a:p>
          <a:p>
            <a:pPr lvl="2">
              <a:lnSpc>
                <a:spcPct val="90000"/>
              </a:lnSpc>
              <a:buFontTx/>
              <a:buChar char="•"/>
            </a:pPr>
            <a:r>
              <a:rPr lang="sk-SK" b="1" smtClean="0">
                <a:solidFill>
                  <a:schemeClr val="tx2"/>
                </a:solidFill>
              </a:rPr>
              <a:t>BI, BII </a:t>
            </a:r>
            <a:r>
              <a:rPr lang="en-US" b="1" smtClean="0">
                <a:solidFill>
                  <a:schemeClr val="tx2"/>
                </a:solidFill>
              </a:rPr>
              <a:t>resection</a:t>
            </a:r>
          </a:p>
          <a:p>
            <a:pPr lvl="2">
              <a:lnSpc>
                <a:spcPct val="90000"/>
              </a:lnSpc>
              <a:buFontTx/>
              <a:buChar char="•"/>
            </a:pPr>
            <a:r>
              <a:rPr lang="en-US" b="1" smtClean="0">
                <a:solidFill>
                  <a:schemeClr val="tx2"/>
                </a:solidFill>
              </a:rPr>
              <a:t>proximal selective vagotomy</a:t>
            </a:r>
          </a:p>
          <a:p>
            <a:pPr lvl="2">
              <a:lnSpc>
                <a:spcPct val="90000"/>
              </a:lnSpc>
              <a:buFontTx/>
              <a:buChar char="•"/>
            </a:pPr>
            <a:r>
              <a:rPr lang="en-US" b="1" smtClean="0">
                <a:solidFill>
                  <a:schemeClr val="tx2"/>
                </a:solidFill>
              </a:rPr>
              <a:t>vagotomy with pyloroplastic</a:t>
            </a:r>
          </a:p>
          <a:p>
            <a:pPr lvl="2">
              <a:lnSpc>
                <a:spcPct val="90000"/>
              </a:lnSpc>
              <a:buFontTx/>
              <a:buChar char="•"/>
            </a:pPr>
            <a:r>
              <a:rPr lang="sk-SK" b="1" smtClean="0">
                <a:solidFill>
                  <a:schemeClr val="tx2"/>
                </a:solidFill>
              </a:rPr>
              <a:t>suture of </a:t>
            </a:r>
            <a:r>
              <a:rPr lang="en-US" b="1" smtClean="0">
                <a:solidFill>
                  <a:schemeClr val="tx2"/>
                </a:solidFill>
              </a:rPr>
              <a:t>perforated</a:t>
            </a:r>
            <a:r>
              <a:rPr lang="sk-SK" b="1" smtClean="0">
                <a:solidFill>
                  <a:schemeClr val="tx2"/>
                </a:solidFill>
              </a:rPr>
              <a:t> or haemorrhagic ulcer</a:t>
            </a:r>
          </a:p>
          <a:p>
            <a:pPr lvl="2">
              <a:lnSpc>
                <a:spcPct val="90000"/>
              </a:lnSpc>
              <a:buFontTx/>
              <a:buChar char="•"/>
            </a:pPr>
            <a:endParaRPr lang="en-US" b="1" smtClean="0">
              <a:solidFill>
                <a:schemeClr val="tx2"/>
              </a:solidFill>
            </a:endParaRPr>
          </a:p>
          <a:p>
            <a:pPr lvl="4">
              <a:lnSpc>
                <a:spcPct val="90000"/>
              </a:lnSpc>
              <a:buFont typeface="Wingdings" pitchFamily="2" charset="2"/>
              <a:buNone/>
            </a:pPr>
            <a:endParaRPr lang="en-US" b="1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65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Acute UGI Bleeding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Hemodynamic Instability</a:t>
            </a:r>
          </a:p>
          <a:p>
            <a:pPr lvl="1"/>
            <a:r>
              <a:rPr lang="en-US"/>
              <a:t>Shock</a:t>
            </a:r>
          </a:p>
          <a:p>
            <a:pPr lvl="1"/>
            <a:r>
              <a:rPr lang="en-US"/>
              <a:t>Orthostatic hypotension</a:t>
            </a:r>
          </a:p>
          <a:p>
            <a:pPr lvl="1"/>
            <a:r>
              <a:rPr lang="en-US"/>
              <a:t>Profuse active bleeding</a:t>
            </a:r>
          </a:p>
          <a:p>
            <a:pPr lvl="1"/>
            <a:r>
              <a:rPr lang="en-US"/>
              <a:t>Decrease in HCT </a:t>
            </a:r>
            <a:r>
              <a:rPr lang="en-US">
                <a:cs typeface="Arial" charset="0"/>
              </a:rPr>
              <a:t>≥ 10%</a:t>
            </a:r>
          </a:p>
          <a:p>
            <a:pPr lvl="1"/>
            <a:r>
              <a:rPr lang="en-US">
                <a:cs typeface="Arial" charset="0"/>
              </a:rPr>
              <a:t>Anticipated transfusion &gt; 2 units RBC’s</a:t>
            </a:r>
          </a:p>
        </p:txBody>
      </p:sp>
    </p:spTree>
    <p:extLst>
      <p:ext uri="{BB962C8B-B14F-4D97-AF65-F5344CB8AC3E}">
        <p14:creationId xmlns:p14="http://schemas.microsoft.com/office/powerpoint/2010/main" val="50400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Resekce žaludku 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260350"/>
            <a:ext cx="7200900" cy="4943475"/>
          </a:xfrm>
          <a:noFill/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4643438" y="5013325"/>
            <a:ext cx="3673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sz="1000" b="1">
                <a:solidFill>
                  <a:srgbClr val="CC3300"/>
                </a:solidFill>
              </a:rPr>
              <a:t>Zeman, M. et al., Speciální chirurgie, ISBN 80-7262-260-9, 2004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916238" y="5734050"/>
            <a:ext cx="3097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k-SK" b="1">
                <a:solidFill>
                  <a:schemeClr val="tx2"/>
                </a:solidFill>
              </a:rPr>
              <a:t>Billroth I</a:t>
            </a:r>
          </a:p>
        </p:txBody>
      </p:sp>
    </p:spTree>
    <p:extLst>
      <p:ext uri="{BB962C8B-B14F-4D97-AF65-F5344CB8AC3E}">
        <p14:creationId xmlns:p14="http://schemas.microsoft.com/office/powerpoint/2010/main" val="166267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Vagotomie a pyloroplastik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404813"/>
            <a:ext cx="6048375" cy="4987925"/>
          </a:xfrm>
          <a:noFill/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995738" y="5157788"/>
            <a:ext cx="3673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sz="1000" b="1">
                <a:solidFill>
                  <a:srgbClr val="CC3300"/>
                </a:solidFill>
              </a:rPr>
              <a:t>Zeman, M. et al., Speciální chirurgie, ISBN 80-7262-260-9, 2004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411413" y="5805488"/>
            <a:ext cx="4392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k-SK" b="1">
                <a:solidFill>
                  <a:schemeClr val="tx2"/>
                </a:solidFill>
              </a:rPr>
              <a:t>Vagotomy </a:t>
            </a:r>
          </a:p>
        </p:txBody>
      </p:sp>
    </p:spTree>
    <p:extLst>
      <p:ext uri="{BB962C8B-B14F-4D97-AF65-F5344CB8AC3E}">
        <p14:creationId xmlns:p14="http://schemas.microsoft.com/office/powerpoint/2010/main" val="393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Treatment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Primarily medical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PPI or H2 blocker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Triple combination (double antibiotic and PPI=amoxicillin, clarithromycin, pantoprazole for 7-14 days)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Surgical indications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Intractibility (after medical therapy)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Hemorrhage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Obstruction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Perforation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Relative: continuous requirement of steroid therapy/NSAIDs</a:t>
            </a:r>
          </a:p>
        </p:txBody>
      </p:sp>
      <p:pic>
        <p:nvPicPr>
          <p:cNvPr id="25604" name="Picture 4" descr="Mt Sinai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525" y="5410200"/>
            <a:ext cx="8794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46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28600"/>
            <a:ext cx="8385175" cy="838200"/>
          </a:xfrm>
        </p:spPr>
        <p:txBody>
          <a:bodyPr/>
          <a:lstStyle/>
          <a:p>
            <a:pPr>
              <a:defRPr/>
            </a:pPr>
            <a:r>
              <a:rPr lang="en-US"/>
              <a:t>Treatment:</a:t>
            </a:r>
          </a:p>
        </p:txBody>
      </p:sp>
      <p:sp>
        <p:nvSpPr>
          <p:cNvPr id="266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28600" y="1295400"/>
            <a:ext cx="8915400" cy="4495800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en-US" sz="3600" b="1" dirty="0" smtClean="0"/>
              <a:t>Mechanism of Pharmacologic </a:t>
            </a:r>
            <a:r>
              <a:rPr lang="en-US" sz="3600" b="1" dirty="0" smtClean="0"/>
              <a:t>Therapy:</a:t>
            </a:r>
            <a:endParaRPr lang="en-US" b="1" dirty="0"/>
          </a:p>
          <a:p>
            <a:pPr marL="609600" indent="-609600">
              <a:buFont typeface="Wingdings" pitchFamily="2" charset="2"/>
              <a:buNone/>
            </a:pPr>
            <a:r>
              <a:rPr lang="en-US" b="1" dirty="0" smtClean="0">
                <a:solidFill>
                  <a:schemeClr val="hlink"/>
                </a:solidFill>
              </a:rPr>
              <a:t>For </a:t>
            </a:r>
            <a:r>
              <a:rPr lang="en-US" b="1" dirty="0" smtClean="0">
                <a:solidFill>
                  <a:schemeClr val="hlink"/>
                </a:solidFill>
              </a:rPr>
              <a:t>eradication of H. pylori:</a:t>
            </a:r>
          </a:p>
          <a:p>
            <a:pPr marL="990600" lvl="1" indent="-533400">
              <a:buFont typeface="Wingdings" pitchFamily="2" charset="2"/>
              <a:buAutoNum type="alphaLcPeriod"/>
            </a:pPr>
            <a:r>
              <a:rPr lang="en-US" dirty="0" smtClean="0"/>
              <a:t>Bismuth based triple therapy</a:t>
            </a:r>
          </a:p>
          <a:p>
            <a:pPr marL="1371600" lvl="2" indent="-457200"/>
            <a:r>
              <a:rPr lang="en-US" sz="2800" dirty="0" smtClean="0"/>
              <a:t>Bismuth + Tetracycline + Metronidazole</a:t>
            </a:r>
          </a:p>
          <a:p>
            <a:pPr marL="1371600" lvl="2" indent="-457200">
              <a:buFont typeface="Wingdings" pitchFamily="2" charset="2"/>
              <a:buNone/>
            </a:pPr>
            <a:endParaRPr lang="en-US" sz="2800" dirty="0" smtClean="0"/>
          </a:p>
          <a:p>
            <a:pPr marL="990600" lvl="1" indent="-533400">
              <a:buFont typeface="Wingdings" pitchFamily="2" charset="2"/>
              <a:buAutoNum type="alphaLcPeriod"/>
            </a:pPr>
            <a:r>
              <a:rPr lang="en-US" dirty="0" smtClean="0"/>
              <a:t>Proton pump inhibitor</a:t>
            </a:r>
          </a:p>
          <a:p>
            <a:pPr marL="1371600" lvl="2" indent="-457200"/>
            <a:r>
              <a:rPr lang="en-US" sz="2800" dirty="0" smtClean="0"/>
              <a:t>Omeprazole + Amoxicillin/Clarithromycin</a:t>
            </a:r>
          </a:p>
          <a:p>
            <a:pPr marL="1371600" lvl="2" indent="-457200">
              <a:buFont typeface="Wingdings" pitchFamily="2" charset="2"/>
              <a:buNone/>
            </a:pPr>
            <a:r>
              <a:rPr lang="en-US" sz="2800" dirty="0" smtClean="0"/>
              <a:t>			+ metronidazole</a:t>
            </a:r>
          </a:p>
          <a:p>
            <a:pPr marL="609600" indent="-609600">
              <a:buFont typeface="Wingdings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3162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381000"/>
            <a:ext cx="7772400" cy="1752600"/>
          </a:xfrm>
        </p:spPr>
        <p:txBody>
          <a:bodyPr/>
          <a:lstStyle/>
          <a:p>
            <a:pPr>
              <a:defRPr/>
            </a:pPr>
            <a:r>
              <a:rPr lang="en-US" altLang="ar-SA"/>
              <a:t>GI Bleeding</a:t>
            </a:r>
          </a:p>
        </p:txBody>
      </p:sp>
      <p:pic>
        <p:nvPicPr>
          <p:cNvPr id="29699" name="Picture 3" descr="GIC0301-07-017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70038"/>
            <a:ext cx="7696200" cy="467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325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371600"/>
          </a:xfrm>
        </p:spPr>
        <p:txBody>
          <a:bodyPr/>
          <a:lstStyle/>
          <a:p>
            <a:pPr>
              <a:defRPr/>
            </a:pPr>
            <a:r>
              <a:rPr lang="en-US" altLang="ar-SA" b="1"/>
              <a:t>Ulcer with recent bleed</a:t>
            </a:r>
            <a:endParaRPr lang="en-US" altLang="ar-SA"/>
          </a:p>
        </p:txBody>
      </p:sp>
      <p:pic>
        <p:nvPicPr>
          <p:cNvPr id="30723" name="Picture 3" descr="GIC0301-07-017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57375"/>
            <a:ext cx="792480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73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26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ar-SA" sz="4400" dirty="0" smtClean="0">
                <a:solidFill>
                  <a:schemeClr val="tx2"/>
                </a:solidFill>
              </a:rPr>
              <a:t>Ulcer Perforation </a:t>
            </a:r>
            <a:endParaRPr lang="en-US" altLang="ar-SA" sz="4400" dirty="0">
              <a:solidFill>
                <a:schemeClr val="tx2"/>
              </a:solidFill>
            </a:endParaRPr>
          </a:p>
        </p:txBody>
      </p:sp>
      <p:pic>
        <p:nvPicPr>
          <p:cNvPr id="32771" name="Picture 1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1895475"/>
            <a:ext cx="417195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946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Documents and Settings\Daniel Nicastri\Desktop\Ulcerxr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4800"/>
            <a:ext cx="6705600" cy="636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166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0FE7161-A3D1-4FDA-83AF-E18E6C1CD61E}" type="slidenum">
              <a:rPr lang="ar-SA" smtClean="0"/>
              <a:pPr eaLnBrk="1" hangingPunct="1"/>
              <a:t>38</a:t>
            </a:fld>
            <a:endParaRPr 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800" b="1" dirty="0" smtClean="0"/>
              <a:t>Gastric Cancer</a:t>
            </a:r>
            <a:endParaRPr lang="en-US" sz="4800" b="1" dirty="0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sz="2400" smtClean="0"/>
              <a:t>Gastric cancers can occur anywhere in the stomach. However, most frequently, they occur on the lesser curvature (next slide).</a:t>
            </a:r>
          </a:p>
          <a:p>
            <a:pPr algn="l" rtl="0" eaLnBrk="1" hangingPunct="1"/>
            <a:r>
              <a:rPr lang="en-US" sz="2400" smtClean="0"/>
              <a:t>The tumor infiltrates the surrounding mucosa, penetrating the wall of the stomach and adjacent organs and structures.</a:t>
            </a:r>
          </a:p>
          <a:p>
            <a:pPr algn="l" rtl="0" eaLnBrk="1" hangingPunct="1"/>
            <a:r>
              <a:rPr lang="en-US" sz="2400" smtClean="0"/>
              <a:t>At the time of diagnosis, the liver, pancreas, esophagus, and duodenum are often affected. </a:t>
            </a:r>
          </a:p>
        </p:txBody>
      </p:sp>
    </p:spTree>
    <p:extLst>
      <p:ext uri="{BB962C8B-B14F-4D97-AF65-F5344CB8AC3E}">
        <p14:creationId xmlns:p14="http://schemas.microsoft.com/office/powerpoint/2010/main" val="345379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C892516-2799-48DB-A670-064F36635954}" type="slidenum">
              <a:rPr lang="ar-SA" smtClean="0"/>
              <a:pPr eaLnBrk="1" hangingPunct="1"/>
              <a:t>39</a:t>
            </a:fld>
            <a:endParaRPr lang="en-US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sz="3200" smtClean="0"/>
              <a:t>Clinical manifestations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5562600" cy="5181600"/>
          </a:xfrm>
        </p:spPr>
        <p:txBody>
          <a:bodyPr/>
          <a:lstStyle/>
          <a:p>
            <a:pPr algn="l" rtl="0" eaLnBrk="1" hangingPunct="1"/>
            <a:r>
              <a:rPr lang="en-US" sz="2400" dirty="0" smtClean="0"/>
              <a:t>Pain relieved by antacids.</a:t>
            </a:r>
          </a:p>
          <a:p>
            <a:pPr algn="l" rtl="0" eaLnBrk="1" hangingPunct="1"/>
            <a:r>
              <a:rPr lang="en-US" sz="2400" dirty="0" smtClean="0"/>
              <a:t>Dyspepsia (indigestion), early satiety </a:t>
            </a:r>
            <a:r>
              <a:rPr lang="en-US" sz="2400" dirty="0" smtClean="0"/>
              <a:t>, </a:t>
            </a:r>
            <a:r>
              <a:rPr lang="en-US" sz="2400" dirty="0" smtClean="0"/>
              <a:t>weight loss, abdominal pain above the umbilicus.</a:t>
            </a:r>
          </a:p>
          <a:p>
            <a:pPr algn="l" rtl="0" eaLnBrk="1" hangingPunct="1"/>
            <a:r>
              <a:rPr lang="en-US" sz="2400" dirty="0" smtClean="0"/>
              <a:t>Loss of appetite and nausea and vomiting.</a:t>
            </a:r>
          </a:p>
          <a:p>
            <a:pPr algn="l" rtl="0" eaLnBrk="1" hangingPunct="1"/>
            <a:endParaRPr lang="en-US" sz="2400" dirty="0" smtClean="0"/>
          </a:p>
        </p:txBody>
      </p:sp>
      <p:pic>
        <p:nvPicPr>
          <p:cNvPr id="5125" name="Picture 7" descr="300px-Regions_of_stoma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85800"/>
            <a:ext cx="3733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822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Acute UGI Bleeding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600"/>
              <a:t>Resuscitation</a:t>
            </a:r>
          </a:p>
          <a:p>
            <a:pPr lvl="1">
              <a:lnSpc>
                <a:spcPct val="80000"/>
              </a:lnSpc>
            </a:pPr>
            <a:r>
              <a:rPr lang="en-US" sz="2200"/>
              <a:t>Large bore I.V.</a:t>
            </a:r>
          </a:p>
          <a:p>
            <a:pPr lvl="1">
              <a:lnSpc>
                <a:spcPct val="80000"/>
              </a:lnSpc>
            </a:pPr>
            <a:r>
              <a:rPr lang="en-US" sz="2200"/>
              <a:t>NSS</a:t>
            </a:r>
          </a:p>
          <a:p>
            <a:pPr lvl="1">
              <a:lnSpc>
                <a:spcPct val="80000"/>
              </a:lnSpc>
            </a:pPr>
            <a:r>
              <a:rPr lang="en-US" sz="2200"/>
              <a:t>Blood Transfusions</a:t>
            </a:r>
          </a:p>
          <a:p>
            <a:pPr lvl="1">
              <a:lnSpc>
                <a:spcPct val="80000"/>
              </a:lnSpc>
            </a:pPr>
            <a:r>
              <a:rPr lang="en-US" sz="2200"/>
              <a:t>Correct coagulopathy INR &gt; 1.5</a:t>
            </a:r>
          </a:p>
          <a:p>
            <a:pPr lvl="2">
              <a:lnSpc>
                <a:spcPct val="80000"/>
              </a:lnSpc>
            </a:pPr>
            <a:r>
              <a:rPr lang="en-US" sz="2100"/>
              <a:t>FFP</a:t>
            </a:r>
          </a:p>
          <a:p>
            <a:pPr lvl="2">
              <a:lnSpc>
                <a:spcPct val="80000"/>
              </a:lnSpc>
            </a:pPr>
            <a:r>
              <a:rPr lang="en-US" sz="2100"/>
              <a:t>Vitamin K</a:t>
            </a:r>
          </a:p>
          <a:p>
            <a:pPr lvl="1">
              <a:lnSpc>
                <a:spcPct val="80000"/>
              </a:lnSpc>
            </a:pPr>
            <a:r>
              <a:rPr lang="en-US" sz="2200"/>
              <a:t>Correct thrombocytopenia &lt; 50,000</a:t>
            </a:r>
          </a:p>
          <a:p>
            <a:pPr lvl="1">
              <a:lnSpc>
                <a:spcPct val="80000"/>
              </a:lnSpc>
            </a:pPr>
            <a:r>
              <a:rPr lang="en-US" sz="2200"/>
              <a:t>NG Lavage to remove blood &amp; clots</a:t>
            </a:r>
          </a:p>
          <a:p>
            <a:pPr lvl="1">
              <a:lnSpc>
                <a:spcPct val="80000"/>
              </a:lnSpc>
            </a:pPr>
            <a:r>
              <a:rPr lang="en-US" sz="2200"/>
              <a:t>Protect airway if necessary with elective intubation</a:t>
            </a:r>
          </a:p>
          <a:p>
            <a:pPr lvl="1">
              <a:lnSpc>
                <a:spcPct val="80000"/>
              </a:lnSpc>
            </a:pPr>
            <a:r>
              <a:rPr lang="en-US" sz="2200"/>
              <a:t>PPI</a:t>
            </a:r>
          </a:p>
          <a:p>
            <a:pPr lvl="1">
              <a:lnSpc>
                <a:spcPct val="80000"/>
              </a:lnSpc>
            </a:pPr>
            <a:r>
              <a:rPr lang="en-US" sz="2200"/>
              <a:t>Octreotide</a:t>
            </a:r>
          </a:p>
          <a:p>
            <a:pPr lvl="1">
              <a:lnSpc>
                <a:spcPct val="80000"/>
              </a:lnSpc>
            </a:pPr>
            <a:r>
              <a:rPr lang="en-US" sz="2200"/>
              <a:t>GI and Surgical Consults</a:t>
            </a:r>
          </a:p>
        </p:txBody>
      </p:sp>
      <p:pic>
        <p:nvPicPr>
          <p:cNvPr id="9221" name="Picture 5" descr="j0287095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524000"/>
            <a:ext cx="1233488" cy="240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5284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C90861B-1464-4A25-B4C7-0AED35977882}" type="slidenum">
              <a:rPr lang="ar-SA" smtClean="0"/>
              <a:pPr eaLnBrk="1" hangingPunct="1"/>
              <a:t>40</a:t>
            </a:fld>
            <a:endParaRPr lang="en-US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sz="3200" smtClean="0"/>
              <a:t>Assessment and diagnostic findings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486400"/>
          </a:xfrm>
        </p:spPr>
        <p:txBody>
          <a:bodyPr/>
          <a:lstStyle/>
          <a:p>
            <a:pPr algn="l" rtl="0" eaLnBrk="1" hangingPunct="1"/>
            <a:r>
              <a:rPr lang="en-US" sz="2400" smtClean="0"/>
              <a:t>The physical examination may not be helpful in detecting the cancer because most early gastric tumors are not palpable. In advanced cases, a gastric mass may be palpable. </a:t>
            </a:r>
          </a:p>
          <a:p>
            <a:pPr algn="l" rtl="0" eaLnBrk="1" hangingPunct="1"/>
            <a:r>
              <a:rPr lang="en-US" sz="2400" smtClean="0"/>
              <a:t>Ascites and hepatomegaly may be apparent if metastasis occurs. </a:t>
            </a:r>
          </a:p>
          <a:p>
            <a:pPr algn="l" rtl="0" eaLnBrk="1" hangingPunct="1"/>
            <a:r>
              <a:rPr lang="en-US" sz="2400" smtClean="0"/>
              <a:t>Palpable nodules around the umbilicus (slide 6).</a:t>
            </a:r>
          </a:p>
          <a:p>
            <a:pPr algn="l" rtl="0" eaLnBrk="1" hangingPunct="1"/>
            <a:r>
              <a:rPr lang="en-US" sz="2400" smtClean="0"/>
              <a:t>Esophagogastroduodenoscopy for biposy and cytologic washings is the diagnostic study of choice.</a:t>
            </a:r>
          </a:p>
          <a:p>
            <a:pPr algn="l" rtl="0" eaLnBrk="1" hangingPunct="1"/>
            <a:r>
              <a:rPr lang="en-US" sz="2400" smtClean="0"/>
              <a:t>CT completes the diagnostic studies to assess for surgical resectability of the tumor before surgery is scheduled. </a:t>
            </a:r>
          </a:p>
          <a:p>
            <a:pPr algn="l" rtl="0" eaLnBrk="1" hangingPunct="1"/>
            <a:r>
              <a:rPr lang="en-US" sz="2400" smtClean="0"/>
              <a:t>CT of the chest, abdomen, and pelvis is important in staging of gastric cancer.</a:t>
            </a:r>
          </a:p>
        </p:txBody>
      </p:sp>
    </p:spTree>
    <p:extLst>
      <p:ext uri="{BB962C8B-B14F-4D97-AF65-F5344CB8AC3E}">
        <p14:creationId xmlns:p14="http://schemas.microsoft.com/office/powerpoint/2010/main" val="29934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445507D-7951-4421-9A1C-28082E5093B4}" type="slidenum">
              <a:rPr lang="ar-SA" smtClean="0"/>
              <a:pPr eaLnBrk="1" hangingPunct="1"/>
              <a:t>41</a:t>
            </a:fld>
            <a:endParaRPr lang="en-US" smtClean="0"/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6248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6096000"/>
            <a:ext cx="8229600" cy="533400"/>
          </a:xfrm>
          <a:noFill/>
        </p:spPr>
        <p:txBody>
          <a:bodyPr/>
          <a:lstStyle/>
          <a:p>
            <a:pPr rtl="0" eaLnBrk="1" hangingPunct="1"/>
            <a:r>
              <a:rPr lang="en-US" sz="2400" smtClean="0"/>
              <a:t>Sister Mary Joseph's nodule of the umbilicus</a:t>
            </a:r>
          </a:p>
        </p:txBody>
      </p:sp>
    </p:spTree>
    <p:extLst>
      <p:ext uri="{BB962C8B-B14F-4D97-AF65-F5344CB8AC3E}">
        <p14:creationId xmlns:p14="http://schemas.microsoft.com/office/powerpoint/2010/main" val="184969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05671EB-6C94-4294-AEA7-3D4E1A2B8603}" type="slidenum">
              <a:rPr lang="ar-SA" smtClean="0"/>
              <a:pPr eaLnBrk="1" hangingPunct="1"/>
              <a:t>42</a:t>
            </a:fld>
            <a:endParaRPr lang="en-US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sz="3200" smtClean="0"/>
              <a:t>Medical management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486400"/>
          </a:xfrm>
        </p:spPr>
        <p:txBody>
          <a:bodyPr/>
          <a:lstStyle/>
          <a:p>
            <a:pPr algn="l" rtl="0" eaLnBrk="1" hangingPunct="1"/>
            <a:r>
              <a:rPr lang="en-US" sz="2400" smtClean="0"/>
              <a:t>Successful treatment of gastric cancer is through tumor removal.</a:t>
            </a:r>
          </a:p>
          <a:p>
            <a:pPr algn="l" rtl="0" eaLnBrk="1" hangingPunct="1"/>
            <a:r>
              <a:rPr lang="en-US" sz="2400" smtClean="0"/>
              <a:t>Cure could be achieved if the tumor has been removed while it is still localised to the stomach. Otherwise, cure is less likely.</a:t>
            </a:r>
          </a:p>
          <a:p>
            <a:pPr algn="l" rtl="0" eaLnBrk="1" hangingPunct="1"/>
            <a:r>
              <a:rPr lang="en-US" sz="2400" smtClean="0"/>
              <a:t>Unresectable tumor in a patient with advanced disease, chemotherapy using single agent chemotherapeutic medications including 5-fluorouracil (5-FU), cisplatin, doxorubicin, and mitomycin. </a:t>
            </a:r>
          </a:p>
          <a:p>
            <a:pPr algn="l" rtl="0" eaLnBrk="1" hangingPunct="1"/>
            <a:r>
              <a:rPr lang="en-US" sz="2400" smtClean="0"/>
              <a:t>It is now more common to administer combination therapy, primarily 5-FU-based therapy with other agents.</a:t>
            </a:r>
          </a:p>
        </p:txBody>
      </p:sp>
    </p:spTree>
    <p:extLst>
      <p:ext uri="{BB962C8B-B14F-4D97-AF65-F5344CB8AC3E}">
        <p14:creationId xmlns:p14="http://schemas.microsoft.com/office/powerpoint/2010/main" val="312203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D685EBD-E9F0-42B2-A9D9-C3B5318EC798}" type="slidenum">
              <a:rPr lang="ar-SA" smtClean="0"/>
              <a:pPr eaLnBrk="1" hangingPunct="1"/>
              <a:t>43</a:t>
            </a:fld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8600"/>
            <a:ext cx="8229600" cy="1828800"/>
          </a:xfrm>
        </p:spPr>
        <p:txBody>
          <a:bodyPr>
            <a:normAutofit lnSpcReduction="10000"/>
          </a:bodyPr>
          <a:lstStyle/>
          <a:p>
            <a:pPr algn="l" rtl="0" eaLnBrk="1" hangingPunct="1"/>
            <a:r>
              <a:rPr lang="en-US" sz="2400" smtClean="0"/>
              <a:t>Total gastrectomy may be performed for a resectable cancer. The entire stomach, the duodenum, the lower portion of the esophagus, supporting mesentry, and lymph nodes are removed. Esophagojejunostomy is performed to reconstruct the GI tract. </a:t>
            </a:r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1695450" y="1820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2304" name="Group 16"/>
          <p:cNvGraphicFramePr>
            <a:graphicFrameLocks noGrp="1"/>
          </p:cNvGraphicFramePr>
          <p:nvPr/>
        </p:nvGraphicFramePr>
        <p:xfrm>
          <a:off x="-1693863" y="1820863"/>
          <a:ext cx="3571876" cy="3216275"/>
        </p:xfrm>
        <a:graphic>
          <a:graphicData uri="http://schemas.openxmlformats.org/drawingml/2006/table">
            <a:tbl>
              <a:tblPr rtl="1"/>
              <a:tblGrid>
                <a:gridCol w="3571876"/>
              </a:tblGrid>
              <a:tr h="321627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ar-SA" sz="18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ar-S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                                                          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223" name="Picture 8" descr="200802291436_05571_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33600"/>
            <a:ext cx="7162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21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956DD35-811D-495C-B4D4-87D4BFC4AD7D}" type="slidenum">
              <a:rPr lang="ar-SA" smtClean="0"/>
              <a:pPr eaLnBrk="1" hangingPunct="1"/>
              <a:t>44</a:t>
            </a:fld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410200"/>
          </a:xfrm>
        </p:spPr>
        <p:txBody>
          <a:bodyPr/>
          <a:lstStyle/>
          <a:p>
            <a:pPr algn="l" rtl="0" eaLnBrk="1" hangingPunct="1"/>
            <a:r>
              <a:rPr lang="en-US" sz="2400" smtClean="0"/>
              <a:t>Based on assessment data, nursing diagnoses may include:</a:t>
            </a:r>
          </a:p>
          <a:p>
            <a:pPr lvl="1" algn="l" rtl="0" eaLnBrk="1" hangingPunct="1"/>
            <a:r>
              <a:rPr lang="en-US" sz="2200" smtClean="0"/>
              <a:t>Anxiety related to the disease and anticipated treatment.</a:t>
            </a:r>
          </a:p>
          <a:p>
            <a:pPr lvl="1" algn="l" rtl="0" eaLnBrk="1" hangingPunct="1"/>
            <a:r>
              <a:rPr lang="en-US" sz="2200" smtClean="0"/>
              <a:t>Imbalanced nutrition related to early satiety or anorexia.</a:t>
            </a:r>
          </a:p>
          <a:p>
            <a:pPr lvl="1" algn="l" rtl="0" eaLnBrk="1" hangingPunct="1"/>
            <a:r>
              <a:rPr lang="en-US" sz="2200" smtClean="0"/>
              <a:t>Pain related to tumor mass.</a:t>
            </a:r>
          </a:p>
          <a:p>
            <a:pPr lvl="1" algn="l" rtl="0" eaLnBrk="1" hangingPunct="1"/>
            <a:r>
              <a:rPr lang="en-US" sz="2200" smtClean="0"/>
              <a:t>Anticipatory grieving related to diagnosis of cancer.</a:t>
            </a:r>
          </a:p>
          <a:p>
            <a:pPr lvl="1" algn="l" rtl="0" eaLnBrk="1" hangingPunct="1"/>
            <a:r>
              <a:rPr lang="en-US" sz="2200" smtClean="0"/>
              <a:t>Deficient knowledge regarding self-care activities.</a:t>
            </a:r>
            <a:endParaRPr lang="en-US" sz="2000" smtClean="0"/>
          </a:p>
          <a:p>
            <a:pPr algn="l" rtl="0" eaLnBrk="1" hangingPunct="1"/>
            <a:r>
              <a:rPr lang="en-US" sz="2400" smtClean="0"/>
              <a:t>The major goals for the patient may include:</a:t>
            </a:r>
          </a:p>
          <a:p>
            <a:pPr lvl="1" algn="l" rtl="0" eaLnBrk="1" hangingPunct="1"/>
            <a:r>
              <a:rPr lang="en-US" sz="2200" smtClean="0"/>
              <a:t>reduced anxiety</a:t>
            </a:r>
          </a:p>
          <a:p>
            <a:pPr lvl="1" algn="l" rtl="0" eaLnBrk="1" hangingPunct="1"/>
            <a:r>
              <a:rPr lang="en-US" sz="2200" smtClean="0"/>
              <a:t>optimal nutrition</a:t>
            </a:r>
          </a:p>
          <a:p>
            <a:pPr lvl="1" algn="l" rtl="0" eaLnBrk="1" hangingPunct="1"/>
            <a:r>
              <a:rPr lang="en-US" sz="2200" smtClean="0"/>
              <a:t>pain relief</a:t>
            </a:r>
          </a:p>
          <a:p>
            <a:pPr lvl="1" algn="l" rtl="0" eaLnBrk="1" hangingPunct="1"/>
            <a:r>
              <a:rPr lang="en-US" sz="2200" smtClean="0"/>
              <a:t>adjustment to diagnosis and anticipated life style changes</a:t>
            </a:r>
            <a:endParaRPr lang="en-US" sz="2000" smtClean="0"/>
          </a:p>
          <a:p>
            <a:pPr lvl="1" algn="l" rtl="0" eaLnBrk="1" hangingPunct="1"/>
            <a:endParaRPr lang="en-US" sz="2200" smtClean="0"/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533400" y="3810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800">
                <a:solidFill>
                  <a:schemeClr val="tx2"/>
                </a:solidFill>
              </a:rPr>
              <a:t>Nursing diagnoses, planning and goals</a:t>
            </a:r>
          </a:p>
        </p:txBody>
      </p:sp>
    </p:spTree>
    <p:extLst>
      <p:ext uri="{BB962C8B-B14F-4D97-AF65-F5344CB8AC3E}">
        <p14:creationId xmlns:p14="http://schemas.microsoft.com/office/powerpoint/2010/main" val="406750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dirty="0" smtClean="0"/>
              <a:t>Treatment </a:t>
            </a:r>
            <a:r>
              <a:rPr lang="en-US" dirty="0"/>
              <a:t>of ulcers which are positive for H. pylori need?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      A) only a longer coarse of PPI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      B) addition of antibiotics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      C) need an inpatient coarse of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          treatment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      D) can be treated the same as ulcers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          that are negative for H. pylori  </a:t>
            </a:r>
          </a:p>
        </p:txBody>
      </p:sp>
    </p:spTree>
    <p:extLst>
      <p:ext uri="{BB962C8B-B14F-4D97-AF65-F5344CB8AC3E}">
        <p14:creationId xmlns:p14="http://schemas.microsoft.com/office/powerpoint/2010/main" val="344574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Clinical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67 </a:t>
            </a:r>
            <a:r>
              <a:rPr lang="en-US" dirty="0" err="1" smtClean="0"/>
              <a:t>yo</a:t>
            </a:r>
            <a:r>
              <a:rPr lang="en-US" dirty="0" smtClean="0"/>
              <a:t> M with history of HTN and osteoarthritis who presents to the ED with 3 episodes of coffee –ground emesis today. 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No abdominal pain, </a:t>
            </a:r>
            <a:r>
              <a:rPr lang="en-US" dirty="0" err="1" smtClean="0"/>
              <a:t>melena</a:t>
            </a:r>
            <a:r>
              <a:rPr lang="en-US" dirty="0" smtClean="0"/>
              <a:t> or </a:t>
            </a:r>
            <a:r>
              <a:rPr lang="en-US" dirty="0" err="1" smtClean="0"/>
              <a:t>hematochezia</a:t>
            </a:r>
            <a:r>
              <a:rPr lang="en-US" dirty="0" smtClean="0"/>
              <a:t>.  No history of liver disease or </a:t>
            </a:r>
            <a:r>
              <a:rPr lang="en-US" dirty="0" err="1" smtClean="0"/>
              <a:t>coagulopathy</a:t>
            </a:r>
            <a:r>
              <a:rPr lang="en-US" dirty="0" smtClean="0"/>
              <a:t>, +occasional  ETOH use.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Medications include HCTZ, </a:t>
            </a:r>
            <a:r>
              <a:rPr lang="en-US" dirty="0" err="1" smtClean="0"/>
              <a:t>Lisinopril</a:t>
            </a:r>
            <a:r>
              <a:rPr lang="en-US" dirty="0" smtClean="0"/>
              <a:t>, and Ibuprofen PRN for joint pain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VS on arrival: T 37, HR 102, BP 108/72, similar BP standing , Pox 99%  RA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Examination: </a:t>
            </a:r>
            <a:r>
              <a:rPr lang="en-US" dirty="0" smtClean="0"/>
              <a:t>. </a:t>
            </a:r>
            <a:r>
              <a:rPr lang="en-US" dirty="0" smtClean="0"/>
              <a:t>No </a:t>
            </a:r>
            <a:r>
              <a:rPr lang="en-US" dirty="0" err="1" smtClean="0"/>
              <a:t>scleral</a:t>
            </a:r>
            <a:r>
              <a:rPr lang="en-US" dirty="0" smtClean="0"/>
              <a:t> </a:t>
            </a:r>
            <a:r>
              <a:rPr lang="en-US" dirty="0" err="1" smtClean="0"/>
              <a:t>icterus</a:t>
            </a:r>
            <a:r>
              <a:rPr lang="en-US" dirty="0" smtClean="0"/>
              <a:t>. Abdomen soft, non-tender, no HSM.  </a:t>
            </a:r>
            <a:r>
              <a:rPr lang="en-US" dirty="0" smtClean="0"/>
              <a:t>Rectal with dark brown </a:t>
            </a:r>
            <a:r>
              <a:rPr lang="en-US" dirty="0" smtClean="0"/>
              <a:t>stool   </a:t>
            </a:r>
            <a:endParaRPr lang="en-US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Labs: </a:t>
            </a:r>
            <a:r>
              <a:rPr lang="en-US" dirty="0" err="1" smtClean="0"/>
              <a:t>Hgb</a:t>
            </a:r>
            <a:r>
              <a:rPr lang="en-US" dirty="0" smtClean="0"/>
              <a:t> 9.8, </a:t>
            </a:r>
            <a:r>
              <a:rPr lang="en-US" dirty="0" err="1" smtClean="0"/>
              <a:t>Plt</a:t>
            </a:r>
            <a:r>
              <a:rPr lang="en-US" dirty="0" smtClean="0"/>
              <a:t> 245, INR 1, LFTs </a:t>
            </a:r>
            <a:r>
              <a:rPr lang="en-US" dirty="0" err="1" smtClean="0"/>
              <a:t>nl</a:t>
            </a:r>
            <a:r>
              <a:rPr lang="en-US" dirty="0" smtClean="0"/>
              <a:t>, BUN 28/Cr 1.4.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0897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Clinical Scenario Conclusion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67yo M on NSAIDS with 3 episodes of coffee –ground emesis, anemia, and tachycardia</a:t>
            </a:r>
          </a:p>
          <a:p>
            <a:pPr lvl="1"/>
            <a:r>
              <a:rPr lang="en-US" smtClean="0"/>
              <a:t>What is the likely etiology of the bleeding?</a:t>
            </a:r>
          </a:p>
          <a:p>
            <a:pPr lvl="1"/>
            <a:r>
              <a:rPr lang="en-US" smtClean="0"/>
              <a:t>What is the appropriate acute management?</a:t>
            </a:r>
          </a:p>
          <a:p>
            <a:endParaRPr lang="en-US" smtClean="0"/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2864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9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4"/>
            <a:ext cx="9144000" cy="684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02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Acute UGI Bleeding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Diagnostic Studies</a:t>
            </a:r>
          </a:p>
          <a:p>
            <a:pPr lvl="1"/>
            <a:r>
              <a:rPr lang="en-US"/>
              <a:t>Endoscopy</a:t>
            </a:r>
          </a:p>
          <a:p>
            <a:pPr lvl="1"/>
            <a:r>
              <a:rPr lang="en-US"/>
              <a:t>Tagged red cell bleeding scan</a:t>
            </a:r>
          </a:p>
          <a:p>
            <a:pPr lvl="1"/>
            <a:r>
              <a:rPr lang="en-US"/>
              <a:t>Angiography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65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Rectangle 6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3600"/>
              <a:t>Causes of Esophago-Gastro-Duodenal Bleeding</a:t>
            </a:r>
            <a:endParaRPr lang="en-US"/>
          </a:p>
        </p:txBody>
      </p:sp>
      <p:sp>
        <p:nvSpPr>
          <p:cNvPr id="39945" name="Line 9"/>
          <p:cNvSpPr>
            <a:spLocks noChangeShapeType="1"/>
          </p:cNvSpPr>
          <p:nvPr/>
        </p:nvSpPr>
        <p:spPr bwMode="auto">
          <a:xfrm flipV="1">
            <a:off x="838200" y="1143000"/>
            <a:ext cx="79248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9946" name="Object 10"/>
          <p:cNvGraphicFramePr>
            <a:graphicFrameLocks noChangeAspect="1"/>
          </p:cNvGraphicFramePr>
          <p:nvPr/>
        </p:nvGraphicFramePr>
        <p:xfrm>
          <a:off x="0" y="1109663"/>
          <a:ext cx="8839200" cy="574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Bitmap Image" r:id="rId3" imgW="6771429" imgH="4619048" progId="Paint.Picture">
                  <p:embed/>
                </p:oleObj>
              </mc:Choice>
              <mc:Fallback>
                <p:oleObj name="Bitmap Image" r:id="rId3" imgW="6771429" imgH="461904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09663"/>
                        <a:ext cx="8839200" cy="574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5791200" y="1143000"/>
            <a:ext cx="175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Arial" charset="0"/>
              </a:rPr>
              <a:t>Varices</a:t>
            </a:r>
            <a:endParaRPr lang="en-US">
              <a:latin typeface="Arial" charset="0"/>
            </a:endParaRPr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5791200" y="1752600"/>
            <a:ext cx="2743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Arial" charset="0"/>
              </a:rPr>
              <a:t>Mallory Weiss</a:t>
            </a:r>
            <a:endParaRPr lang="en-US">
              <a:latin typeface="Arial" charset="0"/>
            </a:endParaRPr>
          </a:p>
        </p:txBody>
      </p:sp>
      <p:sp>
        <p:nvSpPr>
          <p:cNvPr id="39949" name="Text Box 13"/>
          <p:cNvSpPr txBox="1">
            <a:spLocks noChangeArrowheads="1"/>
          </p:cNvSpPr>
          <p:nvPr/>
        </p:nvSpPr>
        <p:spPr bwMode="auto">
          <a:xfrm>
            <a:off x="7086600" y="2819400"/>
            <a:ext cx="1752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Arial" charset="0"/>
              </a:rPr>
              <a:t>NSAID’s/</a:t>
            </a:r>
          </a:p>
          <a:p>
            <a:r>
              <a:rPr lang="en-US" sz="2800" b="1">
                <a:solidFill>
                  <a:schemeClr val="bg1"/>
                </a:solidFill>
                <a:latin typeface="Arial" charset="0"/>
              </a:rPr>
              <a:t>Aspirin</a:t>
            </a:r>
            <a:endParaRPr lang="en-US" b="1">
              <a:latin typeface="Arial" charset="0"/>
            </a:endParaRPr>
          </a:p>
        </p:txBody>
      </p:sp>
      <p:sp>
        <p:nvSpPr>
          <p:cNvPr id="39950" name="Text Box 14"/>
          <p:cNvSpPr txBox="1">
            <a:spLocks noChangeArrowheads="1"/>
          </p:cNvSpPr>
          <p:nvPr/>
        </p:nvSpPr>
        <p:spPr bwMode="auto">
          <a:xfrm>
            <a:off x="6934200" y="4495800"/>
            <a:ext cx="220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Arial" charset="0"/>
              </a:rPr>
              <a:t>Neoplasm</a:t>
            </a:r>
            <a:endParaRPr lang="en-US">
              <a:latin typeface="Arial" charset="0"/>
            </a:endParaRPr>
          </a:p>
        </p:txBody>
      </p:sp>
      <p:sp>
        <p:nvSpPr>
          <p:cNvPr id="39951" name="Text Box 15"/>
          <p:cNvSpPr txBox="1">
            <a:spLocks noChangeArrowheads="1"/>
          </p:cNvSpPr>
          <p:nvPr/>
        </p:nvSpPr>
        <p:spPr bwMode="auto">
          <a:xfrm>
            <a:off x="6400800" y="5181600"/>
            <a:ext cx="1905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Arial" charset="0"/>
              </a:rPr>
              <a:t>Acute Gastritis</a:t>
            </a:r>
            <a:endParaRPr lang="en-US">
              <a:latin typeface="Arial" charset="0"/>
            </a:endParaRPr>
          </a:p>
        </p:txBody>
      </p:sp>
      <p:sp>
        <p:nvSpPr>
          <p:cNvPr id="39952" name="Text Box 16"/>
          <p:cNvSpPr txBox="1">
            <a:spLocks noChangeArrowheads="1"/>
          </p:cNvSpPr>
          <p:nvPr/>
        </p:nvSpPr>
        <p:spPr bwMode="auto">
          <a:xfrm>
            <a:off x="3200400" y="5835650"/>
            <a:ext cx="2971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Arial" charset="0"/>
              </a:rPr>
              <a:t>Arterio-Venous</a:t>
            </a:r>
          </a:p>
          <a:p>
            <a:r>
              <a:rPr lang="en-US" sz="2800" b="1">
                <a:solidFill>
                  <a:schemeClr val="bg1"/>
                </a:solidFill>
                <a:latin typeface="Arial" charset="0"/>
              </a:rPr>
              <a:t>Malformation</a:t>
            </a:r>
            <a:endParaRPr lang="en-US" b="1">
              <a:latin typeface="Arial" charset="0"/>
            </a:endParaRPr>
          </a:p>
        </p:txBody>
      </p:sp>
      <p:sp>
        <p:nvSpPr>
          <p:cNvPr id="39953" name="Text Box 17"/>
          <p:cNvSpPr txBox="1">
            <a:spLocks noChangeArrowheads="1"/>
          </p:cNvSpPr>
          <p:nvPr/>
        </p:nvSpPr>
        <p:spPr bwMode="auto">
          <a:xfrm>
            <a:off x="1219200" y="5257800"/>
            <a:ext cx="1828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Arial" charset="0"/>
              </a:rPr>
              <a:t>Duodenal Ulcer</a:t>
            </a:r>
            <a:endParaRPr lang="en-US" b="1">
              <a:latin typeface="Arial" charset="0"/>
            </a:endParaRPr>
          </a:p>
        </p:txBody>
      </p:sp>
      <p:sp>
        <p:nvSpPr>
          <p:cNvPr id="39954" name="Text Box 18"/>
          <p:cNvSpPr txBox="1">
            <a:spLocks noChangeArrowheads="1"/>
          </p:cNvSpPr>
          <p:nvPr/>
        </p:nvSpPr>
        <p:spPr bwMode="auto">
          <a:xfrm>
            <a:off x="1371600" y="2819400"/>
            <a:ext cx="2514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Arial" charset="0"/>
              </a:rPr>
              <a:t>Gastric Ulcer</a:t>
            </a:r>
            <a:endParaRPr lang="en-US">
              <a:latin typeface="Arial" charset="0"/>
            </a:endParaRPr>
          </a:p>
        </p:txBody>
      </p:sp>
      <p:sp>
        <p:nvSpPr>
          <p:cNvPr id="39955" name="Text Box 19"/>
          <p:cNvSpPr txBox="1">
            <a:spLocks noChangeArrowheads="1"/>
          </p:cNvSpPr>
          <p:nvPr/>
        </p:nvSpPr>
        <p:spPr bwMode="auto">
          <a:xfrm>
            <a:off x="1752600" y="2209800"/>
            <a:ext cx="220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Arial" charset="0"/>
              </a:rPr>
              <a:t>Esophagitis</a:t>
            </a:r>
            <a:endParaRPr lang="en-US">
              <a:latin typeface="Arial" charset="0"/>
            </a:endParaRPr>
          </a:p>
        </p:txBody>
      </p:sp>
      <p:sp>
        <p:nvSpPr>
          <p:cNvPr id="39959" name="Line 23"/>
          <p:cNvSpPr>
            <a:spLocks noChangeShapeType="1"/>
          </p:cNvSpPr>
          <p:nvPr/>
        </p:nvSpPr>
        <p:spPr bwMode="auto">
          <a:xfrm rot="-5400000">
            <a:off x="1829594" y="4799806"/>
            <a:ext cx="1219200" cy="1588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0" name="Line 24"/>
          <p:cNvSpPr>
            <a:spLocks noChangeShapeType="1"/>
          </p:cNvSpPr>
          <p:nvPr/>
        </p:nvSpPr>
        <p:spPr bwMode="auto">
          <a:xfrm rot="-8954202">
            <a:off x="5105400" y="5257800"/>
            <a:ext cx="1219200" cy="1588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1" name="Line 25"/>
          <p:cNvSpPr>
            <a:spLocks noChangeShapeType="1"/>
          </p:cNvSpPr>
          <p:nvPr/>
        </p:nvSpPr>
        <p:spPr bwMode="auto">
          <a:xfrm rot="-5400000">
            <a:off x="3696494" y="5599906"/>
            <a:ext cx="533400" cy="1588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2" name="Line 26"/>
          <p:cNvSpPr>
            <a:spLocks noChangeShapeType="1"/>
          </p:cNvSpPr>
          <p:nvPr/>
        </p:nvSpPr>
        <p:spPr bwMode="auto">
          <a:xfrm rot="11828395">
            <a:off x="6096000" y="4495800"/>
            <a:ext cx="838200" cy="1524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3" name="Line 27"/>
          <p:cNvSpPr>
            <a:spLocks noChangeShapeType="1"/>
          </p:cNvSpPr>
          <p:nvPr/>
        </p:nvSpPr>
        <p:spPr bwMode="auto">
          <a:xfrm rot="-10974811">
            <a:off x="6172200" y="3276600"/>
            <a:ext cx="990600" cy="1588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4" name="Line 28"/>
          <p:cNvSpPr>
            <a:spLocks noChangeShapeType="1"/>
          </p:cNvSpPr>
          <p:nvPr/>
        </p:nvSpPr>
        <p:spPr bwMode="auto">
          <a:xfrm rot="-11183672">
            <a:off x="4953000" y="1524000"/>
            <a:ext cx="838200" cy="1588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5" name="Line 29"/>
          <p:cNvSpPr>
            <a:spLocks noChangeShapeType="1"/>
          </p:cNvSpPr>
          <p:nvPr/>
        </p:nvSpPr>
        <p:spPr bwMode="auto">
          <a:xfrm rot="3066751">
            <a:off x="3455194" y="3733006"/>
            <a:ext cx="1219200" cy="1588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6" name="Line 30"/>
          <p:cNvSpPr>
            <a:spLocks noChangeShapeType="1"/>
          </p:cNvSpPr>
          <p:nvPr/>
        </p:nvSpPr>
        <p:spPr bwMode="auto">
          <a:xfrm rot="9671363" flipV="1">
            <a:off x="4876800" y="2209800"/>
            <a:ext cx="914400" cy="762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7" name="Line 31"/>
          <p:cNvSpPr>
            <a:spLocks noChangeShapeType="1"/>
          </p:cNvSpPr>
          <p:nvPr/>
        </p:nvSpPr>
        <p:spPr bwMode="auto">
          <a:xfrm rot="-102896">
            <a:off x="4038600" y="2589213"/>
            <a:ext cx="533400" cy="1587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49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Teaching CD\02\02001.p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7875588" cy="524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609600" y="0"/>
            <a:ext cx="8305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charset="0"/>
              </a:rPr>
              <a:t>Upper Gastrointestinal Bleeding</a:t>
            </a:r>
            <a:endParaRPr lang="en-US" sz="4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 flipV="1">
            <a:off x="838200" y="1066800"/>
            <a:ext cx="79248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8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D:\pic\02\02011.p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4775"/>
            <a:ext cx="8229600" cy="548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595" name="Freeform 3"/>
          <p:cNvSpPr>
            <a:spLocks/>
          </p:cNvSpPr>
          <p:nvPr/>
        </p:nvSpPr>
        <p:spPr bwMode="auto">
          <a:xfrm>
            <a:off x="901700" y="1143000"/>
            <a:ext cx="7710488" cy="1588"/>
          </a:xfrm>
          <a:custGeom>
            <a:avLst/>
            <a:gdLst>
              <a:gd name="T0" fmla="*/ 0 w 4857"/>
              <a:gd name="T1" fmla="*/ 0 h 1"/>
              <a:gd name="T2" fmla="*/ 4857 w 4857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857" h="1">
                <a:moveTo>
                  <a:pt x="0" y="0"/>
                </a:moveTo>
                <a:lnTo>
                  <a:pt x="4857" y="0"/>
                </a:lnTo>
              </a:path>
            </a:pathLst>
          </a:custGeom>
          <a:noFill/>
          <a:ln w="38100" cmpd="sng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838200" y="430213"/>
            <a:ext cx="83058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3600" b="1" dirty="0">
                <a:solidFill>
                  <a:srgbClr val="FF0000"/>
                </a:solidFill>
                <a:latin typeface="Arial" charset="0"/>
              </a:rPr>
              <a:t>Influence of Diagnosis on Outcome</a:t>
            </a:r>
            <a:endParaRPr lang="de-DE" sz="2200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35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Acute UGI Bleeding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/>
              <a:t>Endoscopy</a:t>
            </a:r>
          </a:p>
          <a:p>
            <a:pPr lvl="1"/>
            <a:r>
              <a:rPr lang="en-US" sz="2200"/>
              <a:t>Gold standard for Dx</a:t>
            </a:r>
          </a:p>
          <a:p>
            <a:pPr lvl="1"/>
            <a:r>
              <a:rPr lang="en-US" sz="2200"/>
              <a:t>Most sensitive study</a:t>
            </a:r>
          </a:p>
          <a:p>
            <a:pPr lvl="1"/>
            <a:r>
              <a:rPr lang="en-US" sz="2200"/>
              <a:t>Therapeutic potential is major asset</a:t>
            </a:r>
          </a:p>
          <a:p>
            <a:pPr lvl="1"/>
            <a:r>
              <a:rPr lang="en-US" sz="2200"/>
              <a:t>Decrease re-bleeding</a:t>
            </a:r>
          </a:p>
          <a:p>
            <a:pPr lvl="1"/>
            <a:r>
              <a:rPr lang="en-US" sz="2200"/>
              <a:t>Fewer blood transfusions</a:t>
            </a:r>
          </a:p>
          <a:p>
            <a:pPr lvl="1"/>
            <a:r>
              <a:rPr lang="en-US" sz="2200"/>
              <a:t>Decreases LOS</a:t>
            </a:r>
          </a:p>
          <a:p>
            <a:pPr lvl="1"/>
            <a:r>
              <a:rPr lang="en-US" sz="2200"/>
              <a:t>Reduces mortality</a:t>
            </a:r>
          </a:p>
          <a:p>
            <a:pPr lvl="1"/>
            <a:r>
              <a:rPr lang="en-US" sz="2200"/>
              <a:t>Reduces surgical procedure</a:t>
            </a:r>
          </a:p>
          <a:p>
            <a:pPr lvl="1"/>
            <a:r>
              <a:rPr lang="en-US" sz="2200"/>
              <a:t>Pre-Endoscopy Emycin</a:t>
            </a:r>
          </a:p>
          <a:p>
            <a:pPr lvl="1"/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14746898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1491</Words>
  <Application>Microsoft Office PowerPoint</Application>
  <PresentationFormat>On-screen Show (4:3)</PresentationFormat>
  <Paragraphs>298</Paragraphs>
  <Slides>49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Office Theme</vt:lpstr>
      <vt:lpstr>Bitmap Image</vt:lpstr>
      <vt:lpstr>Stomach related Surgical issues</vt:lpstr>
      <vt:lpstr>Acute UGI Bleeding</vt:lpstr>
      <vt:lpstr>Acute UGI Bleeding</vt:lpstr>
      <vt:lpstr>Acute UGI Bleeding</vt:lpstr>
      <vt:lpstr>Acute UGI Bleeding</vt:lpstr>
      <vt:lpstr>Causes of Esophago-Gastro-Duodenal Bleeding</vt:lpstr>
      <vt:lpstr>PowerPoint Presentation</vt:lpstr>
      <vt:lpstr>PowerPoint Presentation</vt:lpstr>
      <vt:lpstr>Acute UGI Bleeding</vt:lpstr>
      <vt:lpstr>Acute UGI Bleeding</vt:lpstr>
      <vt:lpstr>Acute UGI Bleeding</vt:lpstr>
      <vt:lpstr>Acute UGI Bleeding</vt:lpstr>
      <vt:lpstr>PowerPoint Presentation</vt:lpstr>
      <vt:lpstr>Variceal Bleeding</vt:lpstr>
      <vt:lpstr>Variceal Bleeding</vt:lpstr>
      <vt:lpstr>Variceal Bleeding</vt:lpstr>
      <vt:lpstr>PowerPoint Presentation</vt:lpstr>
      <vt:lpstr>PowerPoint Presentation</vt:lpstr>
      <vt:lpstr>Transjugular Intrahepatic Porto Systemic Shunts</vt:lpstr>
      <vt:lpstr>Gastric and duodenal ulcer disease</vt:lpstr>
      <vt:lpstr>PowerPoint Presentation</vt:lpstr>
      <vt:lpstr>Peptic ulcer</vt:lpstr>
      <vt:lpstr>Clinical Manifestation</vt:lpstr>
      <vt:lpstr>Peptic ulcer</vt:lpstr>
      <vt:lpstr>PowerPoint Presentation</vt:lpstr>
      <vt:lpstr>Comparing Duodenal  and Gastric Ulcers</vt:lpstr>
      <vt:lpstr>PowerPoint Presentation</vt:lpstr>
      <vt:lpstr>Diagnosis:</vt:lpstr>
      <vt:lpstr>PowerPoint Presentation</vt:lpstr>
      <vt:lpstr>PowerPoint Presentation</vt:lpstr>
      <vt:lpstr>PowerPoint Presentation</vt:lpstr>
      <vt:lpstr>Treatment</vt:lpstr>
      <vt:lpstr>Treatment:</vt:lpstr>
      <vt:lpstr>GI Bleeding</vt:lpstr>
      <vt:lpstr>Ulcer with recent bleed</vt:lpstr>
      <vt:lpstr>PowerPoint Presentation</vt:lpstr>
      <vt:lpstr>PowerPoint Presentation</vt:lpstr>
      <vt:lpstr>Gastric Cancer</vt:lpstr>
      <vt:lpstr>Clinical manifestations</vt:lpstr>
      <vt:lpstr>Assessment and diagnostic findings</vt:lpstr>
      <vt:lpstr>Sister Mary Joseph's nodule of the umbilicus</vt:lpstr>
      <vt:lpstr>Medical management</vt:lpstr>
      <vt:lpstr>PowerPoint Presentation</vt:lpstr>
      <vt:lpstr>PowerPoint Presentation</vt:lpstr>
      <vt:lpstr>Question</vt:lpstr>
      <vt:lpstr>Clinical Scenario</vt:lpstr>
      <vt:lpstr>Clinical Scenario Conclusion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Stomach related Surgical issues</dc:title>
  <dc:creator>user</dc:creator>
  <cp:lastModifiedBy>user</cp:lastModifiedBy>
  <cp:revision>5</cp:revision>
  <dcterms:created xsi:type="dcterms:W3CDTF">2006-08-16T00:00:00Z</dcterms:created>
  <dcterms:modified xsi:type="dcterms:W3CDTF">2013-08-26T17:24:32Z</dcterms:modified>
</cp:coreProperties>
</file>