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9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7" r:id="rId27"/>
    <p:sldId id="280" r:id="rId28"/>
    <p:sldId id="281" r:id="rId29"/>
    <p:sldId id="282" r:id="rId30"/>
    <p:sldId id="283" r:id="rId31"/>
    <p:sldId id="298" r:id="rId32"/>
    <p:sldId id="299" r:id="rId33"/>
    <p:sldId id="300" r:id="rId34"/>
    <p:sldId id="301" r:id="rId35"/>
    <p:sldId id="303" r:id="rId36"/>
    <p:sldId id="284" r:id="rId37"/>
    <p:sldId id="285" r:id="rId38"/>
    <p:sldId id="286" r:id="rId39"/>
    <p:sldId id="287" r:id="rId40"/>
    <p:sldId id="288" r:id="rId41"/>
    <p:sldId id="304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307" r:id="rId50"/>
    <p:sldId id="308" r:id="rId51"/>
    <p:sldId id="309" r:id="rId52"/>
    <p:sldId id="310" r:id="rId53"/>
    <p:sldId id="311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3" r:id="rId63"/>
    <p:sldId id="321" r:id="rId64"/>
    <p:sldId id="322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A2C2D-1FB2-40F6-BD94-81BEAF7F19B6}" type="doc">
      <dgm:prSet loTypeId="urn:microsoft.com/office/officeart/2005/8/layout/cycle8" loCatId="cycle" qsTypeId="urn:microsoft.com/office/officeart/2005/8/quickstyle/simple1" qsCatId="simple" csTypeId="urn:microsoft.com/office/officeart/2005/8/colors/colorful4" csCatId="colorful" phldr="1"/>
      <dgm:spPr/>
    </dgm:pt>
    <dgm:pt modelId="{63E99E9F-4755-4B0F-8999-F8D4D09EB4A8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morphology</a:t>
          </a:r>
          <a:endParaRPr lang="en-US" sz="1600" dirty="0">
            <a:solidFill>
              <a:schemeClr val="tx1"/>
            </a:solidFill>
          </a:endParaRPr>
        </a:p>
      </dgm:t>
    </dgm:pt>
    <dgm:pt modelId="{8FE78E2A-2970-43AA-8A77-0BB64F537BA8}" type="parTrans" cxnId="{ECDE2800-EF10-4A54-B287-020FF819B8DC}">
      <dgm:prSet/>
      <dgm:spPr/>
    </dgm:pt>
    <dgm:pt modelId="{3474787D-0FA7-4DC6-B3F6-E2E3E0CFAE4D}" type="sibTrans" cxnId="{ECDE2800-EF10-4A54-B287-020FF819B8DC}">
      <dgm:prSet/>
      <dgm:spPr/>
    </dgm:pt>
    <dgm:pt modelId="{40BEE78E-06AC-4887-B40E-67A69BE6964B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 smtClean="0"/>
            <a:t>severity</a:t>
          </a:r>
          <a:endParaRPr lang="en-US" sz="2000" dirty="0"/>
        </a:p>
      </dgm:t>
    </dgm:pt>
    <dgm:pt modelId="{9616D9E2-7066-4208-85E5-E89FA25F062D}" type="parTrans" cxnId="{5EF6A545-D2AA-49D5-AB10-323C6DE60836}">
      <dgm:prSet/>
      <dgm:spPr/>
    </dgm:pt>
    <dgm:pt modelId="{53A5A8A9-77ED-4545-A754-72AAF60A77F2}" type="sibTrans" cxnId="{5EF6A545-D2AA-49D5-AB10-323C6DE60836}">
      <dgm:prSet/>
      <dgm:spPr/>
    </dgm:pt>
    <dgm:pt modelId="{8513C2DF-3FC0-4D12-936E-419D615DA95C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1800" smtClean="0"/>
            <a:t>mechanism</a:t>
          </a:r>
          <a:endParaRPr lang="en-US" sz="1800" dirty="0"/>
        </a:p>
      </dgm:t>
    </dgm:pt>
    <dgm:pt modelId="{91519CEA-8DA2-45F5-90DA-E049216A43C0}" type="parTrans" cxnId="{BE39F7C0-418B-4A7D-91C5-EB1702704D41}">
      <dgm:prSet/>
      <dgm:spPr/>
    </dgm:pt>
    <dgm:pt modelId="{14E5E807-3703-4BB0-9892-BF9443E96646}" type="sibTrans" cxnId="{BE39F7C0-418B-4A7D-91C5-EB1702704D41}">
      <dgm:prSet/>
      <dgm:spPr/>
    </dgm:pt>
    <dgm:pt modelId="{68C99421-BA6F-4EBD-AD46-DCA483B2A930}" type="pres">
      <dgm:prSet presAssocID="{AAAA2C2D-1FB2-40F6-BD94-81BEAF7F19B6}" presName="compositeShape" presStyleCnt="0">
        <dgm:presLayoutVars>
          <dgm:chMax val="7"/>
          <dgm:dir/>
          <dgm:resizeHandles val="exact"/>
        </dgm:presLayoutVars>
      </dgm:prSet>
      <dgm:spPr/>
    </dgm:pt>
    <dgm:pt modelId="{7CFE054F-BA8D-465D-842B-BC5E60251679}" type="pres">
      <dgm:prSet presAssocID="{AAAA2C2D-1FB2-40F6-BD94-81BEAF7F19B6}" presName="wedge1" presStyleLbl="node1" presStyleIdx="0" presStyleCnt="3"/>
      <dgm:spPr/>
      <dgm:t>
        <a:bodyPr/>
        <a:lstStyle/>
        <a:p>
          <a:endParaRPr lang="en-US"/>
        </a:p>
      </dgm:t>
    </dgm:pt>
    <dgm:pt modelId="{BBBE0D2D-6B50-48BA-BA6A-57E7A93396E7}" type="pres">
      <dgm:prSet presAssocID="{AAAA2C2D-1FB2-40F6-BD94-81BEAF7F19B6}" presName="dummy1a" presStyleCnt="0"/>
      <dgm:spPr/>
    </dgm:pt>
    <dgm:pt modelId="{453A3BB1-4D00-4921-ABB8-BF71E42652F1}" type="pres">
      <dgm:prSet presAssocID="{AAAA2C2D-1FB2-40F6-BD94-81BEAF7F19B6}" presName="dummy1b" presStyleCnt="0"/>
      <dgm:spPr/>
    </dgm:pt>
    <dgm:pt modelId="{3C371D9D-A841-43A1-9AA2-C624D8EE5B93}" type="pres">
      <dgm:prSet presAssocID="{AAAA2C2D-1FB2-40F6-BD94-81BEAF7F19B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309FF-AE51-4A66-8A29-75AFB361541A}" type="pres">
      <dgm:prSet presAssocID="{AAAA2C2D-1FB2-40F6-BD94-81BEAF7F19B6}" presName="wedge2" presStyleLbl="node1" presStyleIdx="1" presStyleCnt="3"/>
      <dgm:spPr/>
      <dgm:t>
        <a:bodyPr/>
        <a:lstStyle/>
        <a:p>
          <a:endParaRPr lang="en-US"/>
        </a:p>
      </dgm:t>
    </dgm:pt>
    <dgm:pt modelId="{4BE25C70-F026-4F16-8EEC-D9A80CEAD4F5}" type="pres">
      <dgm:prSet presAssocID="{AAAA2C2D-1FB2-40F6-BD94-81BEAF7F19B6}" presName="dummy2a" presStyleCnt="0"/>
      <dgm:spPr/>
    </dgm:pt>
    <dgm:pt modelId="{D921BAEC-CB15-484C-BF99-EA46F69C7237}" type="pres">
      <dgm:prSet presAssocID="{AAAA2C2D-1FB2-40F6-BD94-81BEAF7F19B6}" presName="dummy2b" presStyleCnt="0"/>
      <dgm:spPr/>
    </dgm:pt>
    <dgm:pt modelId="{DB8D7BEC-B513-434F-82FA-DF0EFEBA2353}" type="pres">
      <dgm:prSet presAssocID="{AAAA2C2D-1FB2-40F6-BD94-81BEAF7F19B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9BB78-FC0A-46BE-8AFA-570FA5A73433}" type="pres">
      <dgm:prSet presAssocID="{AAAA2C2D-1FB2-40F6-BD94-81BEAF7F19B6}" presName="wedge3" presStyleLbl="node1" presStyleIdx="2" presStyleCnt="3"/>
      <dgm:spPr/>
      <dgm:t>
        <a:bodyPr/>
        <a:lstStyle/>
        <a:p>
          <a:endParaRPr lang="en-US"/>
        </a:p>
      </dgm:t>
    </dgm:pt>
    <dgm:pt modelId="{1BE2D736-B7B3-46D9-BE24-C32A82ABCBE7}" type="pres">
      <dgm:prSet presAssocID="{AAAA2C2D-1FB2-40F6-BD94-81BEAF7F19B6}" presName="dummy3a" presStyleCnt="0"/>
      <dgm:spPr/>
    </dgm:pt>
    <dgm:pt modelId="{3D1537C9-0D52-4CD7-9648-DA410064D61D}" type="pres">
      <dgm:prSet presAssocID="{AAAA2C2D-1FB2-40F6-BD94-81BEAF7F19B6}" presName="dummy3b" presStyleCnt="0"/>
      <dgm:spPr/>
    </dgm:pt>
    <dgm:pt modelId="{6C86AFB9-8D2D-47F8-80CE-A2696BDD00E1}" type="pres">
      <dgm:prSet presAssocID="{AAAA2C2D-1FB2-40F6-BD94-81BEAF7F19B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41B578-2901-4EC6-B102-BF4BA16B813C}" type="pres">
      <dgm:prSet presAssocID="{3474787D-0FA7-4DC6-B3F6-E2E3E0CFAE4D}" presName="arrowWedge1" presStyleLbl="fgSibTrans2D1" presStyleIdx="0" presStyleCnt="3"/>
      <dgm:spPr>
        <a:solidFill>
          <a:srgbClr val="FFFF00"/>
        </a:solidFill>
      </dgm:spPr>
    </dgm:pt>
    <dgm:pt modelId="{99034F57-0A30-4A0F-9AB6-6B73BF704974}" type="pres">
      <dgm:prSet presAssocID="{53A5A8A9-77ED-4545-A754-72AAF60A77F2}" presName="arrowWedge2" presStyleLbl="fgSibTrans2D1" presStyleIdx="1" presStyleCnt="3"/>
      <dgm:spPr>
        <a:solidFill>
          <a:schemeClr val="accent6">
            <a:lumMod val="60000"/>
            <a:lumOff val="40000"/>
          </a:schemeClr>
        </a:solidFill>
      </dgm:spPr>
    </dgm:pt>
    <dgm:pt modelId="{B0D401F4-3CAB-4CFE-B5C4-4EC886E703F7}" type="pres">
      <dgm:prSet presAssocID="{14E5E807-3703-4BB0-9892-BF9443E96646}" presName="arrowWedge3" presStyleLbl="fgSibTrans2D1" presStyleIdx="2" presStyleCnt="3"/>
      <dgm:spPr/>
    </dgm:pt>
  </dgm:ptLst>
  <dgm:cxnLst>
    <dgm:cxn modelId="{3154F1EF-C267-4CC5-BBB5-A3FA8FDAA611}" type="presOf" srcId="{40BEE78E-06AC-4887-B40E-67A69BE6964B}" destId="{DB8D7BEC-B513-434F-82FA-DF0EFEBA2353}" srcOrd="1" destOrd="0" presId="urn:microsoft.com/office/officeart/2005/8/layout/cycle8"/>
    <dgm:cxn modelId="{6D441807-C03A-43F8-A3AB-35EAC0314A95}" type="presOf" srcId="{63E99E9F-4755-4B0F-8999-F8D4D09EB4A8}" destId="{3C371D9D-A841-43A1-9AA2-C624D8EE5B93}" srcOrd="1" destOrd="0" presId="urn:microsoft.com/office/officeart/2005/8/layout/cycle8"/>
    <dgm:cxn modelId="{07620EAA-5836-418B-B75C-AE086C640D73}" type="presOf" srcId="{8513C2DF-3FC0-4D12-936E-419D615DA95C}" destId="{A119BB78-FC0A-46BE-8AFA-570FA5A73433}" srcOrd="0" destOrd="0" presId="urn:microsoft.com/office/officeart/2005/8/layout/cycle8"/>
    <dgm:cxn modelId="{20E9DD78-CF42-46F6-B303-82F73BA130B6}" type="presOf" srcId="{40BEE78E-06AC-4887-B40E-67A69BE6964B}" destId="{BEC309FF-AE51-4A66-8A29-75AFB361541A}" srcOrd="0" destOrd="0" presId="urn:microsoft.com/office/officeart/2005/8/layout/cycle8"/>
    <dgm:cxn modelId="{5EF6A545-D2AA-49D5-AB10-323C6DE60836}" srcId="{AAAA2C2D-1FB2-40F6-BD94-81BEAF7F19B6}" destId="{40BEE78E-06AC-4887-B40E-67A69BE6964B}" srcOrd="1" destOrd="0" parTransId="{9616D9E2-7066-4208-85E5-E89FA25F062D}" sibTransId="{53A5A8A9-77ED-4545-A754-72AAF60A77F2}"/>
    <dgm:cxn modelId="{7B8AB8B0-4582-48AE-93FA-566BB477DD1B}" type="presOf" srcId="{8513C2DF-3FC0-4D12-936E-419D615DA95C}" destId="{6C86AFB9-8D2D-47F8-80CE-A2696BDD00E1}" srcOrd="1" destOrd="0" presId="urn:microsoft.com/office/officeart/2005/8/layout/cycle8"/>
    <dgm:cxn modelId="{1A16BD0B-355E-40CE-B9C9-B70F2A06CA45}" type="presOf" srcId="{AAAA2C2D-1FB2-40F6-BD94-81BEAF7F19B6}" destId="{68C99421-BA6F-4EBD-AD46-DCA483B2A930}" srcOrd="0" destOrd="0" presId="urn:microsoft.com/office/officeart/2005/8/layout/cycle8"/>
    <dgm:cxn modelId="{7AC04A2A-54CF-4BB2-AE20-57A4395BD3ED}" type="presOf" srcId="{63E99E9F-4755-4B0F-8999-F8D4D09EB4A8}" destId="{7CFE054F-BA8D-465D-842B-BC5E60251679}" srcOrd="0" destOrd="0" presId="urn:microsoft.com/office/officeart/2005/8/layout/cycle8"/>
    <dgm:cxn modelId="{ECDE2800-EF10-4A54-B287-020FF819B8DC}" srcId="{AAAA2C2D-1FB2-40F6-BD94-81BEAF7F19B6}" destId="{63E99E9F-4755-4B0F-8999-F8D4D09EB4A8}" srcOrd="0" destOrd="0" parTransId="{8FE78E2A-2970-43AA-8A77-0BB64F537BA8}" sibTransId="{3474787D-0FA7-4DC6-B3F6-E2E3E0CFAE4D}"/>
    <dgm:cxn modelId="{BE39F7C0-418B-4A7D-91C5-EB1702704D41}" srcId="{AAAA2C2D-1FB2-40F6-BD94-81BEAF7F19B6}" destId="{8513C2DF-3FC0-4D12-936E-419D615DA95C}" srcOrd="2" destOrd="0" parTransId="{91519CEA-8DA2-45F5-90DA-E049216A43C0}" sibTransId="{14E5E807-3703-4BB0-9892-BF9443E96646}"/>
    <dgm:cxn modelId="{CA5FF952-786C-4667-8D39-38A5C4D2AC28}" type="presParOf" srcId="{68C99421-BA6F-4EBD-AD46-DCA483B2A930}" destId="{7CFE054F-BA8D-465D-842B-BC5E60251679}" srcOrd="0" destOrd="0" presId="urn:microsoft.com/office/officeart/2005/8/layout/cycle8"/>
    <dgm:cxn modelId="{E23AD443-7701-4230-A595-C30C709A363C}" type="presParOf" srcId="{68C99421-BA6F-4EBD-AD46-DCA483B2A930}" destId="{BBBE0D2D-6B50-48BA-BA6A-57E7A93396E7}" srcOrd="1" destOrd="0" presId="urn:microsoft.com/office/officeart/2005/8/layout/cycle8"/>
    <dgm:cxn modelId="{59192518-69FA-4123-A069-647895C91BA9}" type="presParOf" srcId="{68C99421-BA6F-4EBD-AD46-DCA483B2A930}" destId="{453A3BB1-4D00-4921-ABB8-BF71E42652F1}" srcOrd="2" destOrd="0" presId="urn:microsoft.com/office/officeart/2005/8/layout/cycle8"/>
    <dgm:cxn modelId="{8BC092AB-822E-4023-82F4-0EA25BEF29CB}" type="presParOf" srcId="{68C99421-BA6F-4EBD-AD46-DCA483B2A930}" destId="{3C371D9D-A841-43A1-9AA2-C624D8EE5B93}" srcOrd="3" destOrd="0" presId="urn:microsoft.com/office/officeart/2005/8/layout/cycle8"/>
    <dgm:cxn modelId="{2C64C956-5E54-45E0-9069-3454C9E959AB}" type="presParOf" srcId="{68C99421-BA6F-4EBD-AD46-DCA483B2A930}" destId="{BEC309FF-AE51-4A66-8A29-75AFB361541A}" srcOrd="4" destOrd="0" presId="urn:microsoft.com/office/officeart/2005/8/layout/cycle8"/>
    <dgm:cxn modelId="{2FAE6C38-36A3-4E31-BB25-5927FE842FD6}" type="presParOf" srcId="{68C99421-BA6F-4EBD-AD46-DCA483B2A930}" destId="{4BE25C70-F026-4F16-8EEC-D9A80CEAD4F5}" srcOrd="5" destOrd="0" presId="urn:microsoft.com/office/officeart/2005/8/layout/cycle8"/>
    <dgm:cxn modelId="{8C935196-E84D-44C4-A103-624EDADF74FE}" type="presParOf" srcId="{68C99421-BA6F-4EBD-AD46-DCA483B2A930}" destId="{D921BAEC-CB15-484C-BF99-EA46F69C7237}" srcOrd="6" destOrd="0" presId="urn:microsoft.com/office/officeart/2005/8/layout/cycle8"/>
    <dgm:cxn modelId="{D1F20042-6E91-4B32-B589-A067877FF309}" type="presParOf" srcId="{68C99421-BA6F-4EBD-AD46-DCA483B2A930}" destId="{DB8D7BEC-B513-434F-82FA-DF0EFEBA2353}" srcOrd="7" destOrd="0" presId="urn:microsoft.com/office/officeart/2005/8/layout/cycle8"/>
    <dgm:cxn modelId="{1E2CD156-8EC4-4DCD-B102-1EE7B975563F}" type="presParOf" srcId="{68C99421-BA6F-4EBD-AD46-DCA483B2A930}" destId="{A119BB78-FC0A-46BE-8AFA-570FA5A73433}" srcOrd="8" destOrd="0" presId="urn:microsoft.com/office/officeart/2005/8/layout/cycle8"/>
    <dgm:cxn modelId="{A9A66712-7495-4270-BB08-175371DE4EE6}" type="presParOf" srcId="{68C99421-BA6F-4EBD-AD46-DCA483B2A930}" destId="{1BE2D736-B7B3-46D9-BE24-C32A82ABCBE7}" srcOrd="9" destOrd="0" presId="urn:microsoft.com/office/officeart/2005/8/layout/cycle8"/>
    <dgm:cxn modelId="{4B109A62-93E8-45A1-B080-DB24649DEEBC}" type="presParOf" srcId="{68C99421-BA6F-4EBD-AD46-DCA483B2A930}" destId="{3D1537C9-0D52-4CD7-9648-DA410064D61D}" srcOrd="10" destOrd="0" presId="urn:microsoft.com/office/officeart/2005/8/layout/cycle8"/>
    <dgm:cxn modelId="{DC513B19-54C9-4BBD-8B6F-EF64AC656F3A}" type="presParOf" srcId="{68C99421-BA6F-4EBD-AD46-DCA483B2A930}" destId="{6C86AFB9-8D2D-47F8-80CE-A2696BDD00E1}" srcOrd="11" destOrd="0" presId="urn:microsoft.com/office/officeart/2005/8/layout/cycle8"/>
    <dgm:cxn modelId="{FADF2F9F-9B28-4561-B7B8-909031B940F3}" type="presParOf" srcId="{68C99421-BA6F-4EBD-AD46-DCA483B2A930}" destId="{B141B578-2901-4EC6-B102-BF4BA16B813C}" srcOrd="12" destOrd="0" presId="urn:microsoft.com/office/officeart/2005/8/layout/cycle8"/>
    <dgm:cxn modelId="{F639741E-3972-4B4E-906D-27E261AE73B7}" type="presParOf" srcId="{68C99421-BA6F-4EBD-AD46-DCA483B2A930}" destId="{99034F57-0A30-4A0F-9AB6-6B73BF704974}" srcOrd="13" destOrd="0" presId="urn:microsoft.com/office/officeart/2005/8/layout/cycle8"/>
    <dgm:cxn modelId="{084F7EC5-A037-4746-9D0A-0261B28C6E36}" type="presParOf" srcId="{68C99421-BA6F-4EBD-AD46-DCA483B2A930}" destId="{B0D401F4-3CAB-4CFE-B5C4-4EC886E703F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E054F-BA8D-465D-842B-BC5E60251679}">
      <dsp:nvSpPr>
        <dsp:cNvPr id="0" name=""/>
        <dsp:cNvSpPr/>
      </dsp:nvSpPr>
      <dsp:spPr>
        <a:xfrm>
          <a:off x="2303199" y="291327"/>
          <a:ext cx="3764851" cy="3764851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morphology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287366" y="1089117"/>
        <a:ext cx="1344589" cy="1120491"/>
      </dsp:txXfrm>
    </dsp:sp>
    <dsp:sp modelId="{BEC309FF-AE51-4A66-8A29-75AFB361541A}">
      <dsp:nvSpPr>
        <dsp:cNvPr id="0" name=""/>
        <dsp:cNvSpPr/>
      </dsp:nvSpPr>
      <dsp:spPr>
        <a:xfrm>
          <a:off x="2225661" y="425786"/>
          <a:ext cx="3764851" cy="3764851"/>
        </a:xfrm>
        <a:prstGeom prst="pie">
          <a:avLst>
            <a:gd name="adj1" fmla="val 1800000"/>
            <a:gd name="adj2" fmla="val 900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severity</a:t>
          </a:r>
          <a:endParaRPr lang="en-US" sz="2000" kern="1200" dirty="0"/>
        </a:p>
      </dsp:txBody>
      <dsp:txXfrm>
        <a:off x="3122054" y="2868458"/>
        <a:ext cx="2016884" cy="986032"/>
      </dsp:txXfrm>
    </dsp:sp>
    <dsp:sp modelId="{A119BB78-FC0A-46BE-8AFA-570FA5A73433}">
      <dsp:nvSpPr>
        <dsp:cNvPr id="0" name=""/>
        <dsp:cNvSpPr/>
      </dsp:nvSpPr>
      <dsp:spPr>
        <a:xfrm>
          <a:off x="2148123" y="291327"/>
          <a:ext cx="3764851" cy="3764851"/>
        </a:xfrm>
        <a:prstGeom prst="pie">
          <a:avLst>
            <a:gd name="adj1" fmla="val 9000000"/>
            <a:gd name="adj2" fmla="val 1620000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mechanism</a:t>
          </a:r>
          <a:endParaRPr lang="en-US" sz="1800" kern="1200" dirty="0"/>
        </a:p>
      </dsp:txBody>
      <dsp:txXfrm>
        <a:off x="2584219" y="1089117"/>
        <a:ext cx="1344589" cy="1120491"/>
      </dsp:txXfrm>
    </dsp:sp>
    <dsp:sp modelId="{B141B578-2901-4EC6-B102-BF4BA16B813C}">
      <dsp:nvSpPr>
        <dsp:cNvPr id="0" name=""/>
        <dsp:cNvSpPr/>
      </dsp:nvSpPr>
      <dsp:spPr>
        <a:xfrm>
          <a:off x="2070448" y="58265"/>
          <a:ext cx="4230975" cy="423097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034F57-0A30-4A0F-9AB6-6B73BF704974}">
      <dsp:nvSpPr>
        <dsp:cNvPr id="0" name=""/>
        <dsp:cNvSpPr/>
      </dsp:nvSpPr>
      <dsp:spPr>
        <a:xfrm>
          <a:off x="1992599" y="192486"/>
          <a:ext cx="4230975" cy="423097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401F4-3CAB-4CFE-B5C4-4EC886E703F7}">
      <dsp:nvSpPr>
        <dsp:cNvPr id="0" name=""/>
        <dsp:cNvSpPr/>
      </dsp:nvSpPr>
      <dsp:spPr>
        <a:xfrm>
          <a:off x="1914750" y="58265"/>
          <a:ext cx="4230975" cy="423097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8D6B-350A-46CD-B3A1-5307B2D97228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72B3C-C2BA-4208-A7CE-0929A5BC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3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8AAACF-E4C3-48F9-8EFB-2A09F8C7B2C1}" type="slidenum">
              <a:rPr lang="en-US"/>
              <a:pPr/>
              <a:t>2</a:t>
            </a:fld>
            <a:endParaRPr lang="en-US"/>
          </a:p>
        </p:txBody>
      </p:sp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24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095F443-C5AC-47D7-847E-ED2D6C1ED667}" type="slidenum">
              <a:rPr lang="en-US" sz="1200">
                <a:latin typeface="+mn-lt"/>
                <a:cs typeface="+mn-cs"/>
              </a:rPr>
              <a:pPr algn="r">
                <a:defRPr/>
              </a:pPr>
              <a:t>2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61191-CCA5-4015-9982-7C4AB9100682}" type="slidenum">
              <a:rPr lang="en-US"/>
              <a:pPr/>
              <a:t>11</a:t>
            </a:fld>
            <a:endParaRPr lang="en-US"/>
          </a:p>
        </p:txBody>
      </p:sp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DE2FD91-D92E-41AF-8474-051B0FBD8D6C}" type="slidenum">
              <a:rPr lang="en-US" sz="1200">
                <a:latin typeface="+mn-lt"/>
                <a:cs typeface="+mn-cs"/>
              </a:rPr>
              <a:pPr algn="r">
                <a:defRPr/>
              </a:pPr>
              <a:t>11</a:t>
            </a:fld>
            <a:endParaRPr lang="en-US" sz="1200">
              <a:latin typeface="+mn-lt"/>
              <a:cs typeface="+mn-cs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59C8C6-A0B3-45C9-82E9-8B6A095E1B18}" type="slidenum">
              <a:rPr lang="en-US"/>
              <a:pPr/>
              <a:t>12</a:t>
            </a:fld>
            <a:endParaRPr lang="en-US"/>
          </a:p>
        </p:txBody>
      </p:sp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B8722FC-7562-4A70-B152-AD1C77542766}" type="slidenum">
              <a:rPr lang="en-US" sz="1200">
                <a:latin typeface="+mn-lt"/>
                <a:cs typeface="+mn-cs"/>
              </a:rPr>
              <a:pPr algn="r">
                <a:defRPr/>
              </a:pPr>
              <a:t>12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90E508-6081-4398-BA3C-A1A747DC5D13}" type="slidenum">
              <a:rPr lang="en-US"/>
              <a:pPr/>
              <a:t>13</a:t>
            </a:fld>
            <a:endParaRPr lang="en-US"/>
          </a:p>
        </p:txBody>
      </p:sp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26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488D8DF-D125-4308-AAA7-280CC8540D6C}" type="slidenum">
              <a:rPr lang="en-US" sz="1200">
                <a:latin typeface="+mn-lt"/>
                <a:cs typeface="+mn-cs"/>
              </a:rPr>
              <a:pPr algn="r">
                <a:defRPr/>
              </a:pPr>
              <a:t>13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C3649F-9D02-4B3E-9097-3FB9498D3B99}" type="slidenum">
              <a:rPr lang="en-US"/>
              <a:pPr/>
              <a:t>14</a:t>
            </a:fld>
            <a:endParaRPr lang="en-US"/>
          </a:p>
        </p:txBody>
      </p:sp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36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5AC919C-46B4-41B1-803F-1544A0C8C735}" type="slidenum">
              <a:rPr lang="en-US" sz="1200">
                <a:latin typeface="+mn-lt"/>
                <a:cs typeface="+mn-cs"/>
              </a:rPr>
              <a:pPr algn="r">
                <a:defRPr/>
              </a:pPr>
              <a:t>14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0DC08-3140-4CA3-ABE5-5827CCBCA6CE}" type="slidenum">
              <a:rPr lang="en-US"/>
              <a:pPr/>
              <a:t>15</a:t>
            </a:fld>
            <a:endParaRPr lang="en-US"/>
          </a:p>
        </p:txBody>
      </p:sp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1C88625-729D-4AE4-99D9-7F22F7FEB226}" type="slidenum">
              <a:rPr lang="en-US" sz="1200">
                <a:latin typeface="+mn-lt"/>
                <a:cs typeface="+mn-cs"/>
              </a:rPr>
              <a:pPr algn="r">
                <a:defRPr/>
              </a:pPr>
              <a:t>15</a:t>
            </a:fld>
            <a:endParaRPr lang="en-US" sz="1200">
              <a:latin typeface="+mn-lt"/>
              <a:cs typeface="+mn-cs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0372C-0622-4475-A44A-033A65259FA0}" type="slidenum">
              <a:rPr lang="en-US"/>
              <a:pPr/>
              <a:t>16</a:t>
            </a:fld>
            <a:endParaRPr lang="en-US"/>
          </a:p>
        </p:txBody>
      </p:sp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57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2EB62CB-221F-48EE-8F68-963659D0FFAA}" type="slidenum">
              <a:rPr lang="en-US" sz="1200">
                <a:latin typeface="+mn-lt"/>
                <a:cs typeface="+mn-cs"/>
              </a:rPr>
              <a:pPr algn="r">
                <a:defRPr/>
              </a:pPr>
              <a:t>16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F1D8E-A940-49C9-BE51-BD1C8BDE7541}" type="slidenum">
              <a:rPr lang="en-US"/>
              <a:pPr/>
              <a:t>17</a:t>
            </a:fld>
            <a:endParaRPr lang="en-US"/>
          </a:p>
        </p:txBody>
      </p:sp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DA71BC4-389C-4C7B-8C9A-87AEEF959566}" type="slidenum">
              <a:rPr lang="en-US" sz="1200">
                <a:latin typeface="+mn-lt"/>
                <a:cs typeface="+mn-cs"/>
              </a:rPr>
              <a:pPr algn="r">
                <a:defRPr/>
              </a:pPr>
              <a:t>17</a:t>
            </a:fld>
            <a:endParaRPr lang="en-US" sz="1200">
              <a:latin typeface="+mn-lt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D8B0E7-939C-4365-A8FB-712A182BFC73}" type="slidenum">
              <a:rPr lang="en-US"/>
              <a:pPr/>
              <a:t>18</a:t>
            </a:fld>
            <a:endParaRPr lang="en-US"/>
          </a:p>
        </p:txBody>
      </p:sp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77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9C03FA8-E31C-42C9-B3ED-8906F81FBD9B}" type="slidenum">
              <a:rPr lang="en-US" sz="1200">
                <a:latin typeface="+mn-lt"/>
                <a:cs typeface="+mn-cs"/>
              </a:rPr>
              <a:pPr algn="r">
                <a:defRPr/>
              </a:pPr>
              <a:t>18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6899AA-00E2-4CD1-8A00-809A9C67CBDE}" type="slidenum">
              <a:rPr lang="en-US"/>
              <a:pPr/>
              <a:t>19</a:t>
            </a:fld>
            <a:endParaRPr lang="en-US"/>
          </a:p>
        </p:txBody>
      </p:sp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87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8399B02-DB89-45FA-8CA2-F7DC5261BC51}" type="slidenum">
              <a:rPr lang="en-US" sz="1200">
                <a:latin typeface="+mn-lt"/>
                <a:cs typeface="+mn-cs"/>
              </a:rPr>
              <a:pPr algn="r">
                <a:defRPr/>
              </a:pPr>
              <a:t>19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A932A-F120-44A7-9CB8-A3CFA18FE8AB}" type="slidenum">
              <a:rPr lang="en-US"/>
              <a:pPr/>
              <a:t>20</a:t>
            </a:fld>
            <a:endParaRPr lang="en-US"/>
          </a:p>
        </p:txBody>
      </p:sp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98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C63DFC9-8604-4AED-8D5C-0DADD5E72413}" type="slidenum">
              <a:rPr lang="en-US" sz="1200">
                <a:latin typeface="+mn-lt"/>
                <a:cs typeface="+mn-cs"/>
              </a:rPr>
              <a:pPr algn="r">
                <a:defRPr/>
              </a:pPr>
              <a:t>20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F4F1A8-7846-4D56-80C1-6A4F6B3E8FE9}" type="slidenum">
              <a:rPr lang="en-US"/>
              <a:pPr/>
              <a:t>3</a:t>
            </a:fld>
            <a:endParaRPr lang="en-US"/>
          </a:p>
        </p:txBody>
      </p:sp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28754DB-2DD9-4416-BEB2-53B061B213BC}" type="slidenum">
              <a:rPr lang="en-US" sz="1200">
                <a:latin typeface="+mn-lt"/>
                <a:cs typeface="+mn-cs"/>
              </a:rPr>
              <a:pPr algn="r">
                <a:defRPr/>
              </a:pPr>
              <a:t>3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B5A8B-B514-4600-AF25-E80FEC34C748}" type="slidenum">
              <a:rPr lang="en-US"/>
              <a:pPr/>
              <a:t>21</a:t>
            </a:fld>
            <a:endParaRPr lang="en-US"/>
          </a:p>
        </p:txBody>
      </p:sp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08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3B0DEC9-26B9-4ECD-851C-2BF24107A059}" type="slidenum">
              <a:rPr lang="en-US" sz="1200">
                <a:latin typeface="+mn-lt"/>
                <a:cs typeface="+mn-cs"/>
              </a:rPr>
              <a:pPr algn="r">
                <a:defRPr/>
              </a:pPr>
              <a:t>21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2243E9-ABBE-4199-846A-EE184044AF64}" type="slidenum">
              <a:rPr lang="en-US"/>
              <a:pPr/>
              <a:t>22</a:t>
            </a:fld>
            <a:endParaRPr lang="en-US"/>
          </a:p>
        </p:txBody>
      </p:sp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18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3B10BC8-DE29-4DE2-8CDB-1E915029A131}" type="slidenum">
              <a:rPr lang="en-US" sz="1200">
                <a:latin typeface="+mn-lt"/>
                <a:cs typeface="+mn-cs"/>
              </a:rPr>
              <a:pPr algn="r">
                <a:defRPr/>
              </a:pPr>
              <a:t>22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213BA-99E8-4C63-AA03-9AADCC25EDF4}" type="slidenum">
              <a:rPr lang="en-US"/>
              <a:pPr/>
              <a:t>23</a:t>
            </a:fld>
            <a:endParaRPr lang="en-US"/>
          </a:p>
        </p:txBody>
      </p:sp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28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D9C5F31-62FC-4E90-BC78-EA14652DAC1F}" type="slidenum">
              <a:rPr lang="en-US" sz="1200">
                <a:latin typeface="+mn-lt"/>
                <a:cs typeface="+mn-cs"/>
              </a:rPr>
              <a:pPr algn="r">
                <a:defRPr/>
              </a:pPr>
              <a:t>23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08261B-FDAA-4484-8D2A-B5F25C27FC64}" type="slidenum">
              <a:rPr lang="en-US"/>
              <a:pPr/>
              <a:t>24</a:t>
            </a:fld>
            <a:endParaRPr lang="en-US"/>
          </a:p>
        </p:txBody>
      </p:sp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39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34A7271-5247-46C5-8906-37AA8F8CC75B}" type="slidenum">
              <a:rPr lang="en-US" sz="1200">
                <a:latin typeface="+mn-lt"/>
                <a:cs typeface="+mn-cs"/>
              </a:rPr>
              <a:pPr algn="r">
                <a:defRPr/>
              </a:pPr>
              <a:t>24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A2ADFC-4338-4DEE-B4D0-AEAD12B89675}" type="slidenum">
              <a:rPr lang="en-US"/>
              <a:pPr/>
              <a:t>25</a:t>
            </a:fld>
            <a:endParaRPr lang="en-US"/>
          </a:p>
        </p:txBody>
      </p:sp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fld id="{878337B4-A6C7-497D-BCAC-9F5C4763F9BA}" type="slidenum">
              <a:rPr lang="ru-RU" sz="1200" smtClean="0">
                <a:latin typeface="Arial" pitchFamily="34" charset="0"/>
              </a:rPr>
              <a:pPr/>
              <a:t>26</a:t>
            </a:fld>
            <a:endParaRPr lang="ru-RU" sz="1200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D2BEA-349C-4B2F-9C63-5955675DDCE2}" type="slidenum">
              <a:rPr lang="en-US"/>
              <a:pPr/>
              <a:t>27</a:t>
            </a:fld>
            <a:endParaRPr lang="en-US"/>
          </a:p>
        </p:txBody>
      </p:sp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59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F3F50A0-9C53-403B-A7DC-5465D799B05E}" type="slidenum">
              <a:rPr lang="en-US" sz="1200">
                <a:latin typeface="+mn-lt"/>
                <a:cs typeface="+mn-cs"/>
              </a:rPr>
              <a:pPr algn="r">
                <a:defRPr/>
              </a:pPr>
              <a:t>27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5D10E-7800-4B5E-95DA-24464C082AD7}" type="slidenum">
              <a:rPr lang="en-US"/>
              <a:pPr/>
              <a:t>28</a:t>
            </a:fld>
            <a:endParaRPr lang="en-US"/>
          </a:p>
        </p:txBody>
      </p:sp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69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24EED26-B7EA-4BF8-8A52-7867804A3950}" type="slidenum">
              <a:rPr lang="en-US" sz="1200">
                <a:latin typeface="+mn-lt"/>
                <a:cs typeface="+mn-cs"/>
              </a:rPr>
              <a:pPr algn="r">
                <a:defRPr/>
              </a:pPr>
              <a:t>28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B8CF7F-AB2F-42CF-8587-022064CC3D6F}" type="slidenum">
              <a:rPr lang="en-US"/>
              <a:pPr/>
              <a:t>29</a:t>
            </a:fld>
            <a:endParaRPr lang="en-US"/>
          </a:p>
        </p:txBody>
      </p:sp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80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AB002F6-04C4-4471-9B7B-54EEECFC6ACB}" type="slidenum">
              <a:rPr lang="en-US" sz="1200">
                <a:latin typeface="+mn-lt"/>
                <a:cs typeface="+mn-cs"/>
              </a:rPr>
              <a:pPr algn="r">
                <a:defRPr/>
              </a:pPr>
              <a:t>29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501D1-E0C6-4AE4-B113-2DFA869F0405}" type="slidenum">
              <a:rPr lang="en-US"/>
              <a:pPr/>
              <a:t>30</a:t>
            </a:fld>
            <a:endParaRPr lang="en-US"/>
          </a:p>
        </p:txBody>
      </p:sp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90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A74147C-D70D-44CB-8C12-59FEDB88037A}" type="slidenum">
              <a:rPr lang="en-US" sz="1200">
                <a:latin typeface="+mn-lt"/>
                <a:cs typeface="+mn-cs"/>
              </a:rPr>
              <a:pPr algn="r">
                <a:defRPr/>
              </a:pPr>
              <a:t>30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416D2-0E93-479D-A3AF-615EB52F2EFD}" type="slidenum">
              <a:rPr lang="en-US"/>
              <a:pPr/>
              <a:t>4</a:t>
            </a:fld>
            <a:endParaRPr lang="en-US"/>
          </a:p>
        </p:txBody>
      </p:sp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44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696FAD4-4D80-4858-AEFE-19AF7541B7D1}" type="slidenum">
              <a:rPr lang="en-US" sz="1200">
                <a:latin typeface="+mn-lt"/>
                <a:cs typeface="+mn-cs"/>
              </a:rPr>
              <a:pPr algn="r">
                <a:defRPr/>
              </a:pPr>
              <a:t>4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fld id="{8AA18361-E590-422B-8EA4-6B0DEB548203}" type="slidenum">
              <a:rPr lang="ru-RU" sz="1200" smtClean="0">
                <a:latin typeface="Arial" pitchFamily="34" charset="0"/>
              </a:rPr>
              <a:pPr/>
              <a:t>31</a:t>
            </a:fld>
            <a:endParaRPr lang="ru-RU" sz="1200" smtClean="0"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fld id="{D32480BC-C005-4177-AF93-4DC5B604751C}" type="slidenum">
              <a:rPr lang="ru-RU" sz="1200" smtClean="0">
                <a:latin typeface="Arial" pitchFamily="34" charset="0"/>
              </a:rPr>
              <a:pPr/>
              <a:t>32</a:t>
            </a:fld>
            <a:endParaRPr lang="ru-RU" sz="1200" smtClean="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fld id="{50166330-4E87-450C-B2B5-354F06A45E72}" type="slidenum">
              <a:rPr lang="ru-RU" sz="1200" smtClean="0">
                <a:latin typeface="Arial" pitchFamily="34" charset="0"/>
              </a:rPr>
              <a:pPr/>
              <a:t>33</a:t>
            </a:fld>
            <a:endParaRPr lang="ru-RU" sz="1200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fld id="{6AE9A672-DFB2-4C3B-AF30-B02B70900996}" type="slidenum">
              <a:rPr lang="ru-RU" sz="1200" smtClean="0">
                <a:latin typeface="Arial" pitchFamily="34" charset="0"/>
              </a:rPr>
              <a:pPr/>
              <a:t>34</a:t>
            </a:fld>
            <a:endParaRPr lang="ru-RU" sz="1200" smtClean="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fld id="{C0F50341-12C8-422E-A65B-EA434FD4E212}" type="slidenum">
              <a:rPr lang="ru-RU" sz="1200" smtClean="0">
                <a:latin typeface="Arial" pitchFamily="34" charset="0"/>
              </a:rPr>
              <a:pPr/>
              <a:t>35</a:t>
            </a:fld>
            <a:endParaRPr lang="ru-RU" sz="1200" smtClean="0"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10EC8-7C30-4A02-AE33-F7AAEEC48C27}" type="slidenum">
              <a:rPr lang="en-US"/>
              <a:pPr/>
              <a:t>36</a:t>
            </a:fld>
            <a:endParaRPr lang="en-US"/>
          </a:p>
        </p:txBody>
      </p:sp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00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CFE914A-0BFD-48D2-B6A1-8013CC9E3F71}" type="slidenum">
              <a:rPr lang="en-US" sz="1200">
                <a:latin typeface="+mn-lt"/>
                <a:cs typeface="+mn-cs"/>
              </a:rPr>
              <a:pPr algn="r">
                <a:defRPr/>
              </a:pPr>
              <a:t>36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243C5-8C92-499E-9EA8-743C90338AD0}" type="slidenum">
              <a:rPr lang="en-US"/>
              <a:pPr/>
              <a:t>37</a:t>
            </a:fld>
            <a:endParaRPr lang="en-US"/>
          </a:p>
        </p:txBody>
      </p:sp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10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A355B65-BF74-4C62-82EF-883D6355C5E8}" type="slidenum">
              <a:rPr lang="en-US" sz="1200">
                <a:latin typeface="+mn-lt"/>
                <a:cs typeface="+mn-cs"/>
              </a:rPr>
              <a:pPr algn="r">
                <a:defRPr/>
              </a:pPr>
              <a:t>37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8BEE8-B064-4037-87B3-28F73291ACCD}" type="slidenum">
              <a:rPr lang="en-US"/>
              <a:pPr/>
              <a:t>38</a:t>
            </a:fld>
            <a:endParaRPr lang="en-US"/>
          </a:p>
        </p:txBody>
      </p:sp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21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B0EC596-B63D-488B-9943-9E8E19B1B6DC}" type="slidenum">
              <a:rPr lang="en-US" sz="1200">
                <a:latin typeface="+mn-lt"/>
                <a:cs typeface="+mn-cs"/>
              </a:rPr>
              <a:pPr algn="r">
                <a:defRPr/>
              </a:pPr>
              <a:t>38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1BB84-31B3-46D5-99C3-508653060356}" type="slidenum">
              <a:rPr lang="en-US"/>
              <a:pPr/>
              <a:t>39</a:t>
            </a:fld>
            <a:endParaRPr lang="en-US"/>
          </a:p>
        </p:txBody>
      </p:sp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57EB077-C8EC-4316-AF6C-0FE61B4FDEA3}" type="slidenum">
              <a:rPr lang="en-US" sz="1200">
                <a:latin typeface="+mn-lt"/>
                <a:cs typeface="+mn-cs"/>
              </a:rPr>
              <a:pPr algn="r">
                <a:defRPr/>
              </a:pPr>
              <a:t>39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5C441-EEAC-489D-800B-273ADAB8CDA1}" type="slidenum">
              <a:rPr lang="en-US"/>
              <a:pPr/>
              <a:t>40</a:t>
            </a:fld>
            <a:endParaRPr lang="en-US"/>
          </a:p>
        </p:txBody>
      </p:sp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4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7EF278D-9821-4D04-9C45-F8203D4B3B8F}" type="slidenum">
              <a:rPr lang="en-US" sz="1200">
                <a:latin typeface="+mn-lt"/>
                <a:cs typeface="+mn-cs"/>
              </a:rPr>
              <a:pPr algn="r">
                <a:defRPr/>
              </a:pPr>
              <a:t>40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8D08D-C49C-45FB-B343-6BA60AA3FA13}" type="slidenum">
              <a:rPr lang="en-US"/>
              <a:pPr/>
              <a:t>5</a:t>
            </a:fld>
            <a:endParaRPr lang="en-US"/>
          </a:p>
        </p:txBody>
      </p:sp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fld id="{789D6067-E9D9-4F81-97CD-6568DF3DF0D6}" type="slidenum">
              <a:rPr lang="ru-RU" sz="1200" smtClean="0">
                <a:latin typeface="Arial" pitchFamily="34" charset="0"/>
              </a:rPr>
              <a:pPr/>
              <a:t>41</a:t>
            </a:fld>
            <a:endParaRPr lang="ru-RU" sz="1200" smtClean="0">
              <a:latin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26E5DE-250D-48AF-9602-48CCCCED24F0}" type="slidenum">
              <a:rPr lang="en-US"/>
              <a:pPr/>
              <a:t>42</a:t>
            </a:fld>
            <a:endParaRPr lang="en-US"/>
          </a:p>
        </p:txBody>
      </p:sp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51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3C6E8B0-E72B-4A3C-B275-C414DF3B523F}" type="slidenum">
              <a:rPr lang="en-US" sz="1200">
                <a:latin typeface="+mn-lt"/>
                <a:cs typeface="+mn-cs"/>
              </a:rPr>
              <a:pPr algn="r">
                <a:defRPr/>
              </a:pPr>
              <a:t>42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0D169-2725-46DF-85B6-440E99148FB3}" type="slidenum">
              <a:rPr lang="en-US"/>
              <a:pPr/>
              <a:t>43</a:t>
            </a:fld>
            <a:endParaRPr lang="en-US"/>
          </a:p>
        </p:txBody>
      </p:sp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61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9F7BA9-E11D-4833-AC3C-5E441642F546}" type="slidenum">
              <a:rPr lang="en-US" sz="1200">
                <a:latin typeface="+mn-lt"/>
                <a:cs typeface="+mn-cs"/>
              </a:rPr>
              <a:pPr algn="r">
                <a:defRPr/>
              </a:pPr>
              <a:t>43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2DACB3-1AFF-4051-8A0B-A1BE30447DF3}" type="slidenum">
              <a:rPr lang="en-US"/>
              <a:pPr/>
              <a:t>44</a:t>
            </a:fld>
            <a:endParaRPr lang="en-US"/>
          </a:p>
        </p:txBody>
      </p:sp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7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6F40BC0-9D8F-4336-9528-D0EF45ECEB5A}" type="slidenum">
              <a:rPr lang="en-US" sz="1200">
                <a:latin typeface="+mn-lt"/>
                <a:cs typeface="+mn-cs"/>
              </a:rPr>
              <a:pPr algn="r">
                <a:defRPr/>
              </a:pPr>
              <a:t>44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0B9F07-C496-4BF1-AD13-D0D306434B9C}" type="slidenum">
              <a:rPr lang="en-US"/>
              <a:pPr/>
              <a:t>45</a:t>
            </a:fld>
            <a:endParaRPr lang="en-US"/>
          </a:p>
        </p:txBody>
      </p:sp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8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DCCECF1-5AE6-4AA4-8528-ABEF6D99BD34}" type="slidenum">
              <a:rPr lang="en-US" sz="1200">
                <a:latin typeface="+mn-lt"/>
                <a:cs typeface="+mn-cs"/>
              </a:rPr>
              <a:pPr algn="r">
                <a:defRPr/>
              </a:pPr>
              <a:t>45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D6C342-AE0D-44E6-B211-9357259DBF98}" type="slidenum">
              <a:rPr lang="en-US"/>
              <a:pPr/>
              <a:t>46</a:t>
            </a:fld>
            <a:endParaRPr lang="en-US"/>
          </a:p>
        </p:txBody>
      </p:sp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92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AF3B0DF-88CA-4D47-BF86-1B895ADF68D4}" type="slidenum">
              <a:rPr lang="en-US" sz="1200">
                <a:latin typeface="+mn-lt"/>
                <a:cs typeface="+mn-cs"/>
              </a:rPr>
              <a:pPr algn="r">
                <a:defRPr/>
              </a:pPr>
              <a:t>46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E8A6B-2803-4F0A-98D3-4B00673C63A4}" type="slidenum">
              <a:rPr lang="en-US"/>
              <a:pPr/>
              <a:t>47</a:t>
            </a:fld>
            <a:endParaRPr lang="en-US"/>
          </a:p>
        </p:txBody>
      </p:sp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40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3A26C7B-DB7C-4E3F-A78F-3469D615333D}" type="slidenum">
              <a:rPr lang="en-US" sz="1200">
                <a:latin typeface="+mn-lt"/>
                <a:cs typeface="+mn-cs"/>
              </a:rPr>
              <a:pPr algn="r">
                <a:defRPr/>
              </a:pPr>
              <a:t>47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34718-0C8C-44E1-86F9-255001B30B54}" type="slidenum">
              <a:rPr lang="en-US"/>
              <a:pPr/>
              <a:t>48</a:t>
            </a:fld>
            <a:endParaRPr lang="en-US"/>
          </a:p>
        </p:txBody>
      </p:sp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41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012D4A6-842B-4B5C-805F-4FCA3CFAE3BC}" type="slidenum">
              <a:rPr lang="en-US" sz="1200">
                <a:latin typeface="+mn-lt"/>
                <a:cs typeface="+mn-cs"/>
              </a:rPr>
              <a:pPr algn="r">
                <a:defRPr/>
              </a:pPr>
              <a:t>48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fld id="{F05174F9-69C5-45A9-8FDF-78784C393B65}" type="slidenum">
              <a:rPr lang="ru-RU" sz="1200" smtClean="0">
                <a:latin typeface="Arial" pitchFamily="34" charset="0"/>
              </a:rPr>
              <a:pPr/>
              <a:t>6</a:t>
            </a:fld>
            <a:endParaRPr lang="ru-RU" sz="1200" smtClean="0"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EFD62-9A0B-475B-9241-0515F6F25AA5}" type="slidenum">
              <a:rPr lang="en-US"/>
              <a:pPr/>
              <a:t>7</a:t>
            </a:fld>
            <a:endParaRPr lang="en-US"/>
          </a:p>
        </p:txBody>
      </p:sp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65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F53EF54-E8F9-4AD3-9E86-F312EA5089B8}" type="slidenum">
              <a:rPr lang="en-US" sz="1200">
                <a:latin typeface="+mn-lt"/>
                <a:cs typeface="+mn-cs"/>
              </a:rPr>
              <a:pPr algn="r">
                <a:defRPr/>
              </a:pPr>
              <a:t>7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68AB4-E05A-4DC1-A668-63EFF33DB592}" type="slidenum">
              <a:rPr lang="en-US"/>
              <a:pPr/>
              <a:t>8</a:t>
            </a:fld>
            <a:endParaRPr lang="en-US"/>
          </a:p>
        </p:txBody>
      </p:sp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F178C3C-7825-48DC-97F1-CAB135E68B9C}" type="slidenum">
              <a:rPr lang="en-US" sz="1200">
                <a:latin typeface="+mn-lt"/>
                <a:cs typeface="+mn-cs"/>
              </a:rPr>
              <a:pPr algn="r">
                <a:defRPr/>
              </a:pPr>
              <a:t>8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D9213B-3A06-4A7C-8AEA-6E7B0E1F71A0}" type="slidenum">
              <a:rPr lang="en-US"/>
              <a:pPr/>
              <a:t>9</a:t>
            </a:fld>
            <a:endParaRPr lang="en-US"/>
          </a:p>
        </p:txBody>
      </p:sp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F91A242-B244-45F8-90C8-0C7EBAEC02A3}" type="slidenum">
              <a:rPr lang="en-US" sz="1200">
                <a:latin typeface="+mn-lt"/>
                <a:cs typeface="+mn-cs"/>
              </a:rPr>
              <a:pPr algn="r">
                <a:defRPr/>
              </a:pPr>
              <a:t>9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66E39-2B1E-48C5-A92B-6D35D9088F8E}" type="slidenum">
              <a:rPr lang="en-US"/>
              <a:pPr/>
              <a:t>10</a:t>
            </a:fld>
            <a:endParaRPr lang="en-US"/>
          </a:p>
        </p:txBody>
      </p:sp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8BEAD4B-9C07-425F-9C35-6CA2B1E80477}" type="slidenum">
              <a:rPr lang="en-US" sz="1200">
                <a:latin typeface="+mn-lt"/>
                <a:cs typeface="+mn-cs"/>
              </a:rPr>
              <a:pPr algn="r">
                <a:defRPr/>
              </a:pPr>
              <a:t>10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5EB8CAD-0C31-4003-9F03-6F5C0DB60F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2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300A14A-FBC2-49EF-A94C-9798F7F1BF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1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cuments%20and%20Settings\Casey%20Halpern\My%20Documents\Neurosurgery\Stimulator%20Off.mpe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98425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Algerian" pitchFamily="82" charset="0"/>
              </a:rPr>
              <a:t>Neurosurgeries </a:t>
            </a:r>
            <a:endParaRPr lang="en-US" sz="66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15000"/>
            <a:ext cx="6400800" cy="1752600"/>
          </a:xfrm>
        </p:spPr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Nishan</a:t>
            </a:r>
            <a:r>
              <a:rPr lang="en-US" dirty="0" smtClean="0"/>
              <a:t> Silva</a:t>
            </a:r>
          </a:p>
          <a:p>
            <a:r>
              <a:rPr lang="en-US" sz="2800" i="1" dirty="0" smtClean="0"/>
              <a:t>(MBBS)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24000"/>
            <a:ext cx="718038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66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>
                <a:solidFill>
                  <a:srgbClr val="FFFF00"/>
                </a:solidFill>
              </a:rPr>
              <a:t>INTRACRANIAL</a:t>
            </a:r>
            <a:r>
              <a:rPr lang="en-US" sz="3200"/>
              <a:t> </a:t>
            </a:r>
            <a:r>
              <a:rPr lang="en-US" sz="3200">
                <a:solidFill>
                  <a:srgbClr val="FFFF00"/>
                </a:solidFill>
              </a:rPr>
              <a:t>LESIONS</a:t>
            </a:r>
            <a:endParaRPr lang="en-US" sz="3200"/>
          </a:p>
        </p:txBody>
      </p:sp>
      <p:sp>
        <p:nvSpPr>
          <p:cNvPr id="172035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r>
              <a:rPr lang="en-US" sz="2000">
                <a:solidFill>
                  <a:srgbClr val="FFFF00"/>
                </a:solidFill>
              </a:rPr>
              <a:t>Focal</a:t>
            </a:r>
            <a:r>
              <a:rPr lang="en-US" sz="2000"/>
              <a:t> : epidural hematoma</a:t>
            </a:r>
          </a:p>
          <a:p>
            <a:pPr>
              <a:buFontTx/>
              <a:buNone/>
            </a:pPr>
            <a:r>
              <a:rPr lang="en-US" sz="2000"/>
              <a:t>                subdural hematoma</a:t>
            </a:r>
          </a:p>
          <a:p>
            <a:pPr>
              <a:buFontTx/>
              <a:buNone/>
            </a:pPr>
            <a:r>
              <a:rPr lang="en-US" sz="2000"/>
              <a:t>                intracerebral hematoma</a:t>
            </a:r>
          </a:p>
          <a:p>
            <a:pPr>
              <a:buFontTx/>
              <a:buNone/>
            </a:pPr>
            <a:r>
              <a:rPr lang="en-US" sz="2000"/>
              <a:t/>
            </a:r>
            <a:br>
              <a:rPr lang="en-US" sz="2000"/>
            </a:br>
            <a:r>
              <a:rPr lang="en-US" sz="2000"/>
              <a:t>	 </a:t>
            </a:r>
          </a:p>
        </p:txBody>
      </p:sp>
      <p:pic>
        <p:nvPicPr>
          <p:cNvPr id="172036" name="Picture 5" descr="N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21463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5" descr="nr042%20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2133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187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1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38200" y="0"/>
            <a:ext cx="7772400" cy="1143000"/>
          </a:xfrm>
        </p:spPr>
        <p:txBody>
          <a:bodyPr lIns="90488" tIns="44450" rIns="90488" bIns="44450" anchorCtr="0"/>
          <a:lstStyle/>
          <a:p>
            <a:r>
              <a:rPr lang="en-US"/>
              <a:t>Epidural haematoma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990600"/>
            <a:ext cx="7772400" cy="4114800"/>
          </a:xfrm>
        </p:spPr>
        <p:txBody>
          <a:bodyPr lIns="90488" tIns="44450" rIns="90488" bIns="44450"/>
          <a:lstStyle/>
          <a:p>
            <a:r>
              <a:rPr lang="en-US" sz="2000"/>
              <a:t>Collection of blood &amp; clot b/n dura matter and bones of the skull</a:t>
            </a:r>
          </a:p>
          <a:p>
            <a:r>
              <a:rPr lang="en-US" sz="2000">
                <a:solidFill>
                  <a:srgbClr val="FFFF00"/>
                </a:solidFill>
              </a:rPr>
              <a:t>Source</a:t>
            </a:r>
            <a:r>
              <a:rPr lang="en-US" sz="2000"/>
              <a:t>  Middle Meningeal Artery</a:t>
            </a:r>
          </a:p>
          <a:p>
            <a:pPr>
              <a:buFontTx/>
              <a:buNone/>
            </a:pPr>
            <a:r>
              <a:rPr lang="en-US" sz="2000"/>
              <a:t>                Dural Venous Sinuses </a:t>
            </a:r>
          </a:p>
          <a:p>
            <a:r>
              <a:rPr lang="en-US" sz="2000">
                <a:solidFill>
                  <a:srgbClr val="FFFF00"/>
                </a:solidFill>
              </a:rPr>
              <a:t>C/F</a:t>
            </a:r>
            <a:r>
              <a:rPr lang="en-US" sz="2000"/>
              <a:t>     Brief loss of consciousness, headache,drowsiness,dizzy,nausea,vomitting</a:t>
            </a:r>
          </a:p>
          <a:p>
            <a:r>
              <a:rPr lang="en-US" sz="2000"/>
              <a:t>Rapid clinical deterioration</a:t>
            </a:r>
          </a:p>
          <a:p>
            <a:r>
              <a:rPr lang="en-US" sz="2000"/>
              <a:t>Talk &amp; die</a:t>
            </a:r>
          </a:p>
        </p:txBody>
      </p:sp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85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endParaRPr lang="en-US"/>
          </a:p>
        </p:txBody>
      </p:sp>
      <p:pic>
        <p:nvPicPr>
          <p:cNvPr id="176131" name="Picture 8" descr="edh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4073525" cy="4114800"/>
          </a:xfrm>
        </p:spPr>
      </p:pic>
      <p:pic>
        <p:nvPicPr>
          <p:cNvPr id="176132" name="Picture 8" descr="ed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9227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926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>
                <a:solidFill>
                  <a:srgbClr val="FFFF00"/>
                </a:solidFill>
              </a:rPr>
              <a:t>EDH</a:t>
            </a:r>
          </a:p>
        </p:txBody>
      </p:sp>
      <p:pic>
        <p:nvPicPr>
          <p:cNvPr id="178179" name="Picture 3" descr="N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1828800"/>
            <a:ext cx="33416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4" descr="Epidural_Hemorrhage550_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36385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3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696200" cy="1143000"/>
          </a:xfrm>
        </p:spPr>
        <p:txBody>
          <a:bodyPr lIns="90488" tIns="44450" rIns="90488" bIns="44450" anchorCtr="0"/>
          <a:lstStyle/>
          <a:p>
            <a:r>
              <a:rPr lang="en-US"/>
              <a:t> 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524000"/>
            <a:ext cx="4038600" cy="4267200"/>
          </a:xfrm>
        </p:spPr>
        <p:txBody>
          <a:bodyPr lIns="90488" tIns="44450" rIns="90488" bIns="44450"/>
          <a:lstStyle/>
          <a:p>
            <a:r>
              <a:rPr lang="en-US" sz="2000"/>
              <a:t>Subdural hematomas</a:t>
            </a:r>
          </a:p>
          <a:p>
            <a:r>
              <a:rPr lang="en-US" sz="2000"/>
              <a:t>Most frequently from tearing of a bridging vein between the cerebral cortex and a draining venous sinus.</a:t>
            </a:r>
          </a:p>
          <a:p>
            <a:r>
              <a:rPr lang="en-US" sz="2000"/>
              <a:t> - acute - &lt;24hrs</a:t>
            </a:r>
          </a:p>
          <a:p>
            <a:pPr>
              <a:buFontTx/>
              <a:buNone/>
            </a:pPr>
            <a:r>
              <a:rPr lang="en-US" sz="2000"/>
              <a:t>	 - subacute – 24hrs-2wks</a:t>
            </a:r>
          </a:p>
          <a:p>
            <a:pPr>
              <a:buFontTx/>
              <a:buNone/>
            </a:pPr>
            <a:r>
              <a:rPr lang="en-US" sz="2000"/>
              <a:t>	 - chronic  - &gt;2wks</a:t>
            </a:r>
          </a:p>
          <a:p>
            <a:pPr>
              <a:buFontTx/>
              <a:buNone/>
            </a:pPr>
            <a:endParaRPr lang="en-US" sz="2000"/>
          </a:p>
        </p:txBody>
      </p:sp>
      <p:pic>
        <p:nvPicPr>
          <p:cNvPr id="180228" name="Picture 4" descr="nr042%20cop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3048000" cy="3862388"/>
          </a:xfrm>
        </p:spPr>
      </p:pic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685800" y="381000"/>
            <a:ext cx="3352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latin typeface="Arial" charset="0"/>
              </a:rPr>
              <a:t> </a:t>
            </a:r>
            <a:r>
              <a:rPr lang="en-US" sz="3600">
                <a:solidFill>
                  <a:srgbClr val="FFFF00"/>
                </a:solidFill>
                <a:latin typeface="Arial" charset="0"/>
              </a:rPr>
              <a:t>SDH</a:t>
            </a:r>
          </a:p>
        </p:txBody>
      </p:sp>
      <p:pic>
        <p:nvPicPr>
          <p:cNvPr id="180230" name="Picture 8" descr="sd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4613"/>
            <a:ext cx="294322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1" name="Text Box 9"/>
          <p:cNvSpPr txBox="1">
            <a:spLocks noChangeArrowheads="1"/>
          </p:cNvSpPr>
          <p:nvPr/>
        </p:nvSpPr>
        <p:spPr bwMode="auto">
          <a:xfrm>
            <a:off x="7467600" y="3429000"/>
            <a:ext cx="1835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IN" sz="2400">
                <a:solidFill>
                  <a:schemeClr val="accent2"/>
                </a:solidFill>
              </a:rPr>
              <a:t> </a:t>
            </a:r>
            <a:r>
              <a:rPr lang="en-IN" sz="2400">
                <a:solidFill>
                  <a:srgbClr val="FFFF00"/>
                </a:solidFill>
              </a:rPr>
              <a:t>Shape-</a:t>
            </a:r>
            <a:r>
              <a:rPr lang="en-IN" sz="2400">
                <a:solidFill>
                  <a:schemeClr val="accent2"/>
                </a:solidFill>
              </a:rPr>
              <a:t>   </a:t>
            </a:r>
            <a:r>
              <a:rPr lang="en-IN" sz="2400">
                <a:solidFill>
                  <a:schemeClr val="tx2"/>
                </a:solidFill>
              </a:rPr>
              <a:t>Crescent </a:t>
            </a:r>
          </a:p>
        </p:txBody>
      </p:sp>
    </p:spTree>
    <p:extLst>
      <p:ext uri="{BB962C8B-B14F-4D97-AF65-F5344CB8AC3E}">
        <p14:creationId xmlns:p14="http://schemas.microsoft.com/office/powerpoint/2010/main" val="41811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/>
              <a:t>Intra Cerebral Heamatoma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r>
              <a:rPr lang="en-US" sz="2000"/>
              <a:t>Formed within brain tissue &amp; caused by shearing or tensile forces that mechanically stretch and tear deep small caliber arterioles</a:t>
            </a:r>
          </a:p>
          <a:p>
            <a:r>
              <a:rPr lang="en-US" sz="2000"/>
              <a:t>Most common in temporal and frontal regions</a:t>
            </a:r>
          </a:p>
          <a:p>
            <a:r>
              <a:rPr lang="en-US" sz="2000"/>
              <a:t>C/F depend on site involved</a:t>
            </a:r>
          </a:p>
        </p:txBody>
      </p:sp>
      <p:pic>
        <p:nvPicPr>
          <p:cNvPr id="1822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2657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21336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232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/>
              <a:t>INTRACRANIAL LESIONS</a:t>
            </a:r>
          </a:p>
        </p:txBody>
      </p:sp>
      <p:sp>
        <p:nvSpPr>
          <p:cNvPr id="184323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pPr>
              <a:buFontTx/>
              <a:buNone/>
            </a:pPr>
            <a:r>
              <a:rPr lang="en-US" sz="2400">
                <a:solidFill>
                  <a:srgbClr val="FFFF00"/>
                </a:solidFill>
              </a:rPr>
              <a:t>Diffuse</a:t>
            </a:r>
            <a:r>
              <a:rPr lang="en-US" sz="2400"/>
              <a:t> : concussion</a:t>
            </a:r>
          </a:p>
          <a:p>
            <a:pPr>
              <a:buFontTx/>
              <a:buNone/>
            </a:pPr>
            <a:r>
              <a:rPr lang="en-US" sz="2400"/>
              <a:t>              multiple contusion</a:t>
            </a:r>
          </a:p>
          <a:p>
            <a:pPr>
              <a:buFontTx/>
              <a:buNone/>
            </a:pPr>
            <a:r>
              <a:rPr lang="en-US" sz="2400"/>
              <a:t>              hypoxic/ischemic injury</a:t>
            </a:r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262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/>
              <a:t>Concussion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en-US" sz="2000"/>
              <a:t>Temporary &amp; brief interruption of neurological function after minor head injury</a:t>
            </a:r>
          </a:p>
          <a:p>
            <a:pPr>
              <a:lnSpc>
                <a:spcPct val="90000"/>
              </a:lnSpc>
            </a:pPr>
            <a:r>
              <a:rPr lang="en-US" sz="2000"/>
              <a:t>Due to shearing / stretching of white matter fibres at the time of impact or temporary neuronal dysfunction</a:t>
            </a:r>
          </a:p>
          <a:p>
            <a:pPr>
              <a:lnSpc>
                <a:spcPct val="90000"/>
              </a:lnSpc>
            </a:pPr>
            <a:r>
              <a:rPr lang="en-US" sz="2000"/>
              <a:t>C/o headache, confusion, amnesia</a:t>
            </a:r>
          </a:p>
          <a:p>
            <a:pPr>
              <a:lnSpc>
                <a:spcPct val="90000"/>
              </a:lnSpc>
            </a:pPr>
            <a:r>
              <a:rPr lang="en-US" sz="2000"/>
              <a:t>CT/MRI cannot detect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04498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03238"/>
            <a:ext cx="8229600" cy="838200"/>
          </a:xfrm>
        </p:spPr>
        <p:txBody>
          <a:bodyPr lIns="90488" tIns="44450" rIns="90488" bIns="44450" anchorCtr="0"/>
          <a:lstStyle/>
          <a:p>
            <a:r>
              <a:rPr lang="en-US">
                <a:solidFill>
                  <a:srgbClr val="FFFF00"/>
                </a:solidFill>
              </a:rPr>
              <a:t>DAI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1600200"/>
            <a:ext cx="3810000" cy="4114800"/>
          </a:xfrm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en-US" sz="2000"/>
              <a:t>Shearing forces disrupt the axonal fibres in the white matter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Shaken baby syndrome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Blunt trauma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Rapid rise in ICT.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Prolonged or permanent</a:t>
            </a:r>
            <a:r>
              <a:rPr lang="en-US" sz="2000" i="1">
                <a:latin typeface="Arial Black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</p:txBody>
      </p:sp>
      <p:pic>
        <p:nvPicPr>
          <p:cNvPr id="188420" name="Picture 4" descr="mri066a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6025" y="1371600"/>
            <a:ext cx="3813175" cy="4495800"/>
          </a:xfrm>
        </p:spPr>
      </p:pic>
    </p:spTree>
    <p:extLst>
      <p:ext uri="{BB962C8B-B14F-4D97-AF65-F5344CB8AC3E}">
        <p14:creationId xmlns:p14="http://schemas.microsoft.com/office/powerpoint/2010/main" val="1097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273050"/>
            <a:ext cx="7467600" cy="2101850"/>
          </a:xfrm>
        </p:spPr>
        <p:txBody>
          <a:bodyPr lIns="90488" tIns="44450" rIns="90488" bIns="44450" anchorCtr="0"/>
          <a:lstStyle/>
          <a:p>
            <a:pPr>
              <a:lnSpc>
                <a:spcPct val="120000"/>
              </a:lnSpc>
            </a:pPr>
            <a:r>
              <a:rPr lang="en-US" sz="3200" i="1"/>
              <a:t>APPROACH TO A PATIENT WITH HEAD INJURY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14500" y="2590800"/>
            <a:ext cx="7505700" cy="3505200"/>
          </a:xfrm>
        </p:spPr>
        <p:txBody>
          <a:bodyPr lIns="90488" tIns="44450" rIns="90488" bIns="44450"/>
          <a:lstStyle/>
          <a:p>
            <a:r>
              <a:rPr lang="en-US" sz="2000"/>
              <a:t> History</a:t>
            </a:r>
          </a:p>
          <a:p>
            <a:pPr>
              <a:lnSpc>
                <a:spcPct val="30000"/>
              </a:lnSpc>
              <a:buFontTx/>
              <a:buNone/>
            </a:pPr>
            <a:endParaRPr lang="en-US" sz="2000"/>
          </a:p>
          <a:p>
            <a:pPr>
              <a:lnSpc>
                <a:spcPct val="130000"/>
              </a:lnSpc>
            </a:pPr>
            <a:r>
              <a:rPr lang="en-US" sz="2000"/>
              <a:t> Initial Assessment</a:t>
            </a:r>
            <a:br>
              <a:rPr lang="en-US" sz="2000"/>
            </a:br>
            <a:r>
              <a:rPr lang="en-US" sz="2000"/>
              <a:t>	 </a:t>
            </a:r>
            <a:r>
              <a:rPr lang="en-US" sz="2000">
                <a:solidFill>
                  <a:srgbClr val="660033"/>
                </a:solidFill>
                <a:sym typeface="Wingdings 2" pitchFamily="18" charset="2"/>
              </a:rPr>
              <a:t></a:t>
            </a:r>
            <a:r>
              <a:rPr lang="en-US" sz="2000"/>
              <a:t>   Primary Survey</a:t>
            </a:r>
            <a:br>
              <a:rPr lang="en-US" sz="2000"/>
            </a:br>
            <a:r>
              <a:rPr lang="en-US" sz="2000"/>
              <a:t>	 </a:t>
            </a:r>
            <a:r>
              <a:rPr lang="en-US" sz="2000">
                <a:solidFill>
                  <a:srgbClr val="660033"/>
                </a:solidFill>
                <a:sym typeface="Wingdings 2" pitchFamily="18" charset="2"/>
              </a:rPr>
              <a:t></a:t>
            </a:r>
            <a:r>
              <a:rPr lang="en-US" sz="2000"/>
              <a:t>   Secondary Survey</a:t>
            </a:r>
          </a:p>
        </p:txBody>
      </p:sp>
    </p:spTree>
    <p:extLst>
      <p:ext uri="{BB962C8B-B14F-4D97-AF65-F5344CB8AC3E}">
        <p14:creationId xmlns:p14="http://schemas.microsoft.com/office/powerpoint/2010/main" val="395184670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460556" y="1607117"/>
          <a:ext cx="8216175" cy="448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76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i="1"/>
              <a:t>Head Injuries</a:t>
            </a:r>
          </a:p>
        </p:txBody>
      </p:sp>
    </p:spTree>
    <p:extLst>
      <p:ext uri="{BB962C8B-B14F-4D97-AF65-F5344CB8AC3E}">
        <p14:creationId xmlns:p14="http://schemas.microsoft.com/office/powerpoint/2010/main" val="26466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i="1"/>
              <a:t>PRIMARY SURVEY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Airway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maintenance with cervical spine protection</a:t>
            </a:r>
          </a:p>
        </p:txBody>
      </p:sp>
      <p:pic>
        <p:nvPicPr>
          <p:cNvPr id="192516" name="Picture 4" descr="DSC006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7000"/>
            <a:ext cx="41497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62600" y="2362200"/>
            <a:ext cx="541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41764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Content Placeholder 2"/>
          <p:cNvSpPr>
            <a:spLocks noGrp="1"/>
          </p:cNvSpPr>
          <p:nvPr>
            <p:ph idx="4294967295"/>
          </p:nvPr>
        </p:nvSpPr>
        <p:spPr>
          <a:xfrm>
            <a:off x="609600" y="1371600"/>
            <a:ext cx="7772400" cy="4114800"/>
          </a:xfrm>
        </p:spPr>
        <p:txBody>
          <a:bodyPr lIns="90488" tIns="44450" rIns="90488" bIns="44450"/>
          <a:lstStyle/>
          <a:p>
            <a:r>
              <a:rPr lang="en-US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Breathing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ventilation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: Intubation precautions</a:t>
            </a:r>
          </a:p>
          <a:p>
            <a:pPr>
              <a:buFontTx/>
              <a:buNone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      Pre-medicate with Lidocaine, 1mg/kg IV 2 minutes           prior to attempt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   Laryngoscopy produces an ICP Spike </a:t>
            </a:r>
          </a:p>
          <a:p>
            <a:pPr>
              <a:lnSpc>
                <a:spcPct val="150000"/>
              </a:lnSpc>
            </a:pP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endParaRPr lang="en-US" sz="2000"/>
          </a:p>
        </p:txBody>
      </p:sp>
      <p:pic>
        <p:nvPicPr>
          <p:cNvPr id="194563" name="Picture 4" descr="DSC005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56388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/>
              <a:t>Intubation with Cervical inline stabilization</a:t>
            </a:r>
          </a:p>
        </p:txBody>
      </p:sp>
    </p:spTree>
    <p:extLst>
      <p:ext uri="{BB962C8B-B14F-4D97-AF65-F5344CB8AC3E}">
        <p14:creationId xmlns:p14="http://schemas.microsoft.com/office/powerpoint/2010/main" val="5966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>
                <a:latin typeface="Elephant" pitchFamily="18" charset="0"/>
              </a:rPr>
              <a:t>Circulation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0488" tIns="44450" rIns="90488" bIns="44450"/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Maintain MAP &gt;90mmhg- adequate 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Hematocrit  &gt;30%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Cushing reflex</a:t>
            </a: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6612" name="Picture 6" descr="DSC008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"/>
            <a:ext cx="28194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5" descr="DSC00600"/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3528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8" descr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95800"/>
            <a:ext cx="23018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12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endParaRPr lang="en-US"/>
          </a:p>
        </p:txBody>
      </p:sp>
      <p:sp>
        <p:nvSpPr>
          <p:cNvPr id="198659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Isolated</a:t>
            </a:r>
            <a:r>
              <a:rPr lang="en-US" dirty="0">
                <a:latin typeface="Times New Roman" pitchFamily="18" charset="0"/>
              </a:rPr>
              <a:t> intracranial injuries do not cause hypotension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LOOK FOR THE CAUSE OF HYPOTENSION</a:t>
            </a:r>
          </a:p>
          <a:p>
            <a:pPr>
              <a:buFontTx/>
              <a:buNone/>
            </a:pPr>
            <a:endParaRPr lang="en-US" dirty="0"/>
          </a:p>
        </p:txBody>
      </p:sp>
      <p:graphicFrame>
        <p:nvGraphicFramePr>
          <p:cNvPr id="198660" name="Object 5"/>
          <p:cNvGraphicFramePr>
            <a:graphicFrameLocks noChangeAspect="1"/>
          </p:cNvGraphicFramePr>
          <p:nvPr/>
        </p:nvGraphicFramePr>
        <p:xfrm>
          <a:off x="5029200" y="3200400"/>
          <a:ext cx="3870325" cy="290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200400"/>
                        <a:ext cx="3870325" cy="290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8661" name="Picture 5" descr="DSC00667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3124200"/>
            <a:ext cx="32575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5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/>
              <a:t>Disability </a:t>
            </a:r>
          </a:p>
        </p:txBody>
      </p:sp>
      <p:pic>
        <p:nvPicPr>
          <p:cNvPr id="200707" name="Picture 4"/>
          <p:cNvPicPr>
            <a:picLocks noGrp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981200"/>
            <a:ext cx="2933700" cy="2997200"/>
          </a:xfrm>
        </p:spPr>
      </p:pic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762000" y="2209800"/>
            <a:ext cx="47244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 Pupil size</a:t>
            </a:r>
          </a:p>
          <a:p>
            <a:pPr>
              <a:buFont typeface="Arial" charset="0"/>
              <a:buChar char="•"/>
            </a:pPr>
            <a:endParaRPr lang="en-US" sz="280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en-US" sz="280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en-US" sz="280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en-US" sz="280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en-US" sz="280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GCS</a:t>
            </a:r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838200" y="2819400"/>
            <a:ext cx="4419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Arial" charset="0"/>
              </a:rPr>
              <a:t>Pupillary Changes</a:t>
            </a:r>
          </a:p>
          <a:p>
            <a:r>
              <a:rPr lang="en-US" sz="2000">
                <a:latin typeface="Arial" charset="0"/>
              </a:rPr>
              <a:t>Irregular shaped</a:t>
            </a:r>
          </a:p>
          <a:p>
            <a:r>
              <a:rPr lang="en-US" sz="2000">
                <a:latin typeface="Arial" charset="0"/>
              </a:rPr>
              <a:t>Equality?</a:t>
            </a:r>
          </a:p>
          <a:p>
            <a:r>
              <a:rPr lang="en-US" sz="2000">
                <a:latin typeface="Arial" charset="0"/>
              </a:rPr>
              <a:t>Constricted?</a:t>
            </a:r>
          </a:p>
          <a:p>
            <a:r>
              <a:rPr lang="en-US" sz="2000">
                <a:latin typeface="Arial" charset="0"/>
              </a:rPr>
              <a:t>Dilated?  </a:t>
            </a:r>
          </a:p>
          <a:p>
            <a:r>
              <a:rPr lang="en-US" sz="2000">
                <a:latin typeface="Arial" charset="0"/>
              </a:rPr>
              <a:t>Vision Problems?</a:t>
            </a:r>
          </a:p>
        </p:txBody>
      </p:sp>
    </p:spTree>
    <p:extLst>
      <p:ext uri="{BB962C8B-B14F-4D97-AF65-F5344CB8AC3E}">
        <p14:creationId xmlns:p14="http://schemas.microsoft.com/office/powerpoint/2010/main" val="42658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696200" cy="1143000"/>
          </a:xfrm>
        </p:spPr>
        <p:txBody>
          <a:bodyPr lIns="90488" tIns="44450" rIns="90488" bIns="44450" anchorCtr="0"/>
          <a:lstStyle/>
          <a:p>
            <a:r>
              <a:rPr lang="en-US"/>
              <a:t>Assessment Findings</a:t>
            </a:r>
          </a:p>
        </p:txBody>
      </p:sp>
      <p:sp>
        <p:nvSpPr>
          <p:cNvPr id="20275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2057400"/>
            <a:ext cx="3810000" cy="4114800"/>
          </a:xfrm>
        </p:spPr>
        <p:txBody>
          <a:bodyPr lIns="90488" tIns="44450" rIns="90488" bIns="44450"/>
          <a:lstStyle/>
          <a:p>
            <a:r>
              <a:rPr lang="en-US" sz="2400"/>
              <a:t>Constricted?</a:t>
            </a:r>
          </a:p>
          <a:p>
            <a:pPr lvl="1"/>
            <a:r>
              <a:rPr lang="en-US" sz="1800"/>
              <a:t>narcotics?</a:t>
            </a:r>
          </a:p>
          <a:p>
            <a:r>
              <a:rPr lang="en-US" sz="2400"/>
              <a:t>Sluggish/dilated?</a:t>
            </a:r>
          </a:p>
          <a:p>
            <a:pPr lvl="1"/>
            <a:r>
              <a:rPr lang="en-US" sz="1800"/>
              <a:t>mid brain ICP</a:t>
            </a:r>
          </a:p>
          <a:p>
            <a:r>
              <a:rPr lang="en-US" sz="2400"/>
              <a:t>Unilateral dilation?</a:t>
            </a:r>
          </a:p>
          <a:p>
            <a:pPr lvl="1"/>
            <a:r>
              <a:rPr lang="en-US" sz="1800"/>
              <a:t>pressure on CNIII</a:t>
            </a:r>
          </a:p>
          <a:p>
            <a:r>
              <a:rPr lang="en-US" sz="2400"/>
              <a:t>Fixed and Dilated?</a:t>
            </a:r>
          </a:p>
          <a:p>
            <a:pPr lvl="1"/>
            <a:r>
              <a:rPr lang="en-US" sz="1800"/>
              <a:t>herniation</a:t>
            </a:r>
          </a:p>
        </p:txBody>
      </p:sp>
      <p:graphicFrame>
        <p:nvGraphicFramePr>
          <p:cNvPr id="202756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690563" y="2257425"/>
          <a:ext cx="3851275" cy="376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lip" r:id="rId4" imgW="3849480" imgH="3763800" progId="">
                  <p:embed/>
                </p:oleObj>
              </mc:Choice>
              <mc:Fallback>
                <p:oleObj name="Clip" r:id="rId4" imgW="3849480" imgH="37638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2257425"/>
                        <a:ext cx="3851275" cy="376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867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Early Evaluation</a:t>
            </a:r>
            <a:endParaRPr lang="en-US" smtClean="0"/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74676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Pupillary</a:t>
            </a:r>
            <a: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reactivity and size</a:t>
            </a:r>
          </a:p>
          <a:p>
            <a:pPr eaLnBrk="1" hangingPunct="1">
              <a:buFontTx/>
              <a:buNone/>
              <a:defRPr/>
            </a:pPr>
            <a:endParaRPr lang="en-US" sz="4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2" name="Picture 2" descr="C:\Users\Administrator\Desktop\l7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7696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Administrator\Desktop\l7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7696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50938" y="1152525"/>
            <a:ext cx="7793037" cy="608013"/>
          </a:xfrm>
        </p:spPr>
        <p:txBody>
          <a:bodyPr lIns="90488" tIns="44450" rIns="90488" bIns="44450" anchorCtr="0"/>
          <a:lstStyle/>
          <a:p>
            <a:r>
              <a:rPr lang="en-US" sz="3200" i="1"/>
              <a:t>SECONDARY SURVEY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09800"/>
            <a:ext cx="8229600" cy="4114800"/>
          </a:xfrm>
        </p:spPr>
        <p:txBody>
          <a:bodyPr lIns="90488" tIns="44450" rIns="90488" bIns="44450"/>
          <a:lstStyle/>
          <a:p>
            <a:pPr>
              <a:lnSpc>
                <a:spcPct val="150000"/>
              </a:lnSpc>
            </a:pPr>
            <a:r>
              <a:rPr lang="en-US" sz="2000"/>
              <a:t>AMPLE history  </a:t>
            </a:r>
          </a:p>
          <a:p>
            <a:pPr>
              <a:lnSpc>
                <a:spcPct val="150000"/>
              </a:lnSpc>
            </a:pPr>
            <a:r>
              <a:rPr lang="en-US" sz="2000"/>
              <a:t>Examination of Head to toe</a:t>
            </a:r>
          </a:p>
          <a:p>
            <a:pPr>
              <a:lnSpc>
                <a:spcPct val="150000"/>
              </a:lnSpc>
            </a:pPr>
            <a:r>
              <a:rPr lang="en-US" sz="2000"/>
              <a:t> Glasgow Coma Scale</a:t>
            </a:r>
          </a:p>
          <a:p>
            <a:pPr>
              <a:lnSpc>
                <a:spcPct val="150000"/>
              </a:lnSpc>
            </a:pPr>
            <a:r>
              <a:rPr lang="en-US" sz="2000"/>
              <a:t>Detailed Neurological Examination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000"/>
          </a:p>
          <a:p>
            <a:pPr>
              <a:lnSpc>
                <a:spcPct val="150000"/>
              </a:lnSpc>
              <a:buFontTx/>
              <a:buNone/>
            </a:pPr>
            <a:endParaRPr lang="en-US" sz="2000"/>
          </a:p>
        </p:txBody>
      </p:sp>
      <p:pic>
        <p:nvPicPr>
          <p:cNvPr id="204804" name="Picture 4" descr="DSC002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173413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91549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endParaRPr lang="en-US"/>
          </a:p>
        </p:txBody>
      </p:sp>
      <p:sp>
        <p:nvSpPr>
          <p:cNvPr id="206851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endParaRPr lang="en-US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FF00"/>
                </a:solidFill>
              </a:rPr>
              <a:t>  IMAGING STUDIES ONLY AFTER HEMODYNAMIC STABILIZATION</a:t>
            </a:r>
          </a:p>
        </p:txBody>
      </p:sp>
    </p:spTree>
    <p:extLst>
      <p:ext uri="{BB962C8B-B14F-4D97-AF65-F5344CB8AC3E}">
        <p14:creationId xmlns:p14="http://schemas.microsoft.com/office/powerpoint/2010/main" val="2970637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200" i="1"/>
              <a:t>MANAGEMENT OF </a:t>
            </a:r>
            <a:br>
              <a:rPr lang="en-US" sz="3200" i="1"/>
            </a:br>
            <a:r>
              <a:rPr lang="en-US" sz="3200" i="1"/>
              <a:t>MILD HEAD INJURY(</a:t>
            </a:r>
            <a:r>
              <a:rPr lang="en-US" sz="3200" b="0">
                <a:solidFill>
                  <a:srgbClr val="FFFF00"/>
                </a:solidFill>
              </a:rPr>
              <a:t>GCS13 -15)</a:t>
            </a:r>
            <a:endParaRPr lang="en-US" sz="3200" i="1"/>
          </a:p>
        </p:txBody>
      </p:sp>
      <p:sp>
        <p:nvSpPr>
          <p:cNvPr id="208899" name="Rectangle 4"/>
          <p:cNvSpPr>
            <a:spLocks noGrp="1" noChangeArrowheads="1"/>
          </p:cNvSpPr>
          <p:nvPr>
            <p:ph type="body" idx="4294967295"/>
          </p:nvPr>
        </p:nvSpPr>
        <p:spPr/>
        <p:txBody>
          <a:bodyPr lIns="90488" tIns="44450" rIns="90488" bIns="44450"/>
          <a:lstStyle/>
          <a:p>
            <a:pPr>
              <a:lnSpc>
                <a:spcPct val="160000"/>
              </a:lnSpc>
            </a:pPr>
            <a:r>
              <a:rPr lang="en-US" sz="2000"/>
              <a:t>  History</a:t>
            </a:r>
          </a:p>
          <a:p>
            <a:pPr>
              <a:lnSpc>
                <a:spcPct val="160000"/>
              </a:lnSpc>
            </a:pPr>
            <a:r>
              <a:rPr lang="en-US" sz="2000"/>
              <a:t>  General Examination</a:t>
            </a:r>
          </a:p>
          <a:p>
            <a:pPr>
              <a:lnSpc>
                <a:spcPct val="160000"/>
              </a:lnSpc>
            </a:pPr>
            <a:r>
              <a:rPr lang="en-US" sz="2000"/>
              <a:t>  Limited Neurologic Examination</a:t>
            </a:r>
          </a:p>
          <a:p>
            <a:pPr>
              <a:lnSpc>
                <a:spcPct val="160000"/>
              </a:lnSpc>
            </a:pPr>
            <a:r>
              <a:rPr lang="en-US" sz="2000"/>
              <a:t>  C-spine and other X-rays as indicated</a:t>
            </a:r>
          </a:p>
          <a:p>
            <a:pPr>
              <a:lnSpc>
                <a:spcPct val="160000"/>
              </a:lnSpc>
            </a:pPr>
            <a:r>
              <a:rPr lang="en-US" sz="2000"/>
              <a:t>  CT scan</a:t>
            </a:r>
          </a:p>
        </p:txBody>
      </p:sp>
    </p:spTree>
    <p:extLst>
      <p:ext uri="{BB962C8B-B14F-4D97-AF65-F5344CB8AC3E}">
        <p14:creationId xmlns:p14="http://schemas.microsoft.com/office/powerpoint/2010/main" val="228592139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-304800" y="304800"/>
            <a:ext cx="7772400" cy="1143000"/>
          </a:xfrm>
        </p:spPr>
        <p:txBody>
          <a:bodyPr lIns="90488" tIns="44450" rIns="90488" bIns="44450" anchorCtr="0"/>
          <a:lstStyle/>
          <a:p>
            <a:r>
              <a:rPr lang="en-US" i="1"/>
              <a:t>MECHANISM</a:t>
            </a:r>
          </a:p>
        </p:txBody>
      </p:sp>
      <p:sp>
        <p:nvSpPr>
          <p:cNvPr id="159747" name="Rectangle 1027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1600200"/>
            <a:ext cx="4033838" cy="4495800"/>
          </a:xfrm>
        </p:spPr>
        <p:txBody>
          <a:bodyPr lIns="90488" tIns="44450" rIns="90488" bIns="44450"/>
          <a:lstStyle/>
          <a:p>
            <a:pPr>
              <a:lnSpc>
                <a:spcPct val="130000"/>
              </a:lnSpc>
            </a:pPr>
            <a:r>
              <a:rPr lang="en-US" sz="2000"/>
              <a:t>BLUNT INJURY</a:t>
            </a:r>
            <a:br>
              <a:rPr lang="en-US" sz="2000"/>
            </a:br>
            <a:r>
              <a:rPr lang="en-US" sz="2000"/>
              <a:t>	 </a:t>
            </a:r>
            <a:r>
              <a:rPr lang="en-US" sz="2000">
                <a:solidFill>
                  <a:srgbClr val="660033"/>
                </a:solidFill>
                <a:sym typeface="Wingdings 2" pitchFamily="18" charset="2"/>
              </a:rPr>
              <a:t></a:t>
            </a:r>
            <a:r>
              <a:rPr lang="en-US" sz="2000"/>
              <a:t>   High Velocity</a:t>
            </a:r>
            <a:br>
              <a:rPr lang="en-US" sz="2000"/>
            </a:br>
            <a:r>
              <a:rPr lang="en-US" sz="2000"/>
              <a:t>	 </a:t>
            </a:r>
            <a:r>
              <a:rPr lang="en-US" sz="2000">
                <a:solidFill>
                  <a:srgbClr val="660033"/>
                </a:solidFill>
                <a:sym typeface="Wingdings 2" pitchFamily="18" charset="2"/>
              </a:rPr>
              <a:t></a:t>
            </a:r>
            <a:r>
              <a:rPr lang="en-US" sz="2000"/>
              <a:t>   Low  Velocity</a:t>
            </a:r>
          </a:p>
          <a:p>
            <a:endParaRPr lang="en-US" sz="2000"/>
          </a:p>
          <a:p>
            <a:pPr>
              <a:lnSpc>
                <a:spcPct val="130000"/>
              </a:lnSpc>
            </a:pPr>
            <a:r>
              <a:rPr lang="en-US" sz="2000"/>
              <a:t>PENETRATING INJURY</a:t>
            </a:r>
            <a:br>
              <a:rPr lang="en-US" sz="2000"/>
            </a:br>
            <a:r>
              <a:rPr lang="en-US" sz="2000"/>
              <a:t>	 </a:t>
            </a:r>
            <a:r>
              <a:rPr lang="en-US" sz="2000">
                <a:solidFill>
                  <a:srgbClr val="660033"/>
                </a:solidFill>
                <a:sym typeface="Wingdings 2" pitchFamily="18" charset="2"/>
              </a:rPr>
              <a:t></a:t>
            </a:r>
            <a:r>
              <a:rPr lang="en-US" sz="2000"/>
              <a:t>   Gunshot</a:t>
            </a:r>
            <a:br>
              <a:rPr lang="en-US" sz="2000"/>
            </a:br>
            <a:r>
              <a:rPr lang="en-US" sz="2000"/>
              <a:t>	 </a:t>
            </a:r>
            <a:r>
              <a:rPr lang="en-US" sz="2000">
                <a:solidFill>
                  <a:srgbClr val="660033"/>
                </a:solidFill>
                <a:sym typeface="Wingdings 2" pitchFamily="18" charset="2"/>
              </a:rPr>
              <a:t></a:t>
            </a:r>
            <a:r>
              <a:rPr lang="en-US" sz="2000"/>
              <a:t>  Sharp instruments        </a:t>
            </a:r>
          </a:p>
          <a:p>
            <a:pPr>
              <a:lnSpc>
                <a:spcPct val="130000"/>
              </a:lnSpc>
              <a:buFontTx/>
              <a:buNone/>
            </a:pPr>
            <a:endParaRPr lang="en-US" sz="2000"/>
          </a:p>
        </p:txBody>
      </p:sp>
      <p:pic>
        <p:nvPicPr>
          <p:cNvPr id="159748" name="Picture 1030" descr="bowhunt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r="8475"/>
          <a:stretch>
            <a:fillRect/>
          </a:stretch>
        </p:blipFill>
        <p:spPr>
          <a:xfrm>
            <a:off x="5867400" y="3733800"/>
            <a:ext cx="2514600" cy="2528888"/>
          </a:xfrm>
        </p:spPr>
      </p:pic>
      <p:pic>
        <p:nvPicPr>
          <p:cNvPr id="159749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66800"/>
            <a:ext cx="24765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4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81000" y="304800"/>
            <a:ext cx="9850438" cy="1143000"/>
          </a:xfrm>
        </p:spPr>
        <p:txBody>
          <a:bodyPr lIns="90488" tIns="44450" rIns="90488" bIns="44450" anchorCtr="0"/>
          <a:lstStyle/>
          <a:p>
            <a:r>
              <a:rPr lang="en-US" sz="3600" i="1"/>
              <a:t>CRITERIA FOR ADMISSION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2688" y="1828800"/>
            <a:ext cx="7772400" cy="4840288"/>
          </a:xfrm>
        </p:spPr>
        <p:txBody>
          <a:bodyPr lIns="90488" tIns="44450" rIns="90488" bIns="44450"/>
          <a:lstStyle/>
          <a:p>
            <a:r>
              <a:rPr lang="en-US" sz="2000"/>
              <a:t>  No CT scanner available </a:t>
            </a:r>
          </a:p>
          <a:p>
            <a:r>
              <a:rPr lang="en-US" sz="2000"/>
              <a:t>  Abnormal CT scan findings</a:t>
            </a:r>
          </a:p>
          <a:p>
            <a:r>
              <a:rPr lang="en-US" sz="2000"/>
              <a:t>  All penetrating head injuries</a:t>
            </a:r>
          </a:p>
          <a:p>
            <a:r>
              <a:rPr lang="en-US" sz="2000"/>
              <a:t>  Skull fractures</a:t>
            </a:r>
          </a:p>
          <a:p>
            <a:r>
              <a:rPr lang="en-US" sz="2000"/>
              <a:t>  CSF leak</a:t>
            </a:r>
          </a:p>
          <a:p>
            <a:r>
              <a:rPr lang="en-US" sz="2000"/>
              <a:t>  Deteriorating level of consciousness</a:t>
            </a:r>
          </a:p>
          <a:p>
            <a:r>
              <a:rPr lang="en-US" sz="2000"/>
              <a:t>  Moderate to severe headache</a:t>
            </a:r>
          </a:p>
          <a:p>
            <a:r>
              <a:rPr lang="en-US" sz="2000"/>
              <a:t>  Significant alcohol / drug intoxication</a:t>
            </a:r>
          </a:p>
          <a:p>
            <a:r>
              <a:rPr lang="en-US" sz="2000"/>
              <a:t>  Significant associated injuries</a:t>
            </a:r>
          </a:p>
        </p:txBody>
      </p:sp>
    </p:spTree>
    <p:extLst>
      <p:ext uri="{BB962C8B-B14F-4D97-AF65-F5344CB8AC3E}">
        <p14:creationId xmlns:p14="http://schemas.microsoft.com/office/powerpoint/2010/main" val="107182806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i="1" smtClean="0">
                <a:solidFill>
                  <a:srgbClr val="FF0000"/>
                </a:solidFill>
              </a:rPr>
              <a:t>Brain specific monitoring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4343400"/>
          </a:xfrm>
        </p:spPr>
        <p:txBody>
          <a:bodyPr/>
          <a:lstStyle/>
          <a:p>
            <a:r>
              <a:rPr lang="en-US" sz="3600" smtClean="0"/>
              <a:t>Brain specific monitoring, including </a:t>
            </a:r>
          </a:p>
          <a:p>
            <a:pPr>
              <a:buFontTx/>
              <a:buNone/>
            </a:pPr>
            <a:r>
              <a:rPr lang="en-US" sz="2800" smtClean="0"/>
              <a:t>  *  </a:t>
            </a:r>
            <a:r>
              <a:rPr lang="en-US" sz="2800" b="1" smtClean="0"/>
              <a:t>ICP monitoring </a:t>
            </a:r>
          </a:p>
          <a:p>
            <a:pPr>
              <a:buFontTx/>
              <a:buNone/>
            </a:pPr>
            <a:r>
              <a:rPr lang="en-US" sz="2800" smtClean="0"/>
              <a:t>  * </a:t>
            </a:r>
            <a:r>
              <a:rPr lang="en-US" sz="2800" b="1" smtClean="0"/>
              <a:t>cerebral blood flow </a:t>
            </a:r>
            <a:r>
              <a:rPr lang="en-US" sz="2800" smtClean="0"/>
              <a:t>(CBF)</a:t>
            </a:r>
          </a:p>
          <a:p>
            <a:pPr>
              <a:buFontTx/>
              <a:buNone/>
            </a:pPr>
            <a:r>
              <a:rPr lang="en-US" sz="2800" smtClean="0"/>
              <a:t>  * </a:t>
            </a:r>
            <a:r>
              <a:rPr lang="en-US" sz="2800" b="1" smtClean="0"/>
              <a:t>Cerebral oxygenation </a:t>
            </a:r>
            <a:r>
              <a:rPr lang="en-US" sz="2800" smtClean="0"/>
              <a:t>(using either a jugular venous bulb catheter or an oxygen sensitive electrode)</a:t>
            </a:r>
          </a:p>
          <a:p>
            <a:pPr>
              <a:buFontTx/>
              <a:buNone/>
            </a:pPr>
            <a:r>
              <a:rPr lang="en-US" sz="2800" smtClean="0"/>
              <a:t>   * </a:t>
            </a:r>
            <a:r>
              <a:rPr lang="en-US" sz="2800" b="1" smtClean="0"/>
              <a:t>Electroencephalographic</a:t>
            </a:r>
            <a:r>
              <a:rPr lang="en-US" sz="2800" smtClean="0"/>
              <a:t> (EEG) monitoring can be helpful in postoperative patients in the neuro-ICU. </a:t>
            </a:r>
          </a:p>
        </p:txBody>
      </p:sp>
    </p:spTree>
    <p:extLst>
      <p:ext uri="{BB962C8B-B14F-4D97-AF65-F5344CB8AC3E}">
        <p14:creationId xmlns:p14="http://schemas.microsoft.com/office/powerpoint/2010/main" val="5966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b="1" i="1" smtClean="0">
                <a:solidFill>
                  <a:srgbClr val="FF0000"/>
                </a:solidFill>
              </a:rPr>
              <a:t>Brain specific monitoring</a:t>
            </a:r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410200"/>
          </a:xfrm>
        </p:spPr>
        <p:txBody>
          <a:bodyPr>
            <a:normAutofit fontScale="92500"/>
          </a:bodyPr>
          <a:lstStyle/>
          <a:p>
            <a:r>
              <a:rPr lang="en-US" sz="2400" b="1" smtClean="0"/>
              <a:t>Monitoring of ICP is indicated in</a:t>
            </a:r>
          </a:p>
          <a:p>
            <a:pPr>
              <a:buFontTx/>
              <a:buNone/>
            </a:pPr>
            <a:r>
              <a:rPr lang="en-US" sz="2000" smtClean="0"/>
              <a:t>       * Trauma patients with severe brain injury (GCS score &lt; 8), </a:t>
            </a:r>
          </a:p>
          <a:p>
            <a:pPr>
              <a:buFontTx/>
              <a:buNone/>
            </a:pPr>
            <a:r>
              <a:rPr lang="en-US" sz="2000" smtClean="0"/>
              <a:t>      *Abnormalities on the initial CT scan </a:t>
            </a:r>
          </a:p>
          <a:p>
            <a:pPr>
              <a:buFontTx/>
              <a:buNone/>
            </a:pPr>
            <a:r>
              <a:rPr lang="en-US" sz="2000" smtClean="0"/>
              <a:t>      *further in patients with a normal admission CT scan if two or more of the                         following features are present: </a:t>
            </a:r>
          </a:p>
          <a:p>
            <a:pPr>
              <a:buFontTx/>
              <a:buNone/>
            </a:pPr>
            <a:r>
              <a:rPr lang="en-US" sz="2000" smtClean="0"/>
              <a:t>            Age greater than 40 years,</a:t>
            </a:r>
          </a:p>
          <a:p>
            <a:pPr>
              <a:buFontTx/>
              <a:buNone/>
            </a:pPr>
            <a:r>
              <a:rPr lang="en-US" sz="2000" smtClean="0"/>
              <a:t>            Unilateral or bilateral motor posturing, </a:t>
            </a:r>
          </a:p>
          <a:p>
            <a:pPr>
              <a:buFontTx/>
              <a:buNone/>
            </a:pPr>
            <a:r>
              <a:rPr lang="en-US" sz="2000" smtClean="0"/>
              <a:t>            Systolic blood pressure less than 90 mm Hg.</a:t>
            </a:r>
          </a:p>
          <a:p>
            <a:r>
              <a:rPr lang="en-US" sz="2400" b="1" smtClean="0"/>
              <a:t>Routine ICP monitoring is not generally indicated in patients with mild or moderate head injury but may be considered</a:t>
            </a:r>
          </a:p>
          <a:p>
            <a:r>
              <a:rPr lang="en-US" sz="2000" smtClean="0"/>
              <a:t>When other severe extracranial injuries are present,</a:t>
            </a:r>
          </a:p>
          <a:p>
            <a:r>
              <a:rPr lang="en-US" sz="2000" smtClean="0"/>
              <a:t>Necessitating anesthesia for surgery, </a:t>
            </a:r>
          </a:p>
          <a:p>
            <a:r>
              <a:rPr lang="en-US" sz="2000" smtClean="0"/>
              <a:t> When the initial CT scan shows traumatic lesions with space-occupying effects.</a:t>
            </a:r>
          </a:p>
          <a:p>
            <a:r>
              <a:rPr lang="en-US" sz="2400" b="1" smtClean="0">
                <a:solidFill>
                  <a:srgbClr val="FF0000"/>
                </a:solidFill>
              </a:rPr>
              <a:t>ICP monitoring is further indicated in poor grade patients with subarachnoid aneurysmal hemorrhage</a:t>
            </a:r>
            <a:r>
              <a:rPr lang="en-US" sz="200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838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762000"/>
          </a:xfrm>
        </p:spPr>
        <p:txBody>
          <a:bodyPr>
            <a:normAutofit fontScale="90000"/>
          </a:bodyPr>
          <a:lstStyle/>
          <a:p>
            <a:r>
              <a:rPr lang="en-US" sz="2800" b="1" smtClean="0">
                <a:solidFill>
                  <a:schemeClr val="tx1"/>
                </a:solidFill>
              </a:rPr>
              <a:t>CEREBRAL  BLOOD FLOW AND</a:t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n-US" sz="2800" b="1" smtClean="0">
                <a:solidFill>
                  <a:schemeClr val="tx1"/>
                </a:solidFill>
              </a:rPr>
              <a:t>OXYGENATION</a:t>
            </a:r>
            <a:br>
              <a:rPr lang="en-US" sz="2800" b="1" smtClean="0">
                <a:solidFill>
                  <a:schemeClr val="tx1"/>
                </a:solidFill>
              </a:rPr>
            </a:br>
            <a:endParaRPr lang="en-US" sz="180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4800600"/>
          </a:xfrm>
        </p:spPr>
        <p:txBody>
          <a:bodyPr>
            <a:normAutofit fontScale="92500"/>
          </a:bodyPr>
          <a:lstStyle/>
          <a:p>
            <a:r>
              <a:rPr lang="en-US" sz="2400" smtClean="0"/>
              <a:t>Intermittent measurements of </a:t>
            </a:r>
            <a:r>
              <a:rPr lang="en-US" sz="2400" b="1" smtClean="0">
                <a:solidFill>
                  <a:srgbClr val="FF0000"/>
                </a:solidFill>
              </a:rPr>
              <a:t>CBF</a:t>
            </a:r>
            <a:r>
              <a:rPr lang="en-US" sz="2400" smtClean="0"/>
              <a:t> can be obtained with stable Xenon CT scanning or positron emission tomography studies</a:t>
            </a:r>
            <a:r>
              <a:rPr lang="fr-FR" sz="2400" smtClean="0"/>
              <a:t>. </a:t>
            </a:r>
            <a:r>
              <a:rPr lang="fr-FR" sz="2400" b="1" smtClean="0"/>
              <a:t>Transcranial Doppler echography </a:t>
            </a:r>
            <a:r>
              <a:rPr lang="fr-FR" sz="2400" smtClean="0"/>
              <a:t>provides </a:t>
            </a:r>
            <a:r>
              <a:rPr lang="en-US" sz="2400" smtClean="0"/>
              <a:t>a noninvasive assessment of blood flow velocity through the </a:t>
            </a:r>
            <a:r>
              <a:rPr lang="en-US" sz="2400" smtClean="0">
                <a:solidFill>
                  <a:srgbClr val="FF0000"/>
                </a:solidFill>
              </a:rPr>
              <a:t>basal cerebral arteries</a:t>
            </a:r>
            <a:r>
              <a:rPr lang="en-US" sz="2400" smtClean="0"/>
              <a:t>.</a:t>
            </a:r>
          </a:p>
          <a:p>
            <a:r>
              <a:rPr lang="en-US" sz="2400" smtClean="0"/>
              <a:t>Global cerebral oxygenation can be assessed using jugular oximetry.</a:t>
            </a:r>
          </a:p>
          <a:p>
            <a:r>
              <a:rPr lang="en-US" sz="2400" b="1" smtClean="0"/>
              <a:t>A decrease in jugular venous saturation of oxygen </a:t>
            </a:r>
            <a:r>
              <a:rPr lang="en-US" sz="2400" smtClean="0"/>
              <a:t>(Sjvo,) indicates that the brain is extracting more oxygen, suggesting that the J oxygen supply is not adequate for metabolic demands.</a:t>
            </a:r>
          </a:p>
          <a:p>
            <a:r>
              <a:rPr lang="en-US" sz="2400" smtClean="0"/>
              <a:t>Interpretation of results of jugular oximetry require that systemic</a:t>
            </a:r>
          </a:p>
          <a:p>
            <a:r>
              <a:rPr lang="en-US" sz="2400" smtClean="0"/>
              <a:t>information, </a:t>
            </a:r>
          </a:p>
          <a:p>
            <a:r>
              <a:rPr lang="en-US" sz="2400" smtClean="0"/>
              <a:t>such as </a:t>
            </a:r>
            <a:r>
              <a:rPr lang="en-US" sz="2400" b="1" smtClean="0">
                <a:solidFill>
                  <a:srgbClr val="FF0000"/>
                </a:solidFill>
              </a:rPr>
              <a:t>hemoglobin concentration </a:t>
            </a:r>
            <a:r>
              <a:rPr lang="en-US" sz="2400" smtClean="0"/>
              <a:t>and </a:t>
            </a:r>
            <a:r>
              <a:rPr lang="en-US" sz="2400" b="1" smtClean="0">
                <a:solidFill>
                  <a:srgbClr val="FF0000"/>
                </a:solidFill>
              </a:rPr>
              <a:t>arterial saturation</a:t>
            </a:r>
            <a:r>
              <a:rPr lang="en-US" sz="2400" smtClean="0"/>
              <a:t>, and intracranial data, such as </a:t>
            </a:r>
            <a:r>
              <a:rPr lang="en-US" sz="2400" b="1" smtClean="0">
                <a:solidFill>
                  <a:srgbClr val="FF0000"/>
                </a:solidFill>
              </a:rPr>
              <a:t>CPP</a:t>
            </a:r>
          </a:p>
        </p:txBody>
      </p:sp>
    </p:spTree>
    <p:extLst>
      <p:ext uri="{BB962C8B-B14F-4D97-AF65-F5344CB8AC3E}">
        <p14:creationId xmlns:p14="http://schemas.microsoft.com/office/powerpoint/2010/main" val="4142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i="1" smtClean="0">
                <a:solidFill>
                  <a:srgbClr val="FF0000"/>
                </a:solidFill>
              </a:rPr>
              <a:t>ELECTRICAL MONITORING</a:t>
            </a:r>
            <a:endParaRPr lang="en-US" sz="4000" i="1" smtClean="0">
              <a:solidFill>
                <a:srgbClr val="FF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10600" cy="4648200"/>
          </a:xfrm>
        </p:spPr>
        <p:txBody>
          <a:bodyPr/>
          <a:lstStyle/>
          <a:p>
            <a:r>
              <a:rPr lang="en-US" sz="2800" smtClean="0"/>
              <a:t>Continuous EEG monitoring has the potential for detecting nonconvulsive status epilepticus in ICU patients. </a:t>
            </a:r>
          </a:p>
          <a:p>
            <a:r>
              <a:rPr lang="en-US" sz="2800" smtClean="0"/>
              <a:t>The value of this monitoring has been shown most often in the setting of stroke and TBI.</a:t>
            </a:r>
          </a:p>
          <a:p>
            <a:r>
              <a:rPr lang="en-US" sz="2800" smtClean="0"/>
              <a:t>As primary monitor of brain function, continuous EEG can be used to titrate continuous infusion of sedative agents, </a:t>
            </a:r>
          </a:p>
          <a:p>
            <a:pPr>
              <a:buFontTx/>
              <a:buNone/>
            </a:pPr>
            <a:r>
              <a:rPr lang="en-US" sz="2800" smtClean="0"/>
              <a:t>   and the technique can further alert the physician to development of focal or global ischemia</a:t>
            </a:r>
            <a:endParaRPr lang="en-US" sz="28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6002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0000"/>
                </a:solidFill>
              </a:rPr>
              <a:t>TREATMENT OF CEREBRAL HERNIATION AND ELEVATED ICP</a:t>
            </a:r>
            <a:br>
              <a:rPr lang="en-US" sz="2800" b="1" smtClean="0">
                <a:solidFill>
                  <a:srgbClr val="FF0000"/>
                </a:solidFill>
              </a:rPr>
            </a:br>
            <a:endParaRPr lang="en-US" sz="280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4267200"/>
          </a:xfrm>
        </p:spPr>
        <p:txBody>
          <a:bodyPr/>
          <a:lstStyle/>
          <a:p>
            <a:r>
              <a:rPr lang="en-US" sz="2400" smtClean="0"/>
              <a:t>Ventricular cerebrospinal fluid drainage (if access is available)</a:t>
            </a:r>
          </a:p>
          <a:p>
            <a:r>
              <a:rPr lang="en-US" sz="2400" smtClean="0"/>
              <a:t>Administration of mannitol, 1 g/kg body weight</a:t>
            </a:r>
          </a:p>
          <a:p>
            <a:r>
              <a:rPr lang="en-US" sz="2400" smtClean="0"/>
              <a:t>Rapid sequence intubation with a neuroprotective strategy</a:t>
            </a:r>
          </a:p>
          <a:p>
            <a:pPr>
              <a:buFontTx/>
              <a:buNone/>
            </a:pPr>
            <a:r>
              <a:rPr lang="en-US" sz="2400" smtClean="0"/>
              <a:t>****</a:t>
            </a:r>
            <a:r>
              <a:rPr lang="en-US" sz="2400" b="1" smtClean="0">
                <a:solidFill>
                  <a:srgbClr val="FF0000"/>
                </a:solidFill>
              </a:rPr>
              <a:t>Lumbar cerebrospinal fluid drainage should never attempted, </a:t>
            </a:r>
          </a:p>
          <a:p>
            <a:pPr>
              <a:buFontTx/>
              <a:buNone/>
            </a:pPr>
            <a:r>
              <a:rPr lang="en-US" sz="2400" b="1" smtClean="0">
                <a:solidFill>
                  <a:srgbClr val="FF0000"/>
                </a:solidFill>
              </a:rPr>
              <a:t>       as this may increase herniation</a:t>
            </a:r>
            <a:r>
              <a:rPr lang="en-US" sz="2400" smtClean="0"/>
              <a:t>.</a:t>
            </a:r>
          </a:p>
          <a:p>
            <a:r>
              <a:rPr lang="en-US" sz="2400" smtClean="0"/>
              <a:t>Emergency  head CT scan should be performed to detect the cause of raised ICP and permit targeted treatment,</a:t>
            </a:r>
          </a:p>
        </p:txBody>
      </p:sp>
    </p:spTree>
    <p:extLst>
      <p:ext uri="{BB962C8B-B14F-4D97-AF65-F5344CB8AC3E}">
        <p14:creationId xmlns:p14="http://schemas.microsoft.com/office/powerpoint/2010/main" val="342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38225" y="381000"/>
            <a:ext cx="8181975" cy="1143000"/>
          </a:xfrm>
        </p:spPr>
        <p:txBody>
          <a:bodyPr lIns="90488" tIns="44450" rIns="90488" bIns="44450" anchorCtr="0"/>
          <a:lstStyle/>
          <a:p>
            <a:r>
              <a:rPr lang="en-US" sz="3200" i="1"/>
              <a:t>INDICATIONS FOR CT SCAN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30388" y="2209800"/>
            <a:ext cx="7124700" cy="3429000"/>
          </a:xfrm>
        </p:spPr>
        <p:txBody>
          <a:bodyPr lIns="90488" tIns="44450" rIns="90488" bIns="44450"/>
          <a:lstStyle/>
          <a:p>
            <a:pPr>
              <a:lnSpc>
                <a:spcPct val="150000"/>
              </a:lnSpc>
            </a:pPr>
            <a:r>
              <a:rPr lang="en-US" sz="2000"/>
              <a:t>  Skull fracture</a:t>
            </a:r>
          </a:p>
          <a:p>
            <a:pPr>
              <a:lnSpc>
                <a:spcPct val="150000"/>
              </a:lnSpc>
            </a:pPr>
            <a:r>
              <a:rPr lang="en-US" sz="2000"/>
              <a:t>  Deteriorating GCS</a:t>
            </a:r>
          </a:p>
          <a:p>
            <a:pPr>
              <a:lnSpc>
                <a:spcPct val="150000"/>
              </a:lnSpc>
            </a:pPr>
            <a:r>
              <a:rPr lang="en-US" sz="2000"/>
              <a:t>  Neurologic deficit</a:t>
            </a:r>
          </a:p>
          <a:p>
            <a:pPr>
              <a:lnSpc>
                <a:spcPct val="150000"/>
              </a:lnSpc>
            </a:pPr>
            <a:r>
              <a:rPr lang="en-US" sz="2000"/>
              <a:t>  Amnesia, headache</a:t>
            </a:r>
          </a:p>
          <a:p>
            <a:pPr>
              <a:lnSpc>
                <a:spcPct val="150000"/>
              </a:lnSpc>
            </a:pPr>
            <a:r>
              <a:rPr lang="en-US" sz="2000"/>
              <a:t>  Seizure </a:t>
            </a:r>
          </a:p>
        </p:txBody>
      </p:sp>
    </p:spTree>
    <p:extLst>
      <p:ext uri="{BB962C8B-B14F-4D97-AF65-F5344CB8AC3E}">
        <p14:creationId xmlns:p14="http://schemas.microsoft.com/office/powerpoint/2010/main" val="93273944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-228600"/>
            <a:ext cx="7772400" cy="2101850"/>
          </a:xfrm>
        </p:spPr>
        <p:txBody>
          <a:bodyPr lIns="90488" tIns="44450" rIns="90488" bIns="44450" anchorCtr="0"/>
          <a:lstStyle/>
          <a:p>
            <a:r>
              <a:rPr lang="en-US" sz="3200" i="1"/>
              <a:t>MANAGEMENT OF MODERATE HEAD INJURY(</a:t>
            </a:r>
            <a:r>
              <a:rPr lang="en-US" sz="3200" b="0">
                <a:solidFill>
                  <a:srgbClr val="FFFF00"/>
                </a:solidFill>
              </a:rPr>
              <a:t>GCS 9-12)</a:t>
            </a:r>
            <a:endParaRPr lang="en-US" sz="3200" i="1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7772400" cy="4114800"/>
          </a:xfrm>
        </p:spPr>
        <p:txBody>
          <a:bodyPr lIns="90488" tIns="44450" rIns="90488" bIns="44450"/>
          <a:lstStyle/>
          <a:p>
            <a:r>
              <a:rPr lang="en-US" sz="2000"/>
              <a:t>Initial Examination</a:t>
            </a:r>
            <a:br>
              <a:rPr lang="en-US" sz="2000"/>
            </a:br>
            <a:r>
              <a:rPr lang="en-US" sz="2000"/>
              <a:t>	- Same as for mild head injury</a:t>
            </a:r>
            <a:br>
              <a:rPr lang="en-US" sz="2000"/>
            </a:br>
            <a:r>
              <a:rPr lang="en-US" sz="2000"/>
              <a:t>	- CT scan brain – obtained in all cases</a:t>
            </a:r>
            <a:br>
              <a:rPr lang="en-US" sz="2000"/>
            </a:br>
            <a:r>
              <a:rPr lang="en-US" sz="2000"/>
              <a:t>	- Admission for observation</a:t>
            </a:r>
          </a:p>
          <a:p>
            <a:r>
              <a:rPr lang="en-US" sz="2000"/>
              <a:t>After Admission</a:t>
            </a:r>
          </a:p>
          <a:p>
            <a:pPr>
              <a:buFontTx/>
              <a:buNone/>
            </a:pPr>
            <a:endParaRPr lang="en-US" sz="2000"/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371600" y="3657600"/>
            <a:ext cx="6172200" cy="5286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/>
              <a:t>Frequent Neurologic Checks</a:t>
            </a:r>
          </a:p>
        </p:txBody>
      </p:sp>
      <p:sp>
        <p:nvSpPr>
          <p:cNvPr id="215045" name="Text Box 10"/>
          <p:cNvSpPr txBox="1">
            <a:spLocks noChangeArrowheads="1"/>
          </p:cNvSpPr>
          <p:nvPr/>
        </p:nvSpPr>
        <p:spPr bwMode="auto">
          <a:xfrm>
            <a:off x="457200" y="4800600"/>
            <a:ext cx="1905000" cy="3698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/>
              <a:t>Improved</a:t>
            </a:r>
          </a:p>
        </p:txBody>
      </p:sp>
      <p:sp>
        <p:nvSpPr>
          <p:cNvPr id="215046" name="Text Box 11"/>
          <p:cNvSpPr txBox="1">
            <a:spLocks noChangeArrowheads="1"/>
          </p:cNvSpPr>
          <p:nvPr/>
        </p:nvSpPr>
        <p:spPr bwMode="auto">
          <a:xfrm>
            <a:off x="5105400" y="4724400"/>
            <a:ext cx="3581400" cy="4000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Deteriorates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2000" b="1"/>
              <a:t>(10%)</a:t>
            </a:r>
          </a:p>
        </p:txBody>
      </p:sp>
      <p:sp>
        <p:nvSpPr>
          <p:cNvPr id="215047" name="Text Box 39"/>
          <p:cNvSpPr txBox="1">
            <a:spLocks noChangeArrowheads="1"/>
          </p:cNvSpPr>
          <p:nvPr/>
        </p:nvSpPr>
        <p:spPr bwMode="auto">
          <a:xfrm>
            <a:off x="1431925" y="4308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>
              <a:latin typeface="Times New Roman" pitchFamily="18" charset="0"/>
            </a:endParaRPr>
          </a:p>
        </p:txBody>
      </p:sp>
      <p:sp>
        <p:nvSpPr>
          <p:cNvPr id="215048" name="Text Box 43"/>
          <p:cNvSpPr txBox="1">
            <a:spLocks noChangeArrowheads="1"/>
          </p:cNvSpPr>
          <p:nvPr/>
        </p:nvSpPr>
        <p:spPr bwMode="auto">
          <a:xfrm>
            <a:off x="288925" y="5867400"/>
            <a:ext cx="253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>
              <a:latin typeface="Times New Roman" pitchFamily="18" charset="0"/>
            </a:endParaRPr>
          </a:p>
        </p:txBody>
      </p:sp>
      <p:sp>
        <p:nvSpPr>
          <p:cNvPr id="215049" name="Text Box 45"/>
          <p:cNvSpPr txBox="1">
            <a:spLocks noChangeArrowheads="1"/>
          </p:cNvSpPr>
          <p:nvPr/>
        </p:nvSpPr>
        <p:spPr bwMode="auto">
          <a:xfrm>
            <a:off x="457200" y="5562600"/>
            <a:ext cx="1905000" cy="715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5000"/>
              </a:spcBef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/>
              <a:t>Discharge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b="1"/>
              <a:t> Follow up </a:t>
            </a:r>
          </a:p>
        </p:txBody>
      </p:sp>
      <p:sp>
        <p:nvSpPr>
          <p:cNvPr id="215050" name="Text Box 46"/>
          <p:cNvSpPr txBox="1">
            <a:spLocks noChangeArrowheads="1"/>
          </p:cNvSpPr>
          <p:nvPr/>
        </p:nvSpPr>
        <p:spPr bwMode="auto">
          <a:xfrm>
            <a:off x="5105400" y="5486400"/>
            <a:ext cx="3657600" cy="10064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30000"/>
              </a:spcBef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/>
              <a:t>Repeat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/>
              <a:t>CT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/>
              <a:t>scan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b="1"/>
              <a:t> Manage as per severe </a:t>
            </a:r>
            <a:br>
              <a:rPr lang="en-US" b="1"/>
            </a:br>
            <a:r>
              <a:rPr lang="en-US" b="1"/>
              <a:t>   head injury protocol</a:t>
            </a:r>
          </a:p>
        </p:txBody>
      </p:sp>
      <p:sp>
        <p:nvSpPr>
          <p:cNvPr id="215051" name="Line 50"/>
          <p:cNvSpPr>
            <a:spLocks noChangeShapeType="1"/>
          </p:cNvSpPr>
          <p:nvPr/>
        </p:nvSpPr>
        <p:spPr bwMode="auto">
          <a:xfrm>
            <a:off x="6172200" y="4191000"/>
            <a:ext cx="0" cy="4572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052" name="Line 52"/>
          <p:cNvSpPr>
            <a:spLocks noChangeShapeType="1"/>
          </p:cNvSpPr>
          <p:nvPr/>
        </p:nvSpPr>
        <p:spPr bwMode="auto">
          <a:xfrm>
            <a:off x="6172200" y="5181600"/>
            <a:ext cx="0" cy="3048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053" name="Line 62"/>
          <p:cNvSpPr>
            <a:spLocks noChangeShapeType="1"/>
          </p:cNvSpPr>
          <p:nvPr/>
        </p:nvSpPr>
        <p:spPr bwMode="auto">
          <a:xfrm>
            <a:off x="1600200" y="4267200"/>
            <a:ext cx="0" cy="5334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054" name="Line 66"/>
          <p:cNvSpPr>
            <a:spLocks noChangeShapeType="1"/>
          </p:cNvSpPr>
          <p:nvPr/>
        </p:nvSpPr>
        <p:spPr bwMode="auto">
          <a:xfrm>
            <a:off x="1600200" y="5105400"/>
            <a:ext cx="0" cy="4572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7408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 i="1"/>
              <a:t>MANAGEMENT OF SEVERE HEAD INJURY(</a:t>
            </a:r>
            <a:r>
              <a:rPr lang="en-US" sz="3200" b="0">
                <a:solidFill>
                  <a:srgbClr val="FFFF00"/>
                </a:solidFill>
              </a:rPr>
              <a:t>3 - 8 )</a:t>
            </a:r>
            <a:endParaRPr lang="en-US" sz="3200" i="1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2688" y="2017713"/>
            <a:ext cx="7580312" cy="4611687"/>
          </a:xfrm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en-US" sz="2000"/>
              <a:t> Primary Survey and Resuscitation</a:t>
            </a:r>
          </a:p>
          <a:p>
            <a:pPr>
              <a:lnSpc>
                <a:spcPct val="90000"/>
              </a:lnSpc>
            </a:pPr>
            <a:r>
              <a:rPr lang="en-US" sz="2000"/>
              <a:t> Secondary Survey and ‘AMPLE’ history</a:t>
            </a:r>
          </a:p>
          <a:p>
            <a:pPr>
              <a:lnSpc>
                <a:spcPct val="90000"/>
              </a:lnSpc>
            </a:pPr>
            <a:r>
              <a:rPr lang="en-US" sz="2000"/>
              <a:t>Admit to facility – neurosurgical care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  Neurologic Re-evaluation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	Eye opening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	Motor response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 Verbal response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	Pupillary reaction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  <a:buFontTx/>
              <a:buNone/>
            </a:pPr>
            <a:endParaRPr lang="en-US" sz="1800"/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en-US" sz="1800"/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en-US" sz="1800"/>
          </a:p>
          <a:p>
            <a:pPr>
              <a:lnSpc>
                <a:spcPct val="90000"/>
              </a:lnSpc>
              <a:buFontTx/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9828734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endParaRPr lang="en-US"/>
          </a:p>
        </p:txBody>
      </p:sp>
      <p:sp>
        <p:nvSpPr>
          <p:cNvPr id="219139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r>
              <a:rPr lang="en-US" sz="2000"/>
              <a:t>CT scan only after hemodynamic stabilization</a:t>
            </a:r>
          </a:p>
          <a:p>
            <a:r>
              <a:rPr lang="en-US" sz="2000"/>
              <a:t>Medical therapy for raised ICP</a:t>
            </a:r>
          </a:p>
          <a:p>
            <a:r>
              <a:rPr lang="en-US" sz="2000"/>
              <a:t>Immediate neurosurgeon opinion</a:t>
            </a:r>
          </a:p>
          <a:p>
            <a:r>
              <a:rPr lang="en-US" sz="2000"/>
              <a:t>If needed surgical management</a:t>
            </a:r>
          </a:p>
        </p:txBody>
      </p:sp>
    </p:spTree>
    <p:extLst>
      <p:ext uri="{BB962C8B-B14F-4D97-AF65-F5344CB8AC3E}">
        <p14:creationId xmlns:p14="http://schemas.microsoft.com/office/powerpoint/2010/main" val="32869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447800"/>
          </a:xfrm>
        </p:spPr>
        <p:txBody>
          <a:bodyPr lIns="90488" tIns="44450" rIns="90488" bIns="44450" anchorCtr="0"/>
          <a:lstStyle/>
          <a:p>
            <a:r>
              <a:rPr lang="en-US" sz="3200" i="1"/>
              <a:t>Severity -GLASGOW COMA SCALE</a:t>
            </a:r>
          </a:p>
        </p:txBody>
      </p:sp>
      <p:graphicFrame>
        <p:nvGraphicFramePr>
          <p:cNvPr id="11297" name="Group 33"/>
          <p:cNvGraphicFramePr>
            <a:graphicFrameLocks noGrp="1"/>
          </p:cNvGraphicFramePr>
          <p:nvPr/>
        </p:nvGraphicFramePr>
        <p:xfrm>
          <a:off x="1143000" y="1600200"/>
          <a:ext cx="7239000" cy="2438401"/>
        </p:xfrm>
        <a:graphic>
          <a:graphicData uri="http://schemas.openxmlformats.org/drawingml/2006/table">
            <a:tbl>
              <a:tblPr/>
              <a:tblGrid>
                <a:gridCol w="5627688"/>
                <a:gridCol w="1611312"/>
              </a:tblGrid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ASSESSMENT AREAS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SCORE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  Eye opening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  Best Motor Response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  Verbal Response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                                        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1806" name="Text Box 29"/>
          <p:cNvSpPr txBox="1">
            <a:spLocks noChangeArrowheads="1"/>
          </p:cNvSpPr>
          <p:nvPr/>
        </p:nvSpPr>
        <p:spPr bwMode="auto">
          <a:xfrm>
            <a:off x="1752600" y="4724400"/>
            <a:ext cx="54864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</a:rPr>
              <a:t>Mild 		-	GCS       13  -  15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</a:rPr>
              <a:t>Moderate	-          GCS       9  -  12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</a:rPr>
              <a:t>Severe  	-          GCS	    3 - 8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6206816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r>
              <a:rPr lang="en-US" sz="2000">
                <a:solidFill>
                  <a:srgbClr val="FFFF00"/>
                </a:solidFill>
              </a:rPr>
              <a:t>Head end elevation – 30 deg</a:t>
            </a:r>
          </a:p>
          <a:p>
            <a:r>
              <a:rPr lang="en-US" sz="2000">
                <a:solidFill>
                  <a:srgbClr val="FFFF00"/>
                </a:solidFill>
              </a:rPr>
              <a:t>Intravenous fluids: </a:t>
            </a:r>
          </a:p>
          <a:p>
            <a:r>
              <a:rPr lang="en-US" sz="2000"/>
              <a:t>Maintain normovolemia</a:t>
            </a:r>
          </a:p>
          <a:p>
            <a:r>
              <a:rPr lang="en-US" sz="2000"/>
              <a:t>Hypotonic/glucose containing fluids </a:t>
            </a:r>
          </a:p>
          <a:p>
            <a:pPr>
              <a:buFontTx/>
              <a:buNone/>
            </a:pPr>
            <a:r>
              <a:rPr lang="en-US" sz="2000"/>
              <a:t>     should not be used</a:t>
            </a:r>
          </a:p>
          <a:p>
            <a:r>
              <a:rPr lang="en-US" sz="2000"/>
              <a:t>Serum sodium levels monitored daily</a:t>
            </a:r>
          </a:p>
        </p:txBody>
      </p:sp>
      <p:sp>
        <p:nvSpPr>
          <p:cNvPr id="22118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/>
              <a:t>MEDICAL THERAPIES FOR HEAD INJURY</a:t>
            </a:r>
          </a:p>
        </p:txBody>
      </p:sp>
      <p:pic>
        <p:nvPicPr>
          <p:cNvPr id="221188" name="Picture 4" descr="DSC006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23622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01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</a:rPr>
              <a:t/>
            </a:r>
            <a:br>
              <a:rPr lang="en-US" sz="4000" smtClean="0">
                <a:solidFill>
                  <a:schemeClr val="tx1"/>
                </a:solidFill>
              </a:rPr>
            </a:br>
            <a:r>
              <a:rPr lang="en-US" sz="4000" b="1" smtClean="0">
                <a:solidFill>
                  <a:srgbClr val="FF0000"/>
                </a:solidFill>
              </a:rPr>
              <a:t>Conservative therapy of raised ICP </a:t>
            </a:r>
            <a:br>
              <a:rPr lang="en-US" sz="4000" b="1" smtClean="0">
                <a:solidFill>
                  <a:srgbClr val="FF0000"/>
                </a:solidFill>
              </a:rPr>
            </a:br>
            <a:endParaRPr lang="en-US" sz="4000" b="1" smtClean="0">
              <a:solidFill>
                <a:srgbClr val="FF0000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410200"/>
          </a:xfrm>
        </p:spPr>
        <p:txBody>
          <a:bodyPr/>
          <a:lstStyle/>
          <a:p>
            <a:r>
              <a:rPr lang="en-US" sz="2400" b="1" smtClean="0"/>
              <a:t>Sedation, analgesia, and mild to moderate hyperventilation</a:t>
            </a:r>
          </a:p>
          <a:p>
            <a:pPr>
              <a:buFontTx/>
              <a:buNone/>
            </a:pPr>
            <a:r>
              <a:rPr lang="en-US" sz="2400" smtClean="0"/>
              <a:t>       (Paco</a:t>
            </a:r>
            <a:r>
              <a:rPr lang="en-US" sz="1800" smtClean="0"/>
              <a:t>2</a:t>
            </a:r>
            <a:r>
              <a:rPr lang="en-US" sz="2400" smtClean="0"/>
              <a:t> [30-40 mm Hg])</a:t>
            </a:r>
          </a:p>
          <a:p>
            <a:r>
              <a:rPr lang="en-US" sz="2400" b="1" smtClean="0"/>
              <a:t>Osmotic therapy</a:t>
            </a:r>
            <a:r>
              <a:rPr lang="en-US" sz="2400" smtClean="0"/>
              <a:t>: preferably mannitol given repeatedly in bolus infusions (dose: 0.25-0.5 glkg body weight, or as indicated by monitoring). </a:t>
            </a:r>
          </a:p>
          <a:p>
            <a:pPr>
              <a:buFontTx/>
              <a:buNone/>
            </a:pPr>
            <a:r>
              <a:rPr lang="en-US" sz="2400" smtClean="0"/>
              <a:t>    Serum osmolarity should be maintained at less than 315 mOsm/L. If osmotherapy has insufficient effect, furosemide (Lasix) can also be administered.</a:t>
            </a:r>
          </a:p>
          <a:p>
            <a:r>
              <a:rPr lang="en-US" sz="2400" b="1" smtClean="0"/>
              <a:t>Cerebrospinal fluid drainage</a:t>
            </a:r>
          </a:p>
          <a:p>
            <a:r>
              <a:rPr lang="en-US" sz="2400" smtClean="0"/>
              <a:t> </a:t>
            </a:r>
            <a:r>
              <a:rPr lang="en-US" sz="2400" b="1" smtClean="0"/>
              <a:t>Volume expansion and inotropes or vasopressors </a:t>
            </a:r>
            <a:r>
              <a:rPr lang="en-US" sz="2400" smtClean="0"/>
              <a:t>when arterial blood pressure is insufficient to maintain CPP and CBF in a              normovolemic  patient</a:t>
            </a:r>
          </a:p>
        </p:txBody>
      </p:sp>
    </p:spTree>
    <p:extLst>
      <p:ext uri="{BB962C8B-B14F-4D97-AF65-F5344CB8AC3E}">
        <p14:creationId xmlns:p14="http://schemas.microsoft.com/office/powerpoint/2010/main" val="408519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/>
              <a:t>Mannitol</a:t>
            </a:r>
          </a:p>
        </p:txBody>
      </p:sp>
      <p:sp>
        <p:nvSpPr>
          <p:cNvPr id="223235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0.25-1g/kg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Osmotic agent- dec ICP, maintains CBF,CPP and brain metabolism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Dec ICP within 6 hrs.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Expands volume,  O2 carrying capacity.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Diuretic effect- net intravascular volume is reduced.</a:t>
            </a: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3236" name="Picture 2" descr="C:\Documents and Settings\Pradeep\Desktop\Mannitol-i-v-infusion-F2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2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/>
              <a:t>Furosemide</a:t>
            </a:r>
          </a:p>
        </p:txBody>
      </p:sp>
      <p:sp>
        <p:nvSpPr>
          <p:cNvPr id="225283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r>
              <a:rPr lang="en-US" sz="2000"/>
              <a:t>To reduce ICT in conjunction with mannitol</a:t>
            </a:r>
          </a:p>
          <a:p>
            <a:r>
              <a:rPr lang="en-US" sz="2000"/>
              <a:t>Dose  0.3 to 0.5 mg/kg</a:t>
            </a:r>
          </a:p>
          <a:p>
            <a:r>
              <a:rPr lang="en-US" sz="2000"/>
              <a:t>Never use in Hypovolemia</a:t>
            </a:r>
          </a:p>
        </p:txBody>
      </p:sp>
      <p:pic>
        <p:nvPicPr>
          <p:cNvPr id="225284" name="Picture 2" descr="C:\Documents and Settings\Pradeep\Desktop\fre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46482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506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/>
              <a:t>HYPERVENTILATION</a:t>
            </a:r>
          </a:p>
        </p:txBody>
      </p:sp>
      <p:sp>
        <p:nvSpPr>
          <p:cNvPr id="227331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r>
              <a:rPr lang="en-US" sz="2000" i="1">
                <a:solidFill>
                  <a:srgbClr val="FFFF00"/>
                </a:solidFill>
                <a:latin typeface="Arial Black" pitchFamily="34" charset="0"/>
              </a:rPr>
              <a:t>No role as prophylaxis in 24 hrs.</a:t>
            </a:r>
          </a:p>
          <a:p>
            <a:r>
              <a:rPr lang="en-US" sz="2000"/>
              <a:t>Reducing PaCO2     cerebral vasoconstriction</a:t>
            </a:r>
          </a:p>
          <a:p>
            <a:r>
              <a:rPr lang="en-US" sz="2000"/>
              <a:t>Maintain PaCo2 25 – 35 mmhg</a:t>
            </a:r>
          </a:p>
          <a:p>
            <a:r>
              <a:rPr lang="en-US" sz="2000"/>
              <a:t>Last resort for reducing ICP</a:t>
            </a:r>
          </a:p>
          <a:p>
            <a:r>
              <a:rPr lang="en-US" sz="2000"/>
              <a:t>TEMPORARY MEASURE ONLY.</a:t>
            </a:r>
          </a:p>
          <a:p>
            <a:endParaRPr lang="en-US" sz="2000"/>
          </a:p>
        </p:txBody>
      </p:sp>
      <p:cxnSp>
        <p:nvCxnSpPr>
          <p:cNvPr id="227332" name="Straight Arrow Connector 4"/>
          <p:cNvCxnSpPr>
            <a:cxnSpLocks noChangeShapeType="1"/>
          </p:cNvCxnSpPr>
          <p:nvPr/>
        </p:nvCxnSpPr>
        <p:spPr bwMode="auto">
          <a:xfrm>
            <a:off x="3505200" y="2667000"/>
            <a:ext cx="304800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7333" name="Picture 2" descr="Capno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71800"/>
            <a:ext cx="2743200" cy="30210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/>
              <a:t>Barbiturates</a:t>
            </a:r>
          </a:p>
        </p:txBody>
      </p:sp>
      <p:sp>
        <p:nvSpPr>
          <p:cNvPr id="229379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r>
              <a:rPr lang="en-US" sz="2000"/>
              <a:t>Effective in reducing ICP – refactory to other measures</a:t>
            </a:r>
          </a:p>
          <a:p>
            <a:r>
              <a:rPr lang="en-US" sz="2000"/>
              <a:t>Not used in presence of hypotension/hypovolemia</a:t>
            </a:r>
          </a:p>
          <a:p>
            <a:endParaRPr lang="en-US" sz="2000"/>
          </a:p>
        </p:txBody>
      </p:sp>
      <p:pic>
        <p:nvPicPr>
          <p:cNvPr id="229380" name="Picture 2" descr="C:\Documents and Settings\Pradeep\Desktop\injection-vial-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2400"/>
            <a:ext cx="2667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endParaRPr lang="en-US"/>
          </a:p>
        </p:txBody>
      </p:sp>
      <p:sp>
        <p:nvSpPr>
          <p:cNvPr id="231427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pPr>
              <a:lnSpc>
                <a:spcPct val="120000"/>
              </a:lnSpc>
            </a:pPr>
            <a:r>
              <a:rPr lang="en-US" sz="2000">
                <a:solidFill>
                  <a:srgbClr val="FFFF00"/>
                </a:solidFill>
              </a:rPr>
              <a:t>Anticonvulsants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2000"/>
              <a:t>	 </a:t>
            </a:r>
            <a:r>
              <a:rPr lang="en-US" sz="2000">
                <a:solidFill>
                  <a:srgbClr val="660033"/>
                </a:solidFill>
                <a:sym typeface="Wingdings 2" pitchFamily="18" charset="2"/>
              </a:rPr>
              <a:t></a:t>
            </a:r>
            <a:r>
              <a:rPr lang="en-US" sz="2000"/>
              <a:t> Phenytoin-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2000"/>
              <a:t>		 Loading dose          -  18 – 20 mg/kg</a:t>
            </a:r>
            <a:br>
              <a:rPr lang="en-US" sz="2000"/>
            </a:br>
            <a:r>
              <a:rPr lang="en-US" sz="2000"/>
              <a:t>	 Maintenance dose  -    100 mg q 8 hrly</a:t>
            </a:r>
          </a:p>
          <a:p>
            <a:endParaRPr lang="en-US" sz="2000"/>
          </a:p>
        </p:txBody>
      </p:sp>
      <p:pic>
        <p:nvPicPr>
          <p:cNvPr id="231428" name="Picture 2" descr="C:\Documents and Settings\Pradeep\Desktop\Eptoin-in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35052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 sz="3200"/>
              <a:t>Surgical management</a:t>
            </a:r>
          </a:p>
        </p:txBody>
      </p:sp>
      <p:sp>
        <p:nvSpPr>
          <p:cNvPr id="233475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r>
              <a:rPr lang="en-US" sz="2000"/>
              <a:t>Scalp wounds  cleaning &amp; debridemant</a:t>
            </a:r>
          </a:p>
          <a:p>
            <a:r>
              <a:rPr lang="en-US" sz="2000"/>
              <a:t>Elevation of depressed Fractures</a:t>
            </a:r>
          </a:p>
          <a:p>
            <a:r>
              <a:rPr lang="en-US" sz="2000"/>
              <a:t>Craniotomy &amp; evacuation of Haematoma</a:t>
            </a:r>
          </a:p>
          <a:p>
            <a:r>
              <a:rPr lang="en-US" sz="2000"/>
              <a:t>Cranial decompression for reduction of ICT</a:t>
            </a:r>
          </a:p>
        </p:txBody>
      </p:sp>
    </p:spTree>
    <p:extLst>
      <p:ext uri="{BB962C8B-B14F-4D97-AF65-F5344CB8AC3E}">
        <p14:creationId xmlns:p14="http://schemas.microsoft.com/office/powerpoint/2010/main" val="923302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r>
              <a:rPr lang="en-US"/>
              <a:t>Burr hole evacuation</a:t>
            </a:r>
          </a:p>
        </p:txBody>
      </p:sp>
      <p:pic>
        <p:nvPicPr>
          <p:cNvPr id="235523" name="Picture 6" descr="2791_33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8100" y="1600200"/>
            <a:ext cx="6527800" cy="4495800"/>
          </a:xfrm>
        </p:spPr>
      </p:pic>
    </p:spTree>
    <p:extLst>
      <p:ext uri="{BB962C8B-B14F-4D97-AF65-F5344CB8AC3E}">
        <p14:creationId xmlns:p14="http://schemas.microsoft.com/office/powerpoint/2010/main" val="9754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Brain Tumors</a:t>
            </a:r>
          </a:p>
          <a:p>
            <a:pPr lvl="1"/>
            <a:endParaRPr lang="en-US" sz="2400"/>
          </a:p>
        </p:txBody>
      </p:sp>
      <p:pic>
        <p:nvPicPr>
          <p:cNvPr id="717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09800"/>
            <a:ext cx="5791200" cy="3635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595389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endParaRPr lang="en-US"/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6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Brain Tumors</a:t>
            </a:r>
          </a:p>
          <a:p>
            <a:pPr lvl="1"/>
            <a:r>
              <a:rPr lang="en-US" sz="2400"/>
              <a:t>Intraoperative</a:t>
            </a:r>
          </a:p>
          <a:p>
            <a:pPr lvl="1"/>
            <a:endParaRPr lang="en-US" sz="2400"/>
          </a:p>
        </p:txBody>
      </p:sp>
      <p:pic>
        <p:nvPicPr>
          <p:cNvPr id="1331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524000"/>
            <a:ext cx="3748088" cy="42799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233187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pic>
        <p:nvPicPr>
          <p:cNvPr id="9224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09800"/>
            <a:ext cx="4133850" cy="3106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828800"/>
            <a:ext cx="4038600" cy="4067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3004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95400"/>
          </a:xfrm>
        </p:spPr>
        <p:txBody>
          <a:bodyPr/>
          <a:lstStyle/>
          <a:p>
            <a:r>
              <a:rPr lang="en-US"/>
              <a:t>Brain Surgery</a:t>
            </a:r>
          </a:p>
        </p:txBody>
      </p:sp>
      <p:pic>
        <p:nvPicPr>
          <p:cNvPr id="1536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2374900"/>
            <a:ext cx="4008437" cy="2979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9500"/>
            <a:ext cx="4038600" cy="3030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69925" y="1539875"/>
            <a:ext cx="2798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-Intraoperative</a:t>
            </a:r>
          </a:p>
        </p:txBody>
      </p:sp>
    </p:spTree>
    <p:extLst>
      <p:ext uri="{BB962C8B-B14F-4D97-AF65-F5344CB8AC3E}">
        <p14:creationId xmlns:p14="http://schemas.microsoft.com/office/powerpoint/2010/main" val="30767515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pic>
        <p:nvPicPr>
          <p:cNvPr id="1639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362200"/>
            <a:ext cx="3216275" cy="3797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362200"/>
            <a:ext cx="32131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1600200" y="1447800"/>
            <a:ext cx="2800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-Postoperative</a:t>
            </a:r>
          </a:p>
        </p:txBody>
      </p:sp>
    </p:spTree>
    <p:extLst>
      <p:ext uri="{BB962C8B-B14F-4D97-AF65-F5344CB8AC3E}">
        <p14:creationId xmlns:p14="http://schemas.microsoft.com/office/powerpoint/2010/main" val="3454371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24800" cy="1371600"/>
          </a:xfrm>
        </p:spPr>
        <p:txBody>
          <a:bodyPr/>
          <a:lstStyle/>
          <a:p>
            <a:r>
              <a:rPr lang="en-US" sz="2800"/>
              <a:t>Aneurysm</a:t>
            </a:r>
          </a:p>
        </p:txBody>
      </p:sp>
      <p:pic>
        <p:nvPicPr>
          <p:cNvPr id="21512" name="Picture 8" descr="3rdNervePals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62200"/>
            <a:ext cx="3810000" cy="35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3" name="Picture 9" descr="PComm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374900"/>
            <a:ext cx="3810000" cy="3494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8036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Aneurysm</a:t>
            </a:r>
          </a:p>
        </p:txBody>
      </p:sp>
      <p:pic>
        <p:nvPicPr>
          <p:cNvPr id="22542" name="Picture 14" descr="aneurys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438400"/>
            <a:ext cx="3429000" cy="2589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47" name="Picture 19" descr="ambulan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3200400"/>
            <a:ext cx="1831975" cy="1071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49" name="Picture 21" descr="SA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1444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24800" cy="1371600"/>
          </a:xfrm>
        </p:spPr>
        <p:txBody>
          <a:bodyPr/>
          <a:lstStyle/>
          <a:p>
            <a:r>
              <a:rPr lang="en-US" sz="2800"/>
              <a:t>Aneurysm</a:t>
            </a:r>
          </a:p>
        </p:txBody>
      </p:sp>
      <p:pic>
        <p:nvPicPr>
          <p:cNvPr id="37892" name="Picture 4" descr="aneurysmcli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362200"/>
            <a:ext cx="3454400" cy="350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3" name="Picture 5" descr="photoaneurys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514600"/>
            <a:ext cx="3990975" cy="298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6944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4530725"/>
          </a:xfrm>
        </p:spPr>
        <p:txBody>
          <a:bodyPr/>
          <a:lstStyle/>
          <a:p>
            <a:r>
              <a:rPr lang="en-US" sz="2800"/>
              <a:t>Traumatic Brain Injury</a:t>
            </a:r>
          </a:p>
        </p:txBody>
      </p:sp>
      <p:pic>
        <p:nvPicPr>
          <p:cNvPr id="25608" name="Picture 8" descr="Subdur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133600"/>
            <a:ext cx="3948113" cy="4211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940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4530725"/>
          </a:xfrm>
        </p:spPr>
        <p:txBody>
          <a:bodyPr/>
          <a:lstStyle/>
          <a:p>
            <a:r>
              <a:rPr lang="en-US" sz="2800"/>
              <a:t>Traumatic Brain Injury</a:t>
            </a:r>
          </a:p>
        </p:txBody>
      </p:sp>
      <p:pic>
        <p:nvPicPr>
          <p:cNvPr id="28678" name="Picture 6" descr="Subdural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981200"/>
            <a:ext cx="3762375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3993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4530725"/>
          </a:xfrm>
        </p:spPr>
        <p:txBody>
          <a:bodyPr/>
          <a:lstStyle/>
          <a:p>
            <a:r>
              <a:rPr lang="en-US" sz="2800"/>
              <a:t>Traumatic Brain Injury</a:t>
            </a:r>
          </a:p>
        </p:txBody>
      </p:sp>
      <p:pic>
        <p:nvPicPr>
          <p:cNvPr id="40966" name="Picture 6" descr="craniotomySD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057400"/>
            <a:ext cx="4953000" cy="396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643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pPr eaLnBrk="1" hangingPunct="1"/>
            <a:r>
              <a:rPr lang="en-US" b="1" i="1" smtClean="0">
                <a:solidFill>
                  <a:srgbClr val="FF0000"/>
                </a:solidFill>
              </a:rPr>
              <a:t>Intracranial pressure </a:t>
            </a:r>
          </a:p>
        </p:txBody>
      </p:sp>
      <p:pic>
        <p:nvPicPr>
          <p:cNvPr id="26627" name="Picture 4" descr="542px-Brain_herniation_ty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239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74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pic>
        <p:nvPicPr>
          <p:cNvPr id="27658" name="Stimulator Off.mpeg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133600"/>
            <a:ext cx="4283075" cy="2919413"/>
          </a:xfrm>
        </p:spPr>
      </p:pic>
    </p:spTree>
    <p:extLst>
      <p:ext uri="{BB962C8B-B14F-4D97-AF65-F5344CB8AC3E}">
        <p14:creationId xmlns:p14="http://schemas.microsoft.com/office/powerpoint/2010/main" val="370988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6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8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 Surgery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24800" cy="1371600"/>
          </a:xfrm>
        </p:spPr>
        <p:txBody>
          <a:bodyPr/>
          <a:lstStyle/>
          <a:p>
            <a:r>
              <a:rPr lang="en-US" sz="2800"/>
              <a:t>Parkinson’s disease</a:t>
            </a:r>
          </a:p>
          <a:p>
            <a:pPr lvl="1"/>
            <a:r>
              <a:rPr lang="en-US" sz="2400"/>
              <a:t>Deep brain stimulation</a:t>
            </a:r>
          </a:p>
        </p:txBody>
      </p:sp>
      <p:pic>
        <p:nvPicPr>
          <p:cNvPr id="23560" name="Picture 8" descr="Tremo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48000"/>
            <a:ext cx="4191000" cy="2813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1" name="Picture 9" descr="dbsintrao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2590800"/>
            <a:ext cx="2787650" cy="3525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1300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Lets see the </a:t>
            </a:r>
            <a:r>
              <a:rPr lang="en-US" smtClean="0"/>
              <a:t>video examples…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70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613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9144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3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457200"/>
            <a:ext cx="7793038" cy="608013"/>
          </a:xfrm>
        </p:spPr>
        <p:txBody>
          <a:bodyPr lIns="90488" tIns="44450" rIns="90488" bIns="44450" anchorCtr="0">
            <a:normAutofit fontScale="90000"/>
          </a:bodyPr>
          <a:lstStyle/>
          <a:p>
            <a:r>
              <a:rPr lang="en-US" i="1"/>
              <a:t>MORPHOLOGY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1981200"/>
            <a:ext cx="7848600" cy="4724400"/>
          </a:xfrm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rgbClr val="FFFF00"/>
                </a:solidFill>
              </a:rPr>
              <a:t>SCALP</a:t>
            </a:r>
            <a:r>
              <a:rPr lang="en-US" sz="2000"/>
              <a:t> </a:t>
            </a:r>
            <a:r>
              <a:rPr lang="en-US" sz="2000">
                <a:solidFill>
                  <a:srgbClr val="FFFF00"/>
                </a:solidFill>
              </a:rPr>
              <a:t>INJURY</a:t>
            </a:r>
            <a:r>
              <a:rPr lang="en-US" sz="2000"/>
              <a:t/>
            </a:r>
            <a:br>
              <a:rPr lang="en-US" sz="2000"/>
            </a:br>
            <a:r>
              <a:rPr lang="en-US" sz="2000"/>
              <a:t>	 </a:t>
            </a:r>
            <a:r>
              <a:rPr lang="en-US" sz="2000">
                <a:solidFill>
                  <a:srgbClr val="660033"/>
                </a:solidFill>
                <a:sym typeface="Wingdings 2" pitchFamily="18" charset="2"/>
              </a:rPr>
              <a:t></a:t>
            </a:r>
            <a:r>
              <a:rPr lang="en-US" sz="2000"/>
              <a:t>   Cephal Hematoma</a:t>
            </a:r>
            <a:br>
              <a:rPr lang="en-US" sz="2000"/>
            </a:br>
            <a:r>
              <a:rPr lang="en-US" sz="2000"/>
              <a:t>	 </a:t>
            </a:r>
            <a:r>
              <a:rPr lang="en-US" sz="2000">
                <a:solidFill>
                  <a:srgbClr val="660033"/>
                </a:solidFill>
                <a:sym typeface="Wingdings 2" pitchFamily="18" charset="2"/>
              </a:rPr>
              <a:t></a:t>
            </a:r>
            <a:r>
              <a:rPr lang="en-US" sz="2000"/>
              <a:t>   Subgaleal Hematoma</a:t>
            </a:r>
          </a:p>
          <a:p>
            <a:pPr>
              <a:lnSpc>
                <a:spcPct val="50000"/>
              </a:lnSpc>
              <a:buFontTx/>
              <a:buNone/>
            </a:pPr>
            <a:endParaRPr lang="en-US" sz="2000"/>
          </a:p>
          <a:p>
            <a:pPr>
              <a:lnSpc>
                <a:spcPct val="60000"/>
              </a:lnSpc>
              <a:buFontTx/>
              <a:buNone/>
            </a:pPr>
            <a:endParaRPr lang="en-US" sz="2000"/>
          </a:p>
        </p:txBody>
      </p:sp>
      <p:pic>
        <p:nvPicPr>
          <p:cNvPr id="165892" name="Picture 7" descr="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34718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Picture 1" descr="C:\Documents and Settings\Pradeep\Desktop\subgale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3124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13103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Content Placeholder 2"/>
          <p:cNvSpPr>
            <a:spLocks noGrp="1"/>
          </p:cNvSpPr>
          <p:nvPr>
            <p:ph idx="4294967295"/>
          </p:nvPr>
        </p:nvSpPr>
        <p:spPr>
          <a:xfrm>
            <a:off x="304800" y="457200"/>
            <a:ext cx="7772400" cy="4114800"/>
          </a:xfrm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rgbClr val="FFFF00"/>
                </a:solidFill>
              </a:rPr>
              <a:t>SKULL</a:t>
            </a:r>
            <a:r>
              <a:rPr lang="en-US" sz="2000"/>
              <a:t> </a:t>
            </a:r>
            <a:r>
              <a:rPr lang="en-US" sz="2000">
                <a:solidFill>
                  <a:srgbClr val="FFFF00"/>
                </a:solidFill>
              </a:rPr>
              <a:t>FRACTURES</a:t>
            </a:r>
            <a:r>
              <a:rPr lang="en-US" sz="2000"/>
              <a:t> </a:t>
            </a:r>
            <a:br>
              <a:rPr lang="en-US" sz="2000"/>
            </a:br>
            <a:r>
              <a:rPr lang="en-US" sz="2000"/>
              <a:t>	  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Vault : linear/stellate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               depressed/non depressed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               open/closed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 </a:t>
            </a:r>
            <a:br>
              <a:rPr lang="en-US" sz="2000"/>
            </a:br>
            <a:r>
              <a:rPr lang="en-US" sz="2000"/>
              <a:t>	</a:t>
            </a:r>
          </a:p>
        </p:txBody>
      </p:sp>
      <p:pic>
        <p:nvPicPr>
          <p:cNvPr id="167939" name="Picture 1" descr="C:\Documents and Settings\Pradeep\Desktop\247017-248108-4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2719388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2" descr="C:\Documents and Settings\Pradeep\Desktop\article-0-028D7043000005DC-850_468x2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0"/>
            <a:ext cx="375285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1" name="Picture 2" descr="Dsc004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33448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91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 anchorCtr="0"/>
          <a:lstStyle/>
          <a:p>
            <a:endParaRPr lang="en-US"/>
          </a:p>
        </p:txBody>
      </p:sp>
      <p:sp>
        <p:nvSpPr>
          <p:cNvPr id="169987" name="Content Placeholder 2"/>
          <p:cNvSpPr>
            <a:spLocks noGrp="1"/>
          </p:cNvSpPr>
          <p:nvPr>
            <p:ph idx="4294967295"/>
          </p:nvPr>
        </p:nvSpPr>
        <p:spPr/>
        <p:txBody>
          <a:bodyPr lIns="90488" tIns="44450" rIns="90488" bIns="44450"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solidFill>
                  <a:srgbClr val="FFFF00"/>
                </a:solidFill>
              </a:rPr>
              <a:t>Basilar</a:t>
            </a:r>
            <a:r>
              <a:rPr lang="en-US" sz="2000"/>
              <a:t> : with/with out CSF leak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              with/with out seventh-nerve palsy</a:t>
            </a:r>
          </a:p>
          <a:p>
            <a:endParaRPr lang="en-US" sz="2000"/>
          </a:p>
        </p:txBody>
      </p:sp>
      <p:pic>
        <p:nvPicPr>
          <p:cNvPr id="169988" name="Picture 5" descr="MVC-013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r="1315"/>
          <a:stretch>
            <a:fillRect/>
          </a:stretch>
        </p:blipFill>
        <p:spPr bwMode="auto">
          <a:xfrm>
            <a:off x="304800" y="2971800"/>
            <a:ext cx="2833688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Picture 4" descr="Picture4"/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5" r="12231" b="1634"/>
          <a:stretch>
            <a:fillRect/>
          </a:stretch>
        </p:blipFill>
        <p:spPr bwMode="auto">
          <a:xfrm>
            <a:off x="3352800" y="2971800"/>
            <a:ext cx="298608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7" descr="p11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7400" r="10463" b="16345"/>
          <a:stretch>
            <a:fillRect/>
          </a:stretch>
        </p:blipFill>
        <p:spPr bwMode="auto">
          <a:xfrm>
            <a:off x="6629400" y="2971800"/>
            <a:ext cx="22098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1" name="Oval 6"/>
          <p:cNvSpPr>
            <a:spLocks noChangeArrowheads="1"/>
          </p:cNvSpPr>
          <p:nvPr/>
        </p:nvSpPr>
        <p:spPr bwMode="auto">
          <a:xfrm>
            <a:off x="381000" y="5410200"/>
            <a:ext cx="2209800" cy="914400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i="1">
                <a:solidFill>
                  <a:srgbClr val="FFFF00"/>
                </a:solidFill>
                <a:latin typeface="Arial" charset="0"/>
              </a:rPr>
              <a:t>Battle sign</a:t>
            </a:r>
          </a:p>
        </p:txBody>
      </p:sp>
      <p:sp>
        <p:nvSpPr>
          <p:cNvPr id="169992" name="Oval 7"/>
          <p:cNvSpPr>
            <a:spLocks noChangeArrowheads="1"/>
          </p:cNvSpPr>
          <p:nvPr/>
        </p:nvSpPr>
        <p:spPr bwMode="auto">
          <a:xfrm>
            <a:off x="3657600" y="5410200"/>
            <a:ext cx="2209800" cy="914400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i="1">
                <a:solidFill>
                  <a:srgbClr val="FFFF00"/>
                </a:solidFill>
                <a:latin typeface="Arial" charset="0"/>
              </a:rPr>
              <a:t>Raccoon eyes</a:t>
            </a:r>
          </a:p>
        </p:txBody>
      </p:sp>
      <p:sp>
        <p:nvSpPr>
          <p:cNvPr id="169993" name="Oval 8"/>
          <p:cNvSpPr>
            <a:spLocks noChangeArrowheads="1"/>
          </p:cNvSpPr>
          <p:nvPr/>
        </p:nvSpPr>
        <p:spPr bwMode="auto">
          <a:xfrm>
            <a:off x="6629400" y="5486400"/>
            <a:ext cx="2209800" cy="914400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i="1">
                <a:solidFill>
                  <a:srgbClr val="FFFF00"/>
                </a:solidFill>
                <a:latin typeface="Arial" charset="0"/>
              </a:rPr>
              <a:t>CSF rhinorrhea</a:t>
            </a:r>
          </a:p>
        </p:txBody>
      </p:sp>
    </p:spTree>
    <p:extLst>
      <p:ext uri="{BB962C8B-B14F-4D97-AF65-F5344CB8AC3E}">
        <p14:creationId xmlns:p14="http://schemas.microsoft.com/office/powerpoint/2010/main" val="24581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1384</Words>
  <Application>Microsoft Office PowerPoint</Application>
  <PresentationFormat>On-screen Show (4:3)</PresentationFormat>
  <Paragraphs>374</Paragraphs>
  <Slides>64</Slides>
  <Notes>47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Office Theme</vt:lpstr>
      <vt:lpstr>Slide</vt:lpstr>
      <vt:lpstr>Clip</vt:lpstr>
      <vt:lpstr>Neurosurgeries </vt:lpstr>
      <vt:lpstr>Head Injuries</vt:lpstr>
      <vt:lpstr>MECHANISM</vt:lpstr>
      <vt:lpstr>Severity -GLASGOW COMA SCALE</vt:lpstr>
      <vt:lpstr>PowerPoint Presentation</vt:lpstr>
      <vt:lpstr>Intracranial pressure </vt:lpstr>
      <vt:lpstr>MORPHOLOGY</vt:lpstr>
      <vt:lpstr>PowerPoint Presentation</vt:lpstr>
      <vt:lpstr>PowerPoint Presentation</vt:lpstr>
      <vt:lpstr>INTRACRANIAL LESIONS</vt:lpstr>
      <vt:lpstr>Epidural haematoma</vt:lpstr>
      <vt:lpstr>PowerPoint Presentation</vt:lpstr>
      <vt:lpstr>EDH</vt:lpstr>
      <vt:lpstr> </vt:lpstr>
      <vt:lpstr>Intra Cerebral Heamatoma</vt:lpstr>
      <vt:lpstr>INTRACRANIAL LESIONS</vt:lpstr>
      <vt:lpstr>Concussion</vt:lpstr>
      <vt:lpstr>DAI</vt:lpstr>
      <vt:lpstr>APPROACH TO A PATIENT WITH HEAD INJURY</vt:lpstr>
      <vt:lpstr>PRIMARY SURVEY</vt:lpstr>
      <vt:lpstr>Intubation with Cervical inline stabilization</vt:lpstr>
      <vt:lpstr>Circulation</vt:lpstr>
      <vt:lpstr>PowerPoint Presentation</vt:lpstr>
      <vt:lpstr>Disability </vt:lpstr>
      <vt:lpstr>Assessment Findings</vt:lpstr>
      <vt:lpstr>Early Evaluation</vt:lpstr>
      <vt:lpstr>SECONDARY SURVEY</vt:lpstr>
      <vt:lpstr>PowerPoint Presentation</vt:lpstr>
      <vt:lpstr>MANAGEMENT OF  MILD HEAD INJURY(GCS13 -15)</vt:lpstr>
      <vt:lpstr>CRITERIA FOR ADMISSION</vt:lpstr>
      <vt:lpstr>Brain specific monitoring</vt:lpstr>
      <vt:lpstr>Brain specific monitoring</vt:lpstr>
      <vt:lpstr>CEREBRAL  BLOOD FLOW AND OXYGENATION </vt:lpstr>
      <vt:lpstr>ELECTRICAL MONITORING</vt:lpstr>
      <vt:lpstr>TREATMENT OF CEREBRAL HERNIATION AND ELEVATED ICP </vt:lpstr>
      <vt:lpstr>INDICATIONS FOR CT SCAN</vt:lpstr>
      <vt:lpstr>MANAGEMENT OF MODERATE HEAD INJURY(GCS 9-12)</vt:lpstr>
      <vt:lpstr>MANAGEMENT OF SEVERE HEAD INJURY(3 - 8 )</vt:lpstr>
      <vt:lpstr>PowerPoint Presentation</vt:lpstr>
      <vt:lpstr>MEDICAL THERAPIES FOR HEAD INJURY</vt:lpstr>
      <vt:lpstr> Conservative therapy of raised ICP  </vt:lpstr>
      <vt:lpstr>Mannitol</vt:lpstr>
      <vt:lpstr>Furosemide</vt:lpstr>
      <vt:lpstr>HYPERVENTILATION</vt:lpstr>
      <vt:lpstr>Barbiturates</vt:lpstr>
      <vt:lpstr>PowerPoint Presentation</vt:lpstr>
      <vt:lpstr>Surgical management</vt:lpstr>
      <vt:lpstr>Burr hole evacuation</vt:lpstr>
      <vt:lpstr>Brain Surgery</vt:lpstr>
      <vt:lpstr>Brain Surgery</vt:lpstr>
      <vt:lpstr>Brain Surgery</vt:lpstr>
      <vt:lpstr>Brain Surgery</vt:lpstr>
      <vt:lpstr>Brain Surgery</vt:lpstr>
      <vt:lpstr>Brain Surgery</vt:lpstr>
      <vt:lpstr>Brain Surgery</vt:lpstr>
      <vt:lpstr>Brain Surgery</vt:lpstr>
      <vt:lpstr>Brain Surgery</vt:lpstr>
      <vt:lpstr>Brain Surgery</vt:lpstr>
      <vt:lpstr>Brain Surgery</vt:lpstr>
      <vt:lpstr>Brain Surgery</vt:lpstr>
      <vt:lpstr>Brain Surgery</vt:lpstr>
      <vt:lpstr>Lets see the video examples…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Neurosurgeries </dc:title>
  <dc:creator>user</dc:creator>
  <cp:lastModifiedBy>user</cp:lastModifiedBy>
  <cp:revision>6</cp:revision>
  <dcterms:created xsi:type="dcterms:W3CDTF">2006-08-16T00:00:00Z</dcterms:created>
  <dcterms:modified xsi:type="dcterms:W3CDTF">2013-10-01T01:29:59Z</dcterms:modified>
</cp:coreProperties>
</file>