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6"/>
  </p:notesMasterIdLst>
  <p:sldIdLst>
    <p:sldId id="256" r:id="rId2"/>
    <p:sldId id="272" r:id="rId3"/>
    <p:sldId id="273" r:id="rId4"/>
    <p:sldId id="274" r:id="rId5"/>
    <p:sldId id="275" r:id="rId6"/>
    <p:sldId id="281" r:id="rId7"/>
    <p:sldId id="284" r:id="rId8"/>
    <p:sldId id="286" r:id="rId9"/>
    <p:sldId id="287" r:id="rId10"/>
    <p:sldId id="338" r:id="rId11"/>
    <p:sldId id="339" r:id="rId12"/>
    <p:sldId id="340" r:id="rId13"/>
    <p:sldId id="290" r:id="rId14"/>
    <p:sldId id="291" r:id="rId15"/>
    <p:sldId id="292" r:id="rId16"/>
    <p:sldId id="341" r:id="rId17"/>
    <p:sldId id="342" r:id="rId18"/>
    <p:sldId id="295" r:id="rId19"/>
    <p:sldId id="310" r:id="rId20"/>
    <p:sldId id="325" r:id="rId21"/>
    <p:sldId id="326" r:id="rId22"/>
    <p:sldId id="327" r:id="rId23"/>
    <p:sldId id="300" r:id="rId24"/>
    <p:sldId id="301" r:id="rId25"/>
    <p:sldId id="302" r:id="rId26"/>
    <p:sldId id="303" r:id="rId27"/>
    <p:sldId id="304" r:id="rId28"/>
    <p:sldId id="305" r:id="rId29"/>
    <p:sldId id="344" r:id="rId30"/>
    <p:sldId id="306" r:id="rId31"/>
    <p:sldId id="307" r:id="rId32"/>
    <p:sldId id="346" r:id="rId33"/>
    <p:sldId id="308" r:id="rId34"/>
    <p:sldId id="309" r:id="rId35"/>
    <p:sldId id="296" r:id="rId36"/>
    <p:sldId id="343" r:id="rId37"/>
    <p:sldId id="361" r:id="rId38"/>
    <p:sldId id="365" r:id="rId39"/>
    <p:sldId id="377" r:id="rId40"/>
    <p:sldId id="381" r:id="rId41"/>
    <p:sldId id="324" r:id="rId42"/>
    <p:sldId id="328" r:id="rId43"/>
    <p:sldId id="329" r:id="rId44"/>
    <p:sldId id="330" r:id="rId45"/>
    <p:sldId id="331" r:id="rId46"/>
    <p:sldId id="332" r:id="rId47"/>
    <p:sldId id="333" r:id="rId48"/>
    <p:sldId id="334" r:id="rId49"/>
    <p:sldId id="335" r:id="rId50"/>
    <p:sldId id="347" r:id="rId51"/>
    <p:sldId id="348" r:id="rId52"/>
    <p:sldId id="349" r:id="rId53"/>
    <p:sldId id="336" r:id="rId54"/>
    <p:sldId id="337" r:id="rId55"/>
    <p:sldId id="360" r:id="rId56"/>
    <p:sldId id="322" r:id="rId57"/>
    <p:sldId id="311" r:id="rId58"/>
    <p:sldId id="297" r:id="rId59"/>
    <p:sldId id="298" r:id="rId60"/>
    <p:sldId id="350" r:id="rId61"/>
    <p:sldId id="351" r:id="rId62"/>
    <p:sldId id="299" r:id="rId63"/>
    <p:sldId id="352" r:id="rId64"/>
    <p:sldId id="353" r:id="rId65"/>
    <p:sldId id="354" r:id="rId66"/>
    <p:sldId id="355" r:id="rId67"/>
    <p:sldId id="323" r:id="rId68"/>
    <p:sldId id="356" r:id="rId69"/>
    <p:sldId id="357" r:id="rId70"/>
    <p:sldId id="359" r:id="rId71"/>
    <p:sldId id="358" r:id="rId72"/>
    <p:sldId id="345" r:id="rId73"/>
    <p:sldId id="257" r:id="rId74"/>
    <p:sldId id="258" r:id="rId7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image" Target="../media/image3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0C0F71-5558-4D25-9679-CB0051590ADF}" type="datetimeFigureOut">
              <a:rPr lang="en-US" smtClean="0"/>
              <a:t>10/7/2013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00A873-B850-4312-AEAB-7E77E96CD6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9653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8D18A44-E4B3-4BD2-9D93-B1DF37641A97}" type="slidenum">
              <a:rPr lang="en-GB" smtClean="0"/>
              <a:pPr>
                <a:defRPr/>
              </a:pPr>
              <a:t>57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E467F70-1841-4D93-8F60-75AF9DA8236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3708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8A5E5DD-90C4-4D70-8841-A3A6EE52BEB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453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059EBD72-755F-4EC0-B076-F2EAC5771128}" type="slidenum">
              <a:rPr lang="en-ZA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24625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2813" y="1905000"/>
            <a:ext cx="8110537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13D6690-11BD-45BC-93B9-3A58E513FE30}" type="slidenum">
              <a:rPr lang="en-ZA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71246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538" y="192088"/>
            <a:ext cx="8162925" cy="14319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5043488" y="1905000"/>
            <a:ext cx="3979862" cy="41910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1525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590925" y="62865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9925" y="62865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102CB11-752A-4322-AE2A-E4CBDCFD8963}" type="slidenum">
              <a:rPr lang="en-ZA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45189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6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2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png"/><Relationship Id="rId5" Type="http://schemas.openxmlformats.org/officeDocument/2006/relationships/oleObject" Target="../embeddings/oleObject5.bin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1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9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3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g"/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0175"/>
            <a:ext cx="7772400" cy="1470025"/>
          </a:xfrm>
        </p:spPr>
        <p:txBody>
          <a:bodyPr>
            <a:noAutofit/>
          </a:bodyPr>
          <a:lstStyle/>
          <a:p>
            <a:r>
              <a:rPr lang="en-US" sz="6000" b="1" dirty="0" smtClean="0">
                <a:solidFill>
                  <a:schemeClr val="accent6">
                    <a:lumMod val="50000"/>
                  </a:schemeClr>
                </a:solidFill>
                <a:latin typeface="Comic Sans MS" pitchFamily="66" charset="0"/>
              </a:rPr>
              <a:t>Neck and Thyroid Surgeries</a:t>
            </a:r>
            <a:endParaRPr lang="en-US" sz="6000" b="1" dirty="0">
              <a:solidFill>
                <a:schemeClr val="accent6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38800"/>
            <a:ext cx="6400800" cy="1752600"/>
          </a:xfrm>
        </p:spPr>
        <p:txBody>
          <a:bodyPr/>
          <a:lstStyle/>
          <a:p>
            <a:r>
              <a:rPr lang="en-US" dirty="0" smtClean="0"/>
              <a:t>Dr. S. </a:t>
            </a:r>
            <a:r>
              <a:rPr lang="en-US" dirty="0" err="1" smtClean="0"/>
              <a:t>Nishan</a:t>
            </a:r>
            <a:r>
              <a:rPr lang="en-US" dirty="0" smtClean="0"/>
              <a:t> Silva</a:t>
            </a:r>
          </a:p>
          <a:p>
            <a:r>
              <a:rPr lang="en-US" sz="2800" i="1" dirty="0" smtClean="0"/>
              <a:t>(MBBS)</a:t>
            </a:r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904999"/>
            <a:ext cx="4343400" cy="3658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388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4" name="Picture 4" descr="DCP0048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163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Thyroglossal fistula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116388" cy="4530725"/>
          </a:xfrm>
        </p:spPr>
        <p:txBody>
          <a:bodyPr/>
          <a:lstStyle/>
          <a:p>
            <a:r>
              <a:rPr lang="en-US" sz="2800"/>
              <a:t>Thyroglossal fistula is never congenital. </a:t>
            </a:r>
          </a:p>
          <a:p>
            <a:r>
              <a:rPr lang="en-US" sz="2800"/>
              <a:t>It follows infection or inadequate removal of thyroglossal cyst. </a:t>
            </a:r>
          </a:p>
        </p:txBody>
      </p:sp>
      <p:pic>
        <p:nvPicPr>
          <p:cNvPr id="18439" name="Picture 7" descr="Image2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447800"/>
            <a:ext cx="4724400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338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5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703" name="Rectangle 7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r>
              <a:rPr lang="en-US"/>
              <a:t>Characteristic indrawing of the external opening of a thyroglossal fistula on protrusion of the tongue.</a:t>
            </a:r>
          </a:p>
        </p:txBody>
      </p:sp>
      <p:pic>
        <p:nvPicPr>
          <p:cNvPr id="29704" name="Picture 8" descr="Image2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533400"/>
            <a:ext cx="4724400" cy="6324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58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LUMPS IN THE NECK</a:t>
            </a:r>
            <a:br>
              <a:rPr lang="en-US" sz="4000"/>
            </a:br>
            <a:r>
              <a:rPr lang="en-US" sz="4000"/>
              <a:t>CAUSES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/>
              <a:t>2. CONGENITAL CYST:</a:t>
            </a:r>
          </a:p>
          <a:p>
            <a:pPr>
              <a:buFont typeface="Wingdings" pitchFamily="2" charset="2"/>
              <a:buNone/>
            </a:pPr>
            <a:r>
              <a:rPr lang="en-US" sz="2000" b="1"/>
              <a:t>    b. BRANCHIAL CYST</a:t>
            </a:r>
          </a:p>
          <a:p>
            <a:endParaRPr lang="en-US" sz="2000"/>
          </a:p>
        </p:txBody>
      </p:sp>
      <p:pic>
        <p:nvPicPr>
          <p:cNvPr id="39940" name="Picture 4" descr="Branchial_Cleft_Cyst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0" y="2819400"/>
            <a:ext cx="2895600" cy="2895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2" name="Picture 6" descr="BRANCHIAL_CLEFT_CYST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0" y="3581400"/>
            <a:ext cx="3048000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944" name="Picture 8" descr="Branchial_Cleft_Cyst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050" y="1085850"/>
            <a:ext cx="3333750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945" name="Line 9"/>
          <p:cNvSpPr>
            <a:spLocks noChangeShapeType="1"/>
          </p:cNvSpPr>
          <p:nvPr/>
        </p:nvSpPr>
        <p:spPr bwMode="auto">
          <a:xfrm flipV="1">
            <a:off x="6781800" y="2819400"/>
            <a:ext cx="457200" cy="3810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 flipH="1">
            <a:off x="4114800" y="4648200"/>
            <a:ext cx="152400" cy="609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 flipV="1">
            <a:off x="457200" y="4648200"/>
            <a:ext cx="3810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71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LUMPS IN THE NECK</a:t>
            </a:r>
            <a:br>
              <a:rPr lang="en-US" sz="4000"/>
            </a:br>
            <a:r>
              <a:rPr lang="en-US" sz="4000"/>
              <a:t>CAUSES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/>
              <a:t>3.LUMPS IN THE SKIN:</a:t>
            </a:r>
          </a:p>
          <a:p>
            <a:pPr>
              <a:buFont typeface="Wingdings" pitchFamily="2" charset="2"/>
              <a:buNone/>
            </a:pPr>
            <a:r>
              <a:rPr lang="en-US" sz="2000" b="1"/>
              <a:t>    a. LIPOMA</a:t>
            </a:r>
          </a:p>
          <a:p>
            <a:pPr>
              <a:buFont typeface="Wingdings" pitchFamily="2" charset="2"/>
              <a:buNone/>
            </a:pPr>
            <a:endParaRPr lang="en-US" sz="2800"/>
          </a:p>
        </p:txBody>
      </p:sp>
      <p:pic>
        <p:nvPicPr>
          <p:cNvPr id="36868" name="Picture 4" descr="Submandibular_Lipoma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3238" y="3003550"/>
            <a:ext cx="4584700" cy="31083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6870" name="Picture 6" descr="Submandibular_Lipoma 3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9138" y="1765300"/>
            <a:ext cx="4151312" cy="3275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6872" name="Line 8"/>
          <p:cNvSpPr>
            <a:spLocks noChangeShapeType="1"/>
          </p:cNvSpPr>
          <p:nvPr/>
        </p:nvSpPr>
        <p:spPr bwMode="auto">
          <a:xfrm flipV="1">
            <a:off x="5867400" y="3352800"/>
            <a:ext cx="685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873" name="Line 9"/>
          <p:cNvSpPr>
            <a:spLocks noChangeShapeType="1"/>
          </p:cNvSpPr>
          <p:nvPr/>
        </p:nvSpPr>
        <p:spPr bwMode="auto">
          <a:xfrm flipV="1">
            <a:off x="1371600" y="4953000"/>
            <a:ext cx="4572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59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LUMPS IN THE NECK</a:t>
            </a:r>
            <a:br>
              <a:rPr lang="en-US" sz="4000"/>
            </a:br>
            <a:r>
              <a:rPr lang="en-US" sz="4000"/>
              <a:t>CAUSES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10080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/>
              <a:t>3.LUMPS IN THE SKIN: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000" b="1"/>
              <a:t>     b. EPIDERMAL CYST</a:t>
            </a:r>
          </a:p>
        </p:txBody>
      </p:sp>
      <p:pic>
        <p:nvPicPr>
          <p:cNvPr id="47108" name="Picture 4" descr="epidermal cyst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14600" y="2819400"/>
            <a:ext cx="5257800" cy="35115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7110" name="Line 6"/>
          <p:cNvSpPr>
            <a:spLocks noChangeShapeType="1"/>
          </p:cNvSpPr>
          <p:nvPr/>
        </p:nvSpPr>
        <p:spPr bwMode="auto">
          <a:xfrm flipV="1">
            <a:off x="3657600" y="4724400"/>
            <a:ext cx="990600" cy="685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8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Lingual Thyroid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sz="2800"/>
              <a:t>Whole or part of the gland containing as a swelling at the tongue base.</a:t>
            </a:r>
          </a:p>
          <a:p>
            <a:r>
              <a:rPr lang="en-US" sz="2800"/>
              <a:t>May cause dysphagia, impairment of speech, respiratory obstruction.</a:t>
            </a:r>
          </a:p>
        </p:txBody>
      </p:sp>
      <p:pic>
        <p:nvPicPr>
          <p:cNvPr id="22532" name="Picture 4" descr="Image1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1219200"/>
            <a:ext cx="4724400" cy="5410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3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Ectopic Thyroid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7388" y="1600200"/>
            <a:ext cx="4037012" cy="4530725"/>
          </a:xfrm>
        </p:spPr>
        <p:txBody>
          <a:bodyPr/>
          <a:lstStyle/>
          <a:p>
            <a:r>
              <a:rPr lang="en-US" sz="2800"/>
              <a:t>? Ectopic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pPr>
              <a:buFont typeface="Wingdings" pitchFamily="2" charset="2"/>
              <a:buNone/>
            </a:pPr>
            <a:r>
              <a:rPr lang="en-US" sz="2800"/>
              <a:t>  </a:t>
            </a:r>
          </a:p>
          <a:p>
            <a:pPr>
              <a:buFont typeface="Wingdings" pitchFamily="2" charset="2"/>
              <a:buNone/>
            </a:pPr>
            <a:endParaRPr lang="en-US" sz="2800"/>
          </a:p>
        </p:txBody>
      </p:sp>
      <p:pic>
        <p:nvPicPr>
          <p:cNvPr id="24580" name="Picture 4" descr="Image1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28800" y="2057400"/>
            <a:ext cx="6019800" cy="4800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342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LUMPS IN THE NECK</a:t>
            </a:r>
            <a:br>
              <a:rPr lang="en-US" sz="4000"/>
            </a:br>
            <a:r>
              <a:rPr lang="en-US" sz="4000"/>
              <a:t>CAUSES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/>
              <a:t>4.RARE TUMORS:</a:t>
            </a:r>
          </a:p>
          <a:p>
            <a:pPr>
              <a:buFont typeface="Wingdings" pitchFamily="2" charset="2"/>
              <a:buNone/>
            </a:pPr>
            <a:r>
              <a:rPr lang="en-US" sz="2000"/>
              <a:t>    CAROTID BODY TUMORS</a:t>
            </a:r>
          </a:p>
          <a:p>
            <a:pPr>
              <a:buFont typeface="Wingdings" pitchFamily="2" charset="2"/>
              <a:buNone/>
            </a:pPr>
            <a:endParaRPr lang="en-US" sz="2800"/>
          </a:p>
          <a:p>
            <a:endParaRPr lang="en-US" sz="2800"/>
          </a:p>
        </p:txBody>
      </p:sp>
      <p:pic>
        <p:nvPicPr>
          <p:cNvPr id="46087" name="Picture 7" descr="carotid body tumour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4800" y="3200400"/>
            <a:ext cx="4572000" cy="3429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6089" name="Picture 9" descr="carotid body tumour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57800" y="1676400"/>
            <a:ext cx="3581400" cy="35814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6091" name="Line 11"/>
          <p:cNvSpPr>
            <a:spLocks noChangeShapeType="1"/>
          </p:cNvSpPr>
          <p:nvPr/>
        </p:nvSpPr>
        <p:spPr bwMode="auto">
          <a:xfrm flipV="1">
            <a:off x="2209800" y="53340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6092" name="Line 12"/>
          <p:cNvSpPr>
            <a:spLocks noChangeShapeType="1"/>
          </p:cNvSpPr>
          <p:nvPr/>
        </p:nvSpPr>
        <p:spPr bwMode="auto">
          <a:xfrm flipV="1">
            <a:off x="6553200" y="3505200"/>
            <a:ext cx="304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90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000" b="1" dirty="0" smtClean="0"/>
              <a:t>Thyroid Problems</a:t>
            </a:r>
            <a:endParaRPr lang="en-US" sz="8000" b="1" dirty="0"/>
          </a:p>
        </p:txBody>
      </p:sp>
    </p:spTree>
    <p:extLst>
      <p:ext uri="{BB962C8B-B14F-4D97-AF65-F5344CB8AC3E}">
        <p14:creationId xmlns:p14="http://schemas.microsoft.com/office/powerpoint/2010/main" val="7864609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		NECK SURGERY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2360613"/>
            <a:ext cx="8229600" cy="3770312"/>
          </a:xfrm>
        </p:spPr>
        <p:txBody>
          <a:bodyPr/>
          <a:lstStyle/>
          <a:p>
            <a:r>
              <a:rPr lang="en-US"/>
              <a:t>LUMPS IN THE NECK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r>
              <a:rPr lang="en-US"/>
              <a:t>WOUNDS OF THE NECK</a:t>
            </a:r>
          </a:p>
          <a:p>
            <a:endParaRPr lang="en-US"/>
          </a:p>
          <a:p>
            <a:r>
              <a:rPr lang="en-US"/>
              <a:t>SURGICAL INFECTIONS IN THE NECK</a:t>
            </a:r>
          </a:p>
        </p:txBody>
      </p:sp>
    </p:spTree>
    <p:extLst>
      <p:ext uri="{BB962C8B-B14F-4D97-AF65-F5344CB8AC3E}">
        <p14:creationId xmlns:p14="http://schemas.microsoft.com/office/powerpoint/2010/main" val="157536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176D13-9696-486A-AF49-73C4B1284305}" type="slidenum">
              <a:rPr lang="en-US"/>
              <a:pPr/>
              <a:t>20</a:t>
            </a:fld>
            <a:endParaRPr lang="en-US"/>
          </a:p>
        </p:txBody>
      </p:sp>
      <p:sp>
        <p:nvSpPr>
          <p:cNvPr id="1075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History</a:t>
            </a:r>
          </a:p>
        </p:txBody>
      </p:sp>
      <p:sp>
        <p:nvSpPr>
          <p:cNvPr id="1075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History elements suggestive of malignancy:</a:t>
            </a:r>
          </a:p>
          <a:p>
            <a:pPr lvl="1"/>
            <a:r>
              <a:rPr lang="en-US"/>
              <a:t>Progressive enlargement</a:t>
            </a:r>
          </a:p>
          <a:p>
            <a:pPr lvl="1"/>
            <a:r>
              <a:rPr lang="en-US"/>
              <a:t>Hoarseness</a:t>
            </a:r>
          </a:p>
          <a:p>
            <a:pPr lvl="1"/>
            <a:r>
              <a:rPr lang="en-US"/>
              <a:t>Dysphagia</a:t>
            </a:r>
          </a:p>
          <a:p>
            <a:pPr lvl="1"/>
            <a:r>
              <a:rPr lang="en-US"/>
              <a:t>Dyspnea</a:t>
            </a:r>
          </a:p>
          <a:p>
            <a:pPr lvl="1"/>
            <a:r>
              <a:rPr lang="en-US"/>
              <a:t>High-risk (fam hx, radiation)</a:t>
            </a:r>
          </a:p>
          <a:p>
            <a:r>
              <a:rPr lang="en-US"/>
              <a:t>Not very sensitive / specific</a:t>
            </a:r>
          </a:p>
        </p:txBody>
      </p:sp>
    </p:spTree>
    <p:extLst>
      <p:ext uri="{BB962C8B-B14F-4D97-AF65-F5344CB8AC3E}">
        <p14:creationId xmlns:p14="http://schemas.microsoft.com/office/powerpoint/2010/main" val="28229338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43D85C-3A6C-4D05-86C9-642E1188D520}" type="slidenum">
              <a:rPr lang="en-US"/>
              <a:pPr/>
              <a:t>21</a:t>
            </a:fld>
            <a:endParaRPr lang="en-US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 Exam</a:t>
            </a:r>
          </a:p>
        </p:txBody>
      </p:sp>
      <p:pic>
        <p:nvPicPr>
          <p:cNvPr id="29700" name="Picture 4" descr="D:\Decherd\Grand Rounds\ThyroidNodule\ThyroidNoduleScans\MassiveGoiterPhot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76400"/>
            <a:ext cx="2962275" cy="496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1" name="Picture 5" descr="D:\Decherd\Grand Rounds\ThyroidNodule\ThyroidNoduleScans\MassiveGoiterC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2057400"/>
            <a:ext cx="434340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9307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5F3A01-6609-4F31-9207-9419BC091D7E}" type="slidenum">
              <a:rPr lang="en-US"/>
              <a:pPr/>
              <a:t>22</a:t>
            </a:fld>
            <a:endParaRPr lang="en-US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Physical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5334000"/>
            <a:ext cx="7699375" cy="1295400"/>
          </a:xfrm>
        </p:spPr>
        <p:txBody>
          <a:bodyPr/>
          <a:lstStyle/>
          <a:p>
            <a:r>
              <a:rPr lang="en-US"/>
              <a:t>Thyroid exam generally best from behind</a:t>
            </a:r>
          </a:p>
          <a:p>
            <a:r>
              <a:rPr lang="en-US"/>
              <a:t>Check for movement with swallowing</a:t>
            </a:r>
          </a:p>
        </p:txBody>
      </p:sp>
      <p:pic>
        <p:nvPicPr>
          <p:cNvPr id="77828" name="Picture 4" descr="D:\Decherd\Grand Rounds\ThyroidNodule\ThyroidNoduleScans\NeckPhysicalExa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" y="1641475"/>
            <a:ext cx="7658100" cy="3573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65257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Hyperthyroidism Symptoms</a:t>
            </a:r>
            <a:endParaRPr lang="en-ZA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2800"/>
              <a:t>Hyperactivity/ irritability/ dysphoria</a:t>
            </a:r>
          </a:p>
          <a:p>
            <a:r>
              <a:rPr lang="en-ZA" sz="2800"/>
              <a:t>Heat intolerance and sweating</a:t>
            </a:r>
          </a:p>
          <a:p>
            <a:r>
              <a:rPr lang="en-ZA" sz="2800"/>
              <a:t>Palpitations</a:t>
            </a:r>
          </a:p>
          <a:p>
            <a:r>
              <a:rPr lang="en-ZA" sz="2800"/>
              <a:t>Fatigue and weakness</a:t>
            </a:r>
          </a:p>
          <a:p>
            <a:r>
              <a:rPr lang="en-ZA" sz="2800"/>
              <a:t>Weight loss with increase of appetite</a:t>
            </a:r>
          </a:p>
          <a:p>
            <a:r>
              <a:rPr lang="en-ZA" sz="2800"/>
              <a:t>Diarrhoea</a:t>
            </a:r>
          </a:p>
          <a:p>
            <a:r>
              <a:rPr lang="en-ZA" sz="2800"/>
              <a:t>Polyuria</a:t>
            </a:r>
          </a:p>
          <a:p>
            <a:r>
              <a:rPr lang="en-ZA" sz="2800"/>
              <a:t>Oligomenorrhoea, loss of libido</a:t>
            </a:r>
          </a:p>
          <a:p>
            <a:endParaRPr lang="en-ZA" sz="2800"/>
          </a:p>
        </p:txBody>
      </p:sp>
    </p:spTree>
    <p:extLst>
      <p:ext uri="{BB962C8B-B14F-4D97-AF65-F5344CB8AC3E}">
        <p14:creationId xmlns:p14="http://schemas.microsoft.com/office/powerpoint/2010/main" val="10207625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Hyperthyroidism Signs</a:t>
            </a:r>
            <a:endParaRPr lang="en-ZA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1905000"/>
            <a:ext cx="39751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800"/>
              <a:t>Tachycardia (AF)</a:t>
            </a:r>
          </a:p>
          <a:p>
            <a:pPr>
              <a:lnSpc>
                <a:spcPct val="90000"/>
              </a:lnSpc>
            </a:pPr>
            <a:r>
              <a:rPr lang="en-US" sz="2800"/>
              <a:t>Tremor</a:t>
            </a:r>
          </a:p>
          <a:p>
            <a:pPr>
              <a:lnSpc>
                <a:spcPct val="90000"/>
              </a:lnSpc>
            </a:pPr>
            <a:r>
              <a:rPr lang="en-US" sz="2800"/>
              <a:t>Goiter</a:t>
            </a:r>
          </a:p>
          <a:p>
            <a:pPr>
              <a:lnSpc>
                <a:spcPct val="90000"/>
              </a:lnSpc>
            </a:pPr>
            <a:r>
              <a:rPr lang="en-US" sz="2800"/>
              <a:t>Warm moist skin</a:t>
            </a:r>
          </a:p>
          <a:p>
            <a:pPr>
              <a:lnSpc>
                <a:spcPct val="90000"/>
              </a:lnSpc>
            </a:pPr>
            <a:r>
              <a:rPr lang="en-US" sz="2800"/>
              <a:t>Proximal muscle weakness</a:t>
            </a:r>
          </a:p>
          <a:p>
            <a:pPr>
              <a:lnSpc>
                <a:spcPct val="90000"/>
              </a:lnSpc>
            </a:pPr>
            <a:r>
              <a:rPr lang="en-US" sz="2800"/>
              <a:t>Lid retraction or lag</a:t>
            </a:r>
          </a:p>
          <a:p>
            <a:pPr>
              <a:lnSpc>
                <a:spcPct val="90000"/>
              </a:lnSpc>
            </a:pPr>
            <a:r>
              <a:rPr lang="en-US" sz="2800"/>
              <a:t>Gynecomastia </a:t>
            </a:r>
          </a:p>
          <a:p>
            <a:pPr>
              <a:lnSpc>
                <a:spcPct val="90000"/>
              </a:lnSpc>
            </a:pPr>
            <a:endParaRPr lang="en-ZA" sz="2800"/>
          </a:p>
        </p:txBody>
      </p:sp>
      <p:graphicFrame>
        <p:nvGraphicFramePr>
          <p:cNvPr id="6156" name="Object 1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371600" y="2035175"/>
          <a:ext cx="2743200" cy="2422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6" name="Video Clip" r:id="rId3" imgW="2285714" imgH="2010056" progId="AVIFile">
                  <p:embed/>
                </p:oleObj>
              </mc:Choice>
              <mc:Fallback>
                <p:oleObj name="Video Clip" r:id="rId3" imgW="2285714" imgH="2010056" progId="AVI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035175"/>
                        <a:ext cx="2743200" cy="2422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7" name="Object 13"/>
          <p:cNvGraphicFramePr>
            <a:graphicFrameLocks noChangeAspect="1"/>
          </p:cNvGraphicFramePr>
          <p:nvPr/>
        </p:nvGraphicFramePr>
        <p:xfrm>
          <a:off x="304800" y="4800600"/>
          <a:ext cx="4714875" cy="1209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Bitmap Image" r:id="rId5" imgW="4715533" imgH="1209524" progId="Paint.Picture">
                  <p:embed/>
                </p:oleObj>
              </mc:Choice>
              <mc:Fallback>
                <p:oleObj name="Bitmap Image" r:id="rId5" imgW="4715533" imgH="120952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00600"/>
                        <a:ext cx="4714875" cy="1209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8915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Causes of Hyperthyroidism</a:t>
            </a:r>
            <a:endParaRPr lang="en-ZA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2813" y="1905000"/>
            <a:ext cx="3975100" cy="4191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Most common causes</a:t>
            </a:r>
          </a:p>
          <a:p>
            <a:pPr lvl="1"/>
            <a:r>
              <a:rPr lang="en-US"/>
              <a:t>Graves disease</a:t>
            </a:r>
          </a:p>
          <a:p>
            <a:pPr lvl="1"/>
            <a:r>
              <a:rPr lang="en-US"/>
              <a:t>Toxic multinodular goiter</a:t>
            </a:r>
          </a:p>
          <a:p>
            <a:pPr lvl="1"/>
            <a:r>
              <a:rPr lang="en-US"/>
              <a:t>Autonomously functioning nodule</a:t>
            </a:r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pPr lvl="1"/>
            <a:endParaRPr lang="en-ZA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1905000"/>
            <a:ext cx="3975100" cy="41910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Rarer causes</a:t>
            </a:r>
          </a:p>
          <a:p>
            <a:pPr lvl="1"/>
            <a:r>
              <a:rPr lang="en-US" sz="2000"/>
              <a:t>Thyroiditis or other causes of destruction</a:t>
            </a:r>
          </a:p>
          <a:p>
            <a:pPr lvl="1"/>
            <a:r>
              <a:rPr lang="en-US" sz="2000"/>
              <a:t>Thyrotoxicosis factitia</a:t>
            </a:r>
          </a:p>
          <a:p>
            <a:pPr lvl="1"/>
            <a:r>
              <a:rPr lang="en-US" sz="2000"/>
              <a:t>Iodine excess (Jod-Basedow phenomenon)</a:t>
            </a:r>
          </a:p>
          <a:p>
            <a:pPr lvl="1"/>
            <a:r>
              <a:rPr lang="en-US" sz="2000"/>
              <a:t>Struma ovarii</a:t>
            </a:r>
          </a:p>
          <a:p>
            <a:pPr lvl="1"/>
            <a:r>
              <a:rPr lang="en-US" sz="2000"/>
              <a:t>Secondary causes (TSH or </a:t>
            </a:r>
            <a:r>
              <a:rPr lang="en-US" sz="2000">
                <a:cs typeface="Times New Roman" charset="0"/>
              </a:rPr>
              <a:t>ßHCG)</a:t>
            </a:r>
            <a:endParaRPr lang="en-US" sz="2000"/>
          </a:p>
          <a:p>
            <a:endParaRPr lang="en-ZA" sz="2400"/>
          </a:p>
        </p:txBody>
      </p:sp>
    </p:spTree>
    <p:extLst>
      <p:ext uri="{BB962C8B-B14F-4D97-AF65-F5344CB8AC3E}">
        <p14:creationId xmlns:p14="http://schemas.microsoft.com/office/powerpoint/2010/main" val="16695160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Graves Disease</a:t>
            </a:r>
            <a:endParaRPr lang="en-ZA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Autoimmune disorder</a:t>
            </a:r>
          </a:p>
          <a:p>
            <a:r>
              <a:rPr lang="en-US"/>
              <a:t>Ab</a:t>
            </a:r>
            <a:r>
              <a:rPr lang="en-US" baseline="30000"/>
              <a:t>s</a:t>
            </a:r>
            <a:r>
              <a:rPr lang="en-US"/>
              <a:t> directed against TSH receptor with intrinsic activity. Thyroid and fibroblasts</a:t>
            </a:r>
          </a:p>
          <a:p>
            <a:r>
              <a:rPr lang="en-US"/>
              <a:t>Responsible for 60-80% of Thyrotoxicosis</a:t>
            </a:r>
          </a:p>
          <a:p>
            <a:r>
              <a:rPr lang="en-US"/>
              <a:t>More common in women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761763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Graves Disease Eye Signs</a:t>
            </a:r>
            <a:endParaRPr lang="en-ZA"/>
          </a:p>
        </p:txBody>
      </p:sp>
      <p:graphicFrame>
        <p:nvGraphicFramePr>
          <p:cNvPr id="11267" name="Object 3"/>
          <p:cNvGraphicFramePr>
            <a:graphicFrameLocks noGrp="1" noChangeAspect="1"/>
          </p:cNvGraphicFramePr>
          <p:nvPr>
            <p:ph type="clipArt" sz="half" idx="1"/>
          </p:nvPr>
        </p:nvGraphicFramePr>
        <p:xfrm>
          <a:off x="609600" y="1905000"/>
          <a:ext cx="3048000" cy="2087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0" name="Bitmap Image" r:id="rId3" imgW="3048426" imgH="2085714" progId="Paint.Picture">
                  <p:embed/>
                </p:oleObj>
              </mc:Choice>
              <mc:Fallback>
                <p:oleObj name="Bitmap Image" r:id="rId3" imgW="3048426" imgH="20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905000"/>
                        <a:ext cx="3048000" cy="20875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9" name="Object 5"/>
          <p:cNvGraphicFramePr>
            <a:graphicFrameLocks noChangeAspect="1"/>
          </p:cNvGraphicFramePr>
          <p:nvPr/>
        </p:nvGraphicFramePr>
        <p:xfrm>
          <a:off x="609600" y="4038600"/>
          <a:ext cx="3048000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1" name="Bitmap Image" r:id="rId5" imgW="3048426" imgH="2285714" progId="Paint.Picture">
                  <p:embed/>
                </p:oleObj>
              </mc:Choice>
              <mc:Fallback>
                <p:oleObj name="Bitmap Image" r:id="rId5" imgW="3048426" imgH="22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038600"/>
                        <a:ext cx="3048000" cy="2286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1828800"/>
            <a:ext cx="4648200" cy="4267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N	- no signs or symptoms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O – only signs (lid retraction or lag) no symptoms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S – soft tissue involvement (peri-orbital oedema)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P – proptosis (&gt;22 mm)(Hertl’s test)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E – extra ocular muscle involvement (diplopia)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C – corneal involvement (keratitis)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en-US" sz="2400"/>
              <a:t>S – sight loss (compression of the optic nerve)</a:t>
            </a:r>
          </a:p>
          <a:p>
            <a:pPr>
              <a:lnSpc>
                <a:spcPct val="90000"/>
              </a:lnSpc>
            </a:pPr>
            <a:endParaRPr lang="en-ZA" sz="2400"/>
          </a:p>
        </p:txBody>
      </p:sp>
    </p:spTree>
    <p:extLst>
      <p:ext uri="{BB962C8B-B14F-4D97-AF65-F5344CB8AC3E}">
        <p14:creationId xmlns:p14="http://schemas.microsoft.com/office/powerpoint/2010/main" val="16002326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Graves Disease Other Manifestations</a:t>
            </a:r>
            <a:endParaRPr lang="en-ZA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038600" y="1828800"/>
            <a:ext cx="4419600" cy="4648200"/>
          </a:xfrm>
        </p:spPr>
        <p:txBody>
          <a:bodyPr/>
          <a:lstStyle/>
          <a:p>
            <a:r>
              <a:rPr lang="en-US" sz="2800"/>
              <a:t>Pretibial mixoedema </a:t>
            </a:r>
          </a:p>
          <a:p>
            <a:r>
              <a:rPr lang="en-US" sz="2800"/>
              <a:t>Thyroid acropachy</a:t>
            </a:r>
          </a:p>
          <a:p>
            <a:r>
              <a:rPr lang="en-US" sz="2800"/>
              <a:t>Onycholysis</a:t>
            </a:r>
          </a:p>
          <a:p>
            <a:r>
              <a:rPr lang="en-US" sz="2800"/>
              <a:t>Thyroid enlargement with a bruit frequently audible over the thyroid</a:t>
            </a:r>
            <a:endParaRPr lang="en-ZA" sz="2800"/>
          </a:p>
        </p:txBody>
      </p:sp>
      <p:pic>
        <p:nvPicPr>
          <p:cNvPr id="17413" name="Picture 5" descr="C:\Documents and Settings\MILS\My Documents\My Pictures\Kalafong master\2002-06-13a\IM001055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866900"/>
            <a:ext cx="3276600" cy="2457450"/>
          </a:xfrm>
          <a:noFill/>
          <a:ln/>
        </p:spPr>
      </p:pic>
      <p:pic>
        <p:nvPicPr>
          <p:cNvPr id="17414" name="Picture 6" descr="C:\Documents and Settings\MILS\My Documents\My Pictures\Kalafong master\2002-06-18a\IM00154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343400"/>
            <a:ext cx="3276600" cy="245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7415" name="Object 7"/>
          <p:cNvGraphicFramePr>
            <a:graphicFrameLocks noChangeAspect="1"/>
          </p:cNvGraphicFramePr>
          <p:nvPr/>
        </p:nvGraphicFramePr>
        <p:xfrm>
          <a:off x="4419600" y="4724400"/>
          <a:ext cx="2971800" cy="2133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4" name="Bitmap Image" r:id="rId5" imgW="3048426" imgH="2285714" progId="Paint.Picture">
                  <p:embed/>
                </p:oleObj>
              </mc:Choice>
              <mc:Fallback>
                <p:oleObj name="Bitmap Image" r:id="rId5" imgW="3048426" imgH="22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4724400"/>
                        <a:ext cx="2971800" cy="2133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02651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Graves disease</a:t>
            </a:r>
          </a:p>
        </p:txBody>
      </p:sp>
      <p:pic>
        <p:nvPicPr>
          <p:cNvPr id="4" name="Picture 3" descr="Graves eye disea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63" y="1357313"/>
            <a:ext cx="4960937" cy="496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patgrav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8938" y="1428750"/>
            <a:ext cx="3786187" cy="501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gdiseasefigure3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1428750"/>
            <a:ext cx="4787900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Graves_lid_lag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1357313"/>
            <a:ext cx="4167188" cy="4929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onycholysis_14675_lg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428750"/>
            <a:ext cx="5738813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pre-tibial myxoedem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3" y="1143000"/>
            <a:ext cx="34290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0664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LUMPS IN THE NECK</a:t>
            </a:r>
            <a:br>
              <a:rPr lang="en-US" sz="4000"/>
            </a:br>
            <a:r>
              <a:rPr lang="en-US" sz="4000"/>
              <a:t>HISTORY AND EXAMINATION</a:t>
            </a:r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HISTORY:- rate of growth of the lump, 		    - symptoms:pain, discharge</a:t>
            </a:r>
          </a:p>
          <a:p>
            <a:r>
              <a:rPr lang="en-US"/>
              <a:t>EXAMINATION- characteristics of the lump- site, shape, size, surface, tenderness, fixation, consistency, fluctuence, pulsatility, associated lymph- adenopathy</a:t>
            </a:r>
          </a:p>
          <a:p>
            <a:r>
              <a:rPr lang="en-US"/>
              <a:t>Clinical diagnosis- benign or malignant </a:t>
            </a:r>
          </a:p>
          <a:p>
            <a:pPr>
              <a:buFont typeface="Wingdings" pitchFamily="2" charset="2"/>
              <a:buNone/>
            </a:pPr>
            <a:r>
              <a:rPr lang="en-US"/>
              <a:t>                     -cystic or solid lump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167852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Hypothyroidism Symptoms</a:t>
            </a:r>
            <a:endParaRPr lang="en-ZA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912813" y="1905000"/>
            <a:ext cx="3975100" cy="4191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Tiredness and weakness</a:t>
            </a:r>
          </a:p>
          <a:p>
            <a:pPr>
              <a:lnSpc>
                <a:spcPct val="90000"/>
              </a:lnSpc>
            </a:pPr>
            <a:r>
              <a:rPr lang="en-US"/>
              <a:t>Dry skin</a:t>
            </a:r>
          </a:p>
          <a:p>
            <a:pPr>
              <a:lnSpc>
                <a:spcPct val="90000"/>
              </a:lnSpc>
            </a:pPr>
            <a:r>
              <a:rPr lang="en-US"/>
              <a:t>Feeling cold</a:t>
            </a:r>
          </a:p>
          <a:p>
            <a:pPr>
              <a:lnSpc>
                <a:spcPct val="90000"/>
              </a:lnSpc>
            </a:pPr>
            <a:r>
              <a:rPr lang="en-US"/>
              <a:t>Hair loss</a:t>
            </a:r>
          </a:p>
          <a:p>
            <a:pPr>
              <a:lnSpc>
                <a:spcPct val="90000"/>
              </a:lnSpc>
            </a:pPr>
            <a:r>
              <a:rPr lang="en-US"/>
              <a:t>Difficulty in concentrating and poor memory</a:t>
            </a:r>
          </a:p>
          <a:p>
            <a:pPr>
              <a:lnSpc>
                <a:spcPct val="90000"/>
              </a:lnSpc>
            </a:pPr>
            <a:r>
              <a:rPr lang="en-US"/>
              <a:t>Constipation</a:t>
            </a:r>
          </a:p>
          <a:p>
            <a:pPr>
              <a:lnSpc>
                <a:spcPct val="90000"/>
              </a:lnSpc>
            </a:pPr>
            <a:endParaRPr lang="en-ZA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1905000"/>
            <a:ext cx="3975100" cy="4191000"/>
          </a:xfrm>
        </p:spPr>
        <p:txBody>
          <a:bodyPr/>
          <a:lstStyle/>
          <a:p>
            <a:r>
              <a:rPr lang="en-US"/>
              <a:t>Weight gain with poor appetite</a:t>
            </a:r>
          </a:p>
          <a:p>
            <a:r>
              <a:rPr lang="en-US"/>
              <a:t>Hoarse voice</a:t>
            </a:r>
          </a:p>
          <a:p>
            <a:r>
              <a:rPr lang="en-US"/>
              <a:t>Menorrhagia, later oligo and amenorrhoea</a:t>
            </a:r>
          </a:p>
          <a:p>
            <a:r>
              <a:rPr lang="en-US"/>
              <a:t>Paresthesias </a:t>
            </a:r>
          </a:p>
          <a:p>
            <a:r>
              <a:rPr lang="en-US"/>
              <a:t>Impaired hearing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187597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Hypothyroidism Signs</a:t>
            </a:r>
            <a:endParaRPr lang="en-ZA"/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657600" y="1828800"/>
            <a:ext cx="5486400" cy="4114800"/>
          </a:xfrm>
        </p:spPr>
        <p:txBody>
          <a:bodyPr/>
          <a:lstStyle/>
          <a:p>
            <a:r>
              <a:rPr lang="en-US" sz="2800"/>
              <a:t>Dry skin, cool extremities</a:t>
            </a:r>
          </a:p>
          <a:p>
            <a:r>
              <a:rPr lang="en-US" sz="2800"/>
              <a:t>Puffy face, hands and feet</a:t>
            </a:r>
          </a:p>
          <a:p>
            <a:r>
              <a:rPr lang="en-US" sz="2800"/>
              <a:t>Delayed tendon reflex relaxation</a:t>
            </a:r>
          </a:p>
          <a:p>
            <a:r>
              <a:rPr lang="en-US" sz="2800"/>
              <a:t>Carpal tunnel syndrome </a:t>
            </a:r>
          </a:p>
          <a:p>
            <a:r>
              <a:rPr lang="en-US" sz="2800"/>
              <a:t>Bradycardia</a:t>
            </a:r>
          </a:p>
          <a:p>
            <a:r>
              <a:rPr lang="en-US" sz="2800"/>
              <a:t>Diffuse alopecia</a:t>
            </a:r>
          </a:p>
          <a:p>
            <a:r>
              <a:rPr lang="en-US" sz="2800"/>
              <a:t>Serous cavity effusions</a:t>
            </a:r>
          </a:p>
          <a:p>
            <a:pPr>
              <a:buFont typeface="Wingdings" pitchFamily="2" charset="2"/>
              <a:buNone/>
            </a:pPr>
            <a:endParaRPr lang="en-ZA" sz="2400"/>
          </a:p>
        </p:txBody>
      </p:sp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838200" y="4114800"/>
          <a:ext cx="266700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Bitmap Image" r:id="rId3" imgW="3048426" imgH="2285714" progId="Paint.Picture">
                  <p:embed/>
                </p:oleObj>
              </mc:Choice>
              <mc:Fallback>
                <p:oleObj name="Bitmap Image" r:id="rId3" imgW="3048426" imgH="2285714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114800"/>
                        <a:ext cx="266700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3" name="Object 15">
            <a:hlinkClick r:id="" action="ppaction://ole?verb=0"/>
          </p:cNvPr>
          <p:cNvGraphicFramePr>
            <a:graphicFrameLocks noGrp="1" noChangeAspect="1"/>
          </p:cNvGraphicFramePr>
          <p:nvPr>
            <p:ph type="tbl" idx="1"/>
          </p:nvPr>
        </p:nvGraphicFramePr>
        <p:xfrm>
          <a:off x="936625" y="1874838"/>
          <a:ext cx="2468563" cy="2125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Video Clip" r:id="rId5" imgW="2057143" imgH="1771429" progId="AVIFile">
                  <p:embed/>
                </p:oleObj>
              </mc:Choice>
              <mc:Fallback>
                <p:oleObj name="Video Clip" r:id="rId5" imgW="2057143" imgH="1771429" progId="AVI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25" y="1874838"/>
                        <a:ext cx="2468563" cy="21256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cap="flat" cmpd="sng">
                            <a:solidFill>
                              <a:schemeClr val="tx1"/>
                            </a:solidFill>
                            <a:prstDash val="solid"/>
                            <a:miter lim="800000"/>
                            <a:headEnd type="none" w="med" len="med"/>
                            <a:tailEnd type="none" w="med" len="med"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712431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3" name="Picture 3" descr="Hypothyr_Adult_P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6564" name="Picture 4" descr="Hypothyr_Tre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7244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228600"/>
            <a:ext cx="3098800" cy="914400"/>
          </a:xfrm>
        </p:spPr>
        <p:txBody>
          <a:bodyPr>
            <a:normAutofit fontScale="90000"/>
          </a:bodyPr>
          <a:lstStyle/>
          <a:p>
            <a:r>
              <a:rPr lang="en-US" sz="2800">
                <a:solidFill>
                  <a:srgbClr val="FF00FF"/>
                </a:solidFill>
                <a:latin typeface="Tahoma" pitchFamily="34" charset="0"/>
              </a:rPr>
              <a:t> Hypothyroidism </a:t>
            </a:r>
            <a:r>
              <a:rPr lang="en-US"/>
              <a:t> </a:t>
            </a:r>
            <a:br>
              <a:rPr lang="en-US"/>
            </a:br>
            <a:endParaRPr lang="en-US" sz="2800">
              <a:solidFill>
                <a:srgbClr val="FF00FF"/>
              </a:solidFill>
              <a:latin typeface="Tahoma" pitchFamily="34" charset="0"/>
            </a:endParaRPr>
          </a:p>
        </p:txBody>
      </p:sp>
      <p:sp>
        <p:nvSpPr>
          <p:cNvPr id="66565" name="Text Box 5"/>
          <p:cNvSpPr txBox="1">
            <a:spLocks noChangeArrowheads="1"/>
          </p:cNvSpPr>
          <p:nvPr/>
        </p:nvSpPr>
        <p:spPr bwMode="auto">
          <a:xfrm>
            <a:off x="2574925" y="6103938"/>
            <a:ext cx="1476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FF"/>
                </a:solidFill>
                <a:latin typeface="Tahoma" pitchFamily="34" charset="0"/>
              </a:rPr>
              <a:t>Before </a:t>
            </a:r>
          </a:p>
        </p:txBody>
      </p:sp>
      <p:sp>
        <p:nvSpPr>
          <p:cNvPr id="66566" name="Text Box 6"/>
          <p:cNvSpPr txBox="1">
            <a:spLocks noChangeArrowheads="1"/>
          </p:cNvSpPr>
          <p:nvPr/>
        </p:nvSpPr>
        <p:spPr bwMode="auto">
          <a:xfrm>
            <a:off x="4724400" y="6019800"/>
            <a:ext cx="10239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FF00FF"/>
                </a:solidFill>
                <a:latin typeface="Tahoma" pitchFamily="34" charset="0"/>
              </a:rPr>
              <a:t>after</a:t>
            </a:r>
          </a:p>
        </p:txBody>
      </p:sp>
    </p:spTree>
    <p:extLst>
      <p:ext uri="{BB962C8B-B14F-4D97-AF65-F5344CB8AC3E}">
        <p14:creationId xmlns:p14="http://schemas.microsoft.com/office/powerpoint/2010/main" val="57719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6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1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6" grpId="0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Causes of Hypothyroidism</a:t>
            </a:r>
            <a:endParaRPr lang="en-ZA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12813" y="1905000"/>
            <a:ext cx="3975100" cy="4191000"/>
          </a:xfrm>
        </p:spPr>
        <p:txBody>
          <a:bodyPr/>
          <a:lstStyle/>
          <a:p>
            <a:r>
              <a:rPr lang="en-US" sz="2400"/>
              <a:t>Autoimmune hypothyroidism (Hashimoto’s, atrophic thyroiditis)</a:t>
            </a:r>
          </a:p>
          <a:p>
            <a:r>
              <a:rPr lang="en-US" sz="2400"/>
              <a:t>Iatrogenic (I</a:t>
            </a:r>
            <a:r>
              <a:rPr lang="en-US" sz="2400" baseline="-25000"/>
              <a:t>123</a:t>
            </a:r>
            <a:r>
              <a:rPr lang="en-US" sz="2400"/>
              <a:t>treatment, thyroidectomy, external irradiation of the neck)</a:t>
            </a:r>
            <a:endParaRPr lang="en-ZA" sz="2400"/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048250" y="1905000"/>
            <a:ext cx="3975100" cy="4191000"/>
          </a:xfrm>
        </p:spPr>
        <p:txBody>
          <a:bodyPr/>
          <a:lstStyle/>
          <a:p>
            <a:r>
              <a:rPr lang="en-US" sz="2400"/>
              <a:t>Drugs: iodine excess, lithium, antithyroid drugs, etc</a:t>
            </a:r>
          </a:p>
          <a:p>
            <a:r>
              <a:rPr lang="en-US" sz="2400"/>
              <a:t>Iodine deficiency</a:t>
            </a:r>
          </a:p>
          <a:p>
            <a:r>
              <a:rPr lang="en-US" sz="2400"/>
              <a:t>Infiltrative disorders of the thyroid: amyloidosis, sarcoidosis,haemochromatosis, scleroderma</a:t>
            </a:r>
            <a:endParaRPr lang="en-ZA" sz="2400"/>
          </a:p>
        </p:txBody>
      </p:sp>
    </p:spTree>
    <p:extLst>
      <p:ext uri="{BB962C8B-B14F-4D97-AF65-F5344CB8AC3E}">
        <p14:creationId xmlns:p14="http://schemas.microsoft.com/office/powerpoint/2010/main" val="23956606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871538" y="862013"/>
            <a:ext cx="8162925" cy="762000"/>
          </a:xfrm>
        </p:spPr>
        <p:txBody>
          <a:bodyPr/>
          <a:lstStyle/>
          <a:p>
            <a:r>
              <a:rPr lang="en-US"/>
              <a:t>Chronic Thyroiditis</a:t>
            </a:r>
            <a:endParaRPr lang="en-ZA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400" b="1" u="sng"/>
              <a:t>Hashimoto’s</a:t>
            </a:r>
          </a:p>
          <a:p>
            <a:pPr lvl="1"/>
            <a:r>
              <a:rPr lang="en-US" sz="2000"/>
              <a:t>Autoimmune</a:t>
            </a:r>
          </a:p>
          <a:p>
            <a:pPr lvl="1"/>
            <a:r>
              <a:rPr lang="en-US" sz="2000"/>
              <a:t>Initially goiter later very little thyroid tissue</a:t>
            </a:r>
          </a:p>
          <a:p>
            <a:pPr lvl="1"/>
            <a:r>
              <a:rPr lang="en-US" sz="2000"/>
              <a:t>Rarely associated with pain</a:t>
            </a:r>
          </a:p>
          <a:p>
            <a:pPr lvl="1"/>
            <a:r>
              <a:rPr lang="en-US" sz="2000"/>
              <a:t>Insidious onset and progression</a:t>
            </a:r>
          </a:p>
          <a:p>
            <a:pPr lvl="1"/>
            <a:r>
              <a:rPr lang="en-US" sz="2000"/>
              <a:t>Most common cause of hypothyroidism</a:t>
            </a:r>
          </a:p>
          <a:p>
            <a:pPr lvl="1"/>
            <a:r>
              <a:rPr lang="en-US" sz="2000"/>
              <a:t>TPO ab</a:t>
            </a:r>
            <a:r>
              <a:rPr lang="en-US" sz="2000" baseline="30000"/>
              <a:t>s</a:t>
            </a:r>
            <a:r>
              <a:rPr lang="en-US" sz="2000"/>
              <a:t> present (90 – 95%)</a:t>
            </a:r>
          </a:p>
          <a:p>
            <a:pPr>
              <a:buFont typeface="Wingdings" pitchFamily="2" charset="2"/>
              <a:buNone/>
            </a:pPr>
            <a:endParaRPr lang="en-ZA" sz="2400"/>
          </a:p>
        </p:txBody>
      </p:sp>
      <p:pic>
        <p:nvPicPr>
          <p:cNvPr id="34822" name="Picture 6" descr="Subacute_thyroiditis.jpg (15231 bytes)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43488" y="2825750"/>
            <a:ext cx="3979862" cy="23479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43352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LUMPS IN THE NECK</a:t>
            </a:r>
            <a:br>
              <a:rPr lang="en-US" sz="4000"/>
            </a:br>
            <a:r>
              <a:rPr lang="en-US" sz="4000"/>
              <a:t>CAUSES</a:t>
            </a:r>
          </a:p>
        </p:txBody>
      </p:sp>
      <p:pic>
        <p:nvPicPr>
          <p:cNvPr id="55300" name="Picture 4" descr="multinodular goitre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3429000"/>
            <a:ext cx="4038600" cy="30607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302" name="Picture 6" descr="multinodular goit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1600200"/>
            <a:ext cx="4953000" cy="36464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5304" name="Text Box 8"/>
          <p:cNvSpPr txBox="1">
            <a:spLocks noChangeArrowheads="1"/>
          </p:cNvSpPr>
          <p:nvPr/>
        </p:nvSpPr>
        <p:spPr bwMode="auto">
          <a:xfrm>
            <a:off x="822325" y="2216150"/>
            <a:ext cx="26431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000" b="1">
                <a:latin typeface="Tahoma" charset="0"/>
              </a:rPr>
              <a:t>Multinodular goitre</a:t>
            </a:r>
          </a:p>
        </p:txBody>
      </p:sp>
    </p:spTree>
    <p:extLst>
      <p:ext uri="{BB962C8B-B14F-4D97-AF65-F5344CB8AC3E}">
        <p14:creationId xmlns:p14="http://schemas.microsoft.com/office/powerpoint/2010/main" val="241155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>
                <a:solidFill>
                  <a:srgbClr val="FFFFCC"/>
                </a:solidFill>
              </a:rPr>
              <a:t>Thyroid carcinomas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Papillary carcinoma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Follicular carcinoma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Medullary carcinoma</a:t>
            </a:r>
          </a:p>
          <a:p>
            <a:pPr>
              <a:lnSpc>
                <a:spcPct val="90000"/>
              </a:lnSpc>
            </a:pPr>
            <a:endParaRPr lang="en-US" dirty="0">
              <a:solidFill>
                <a:schemeClr val="accent6">
                  <a:lumMod val="50000"/>
                </a:schemeClr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Anaplastic carcinoma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dirty="0">
                <a:solidFill>
                  <a:schemeClr val="accent6">
                    <a:lumMod val="50000"/>
                  </a:schemeClr>
                </a:solidFill>
              </a:rPr>
              <a:t>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063982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Papillary Carcinoma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/>
              <a:t>Most </a:t>
            </a:r>
            <a:r>
              <a:rPr lang="en-US" sz="2800">
                <a:solidFill>
                  <a:schemeClr val="hlink"/>
                </a:solidFill>
              </a:rPr>
              <a:t>common</a:t>
            </a:r>
            <a:r>
              <a:rPr lang="en-US" sz="2800"/>
              <a:t> (80%)</a:t>
            </a:r>
          </a:p>
          <a:p>
            <a:r>
              <a:rPr lang="en-US" sz="2800">
                <a:solidFill>
                  <a:schemeClr val="hlink"/>
                </a:solidFill>
              </a:rPr>
              <a:t>Women</a:t>
            </a:r>
            <a:r>
              <a:rPr lang="en-US" sz="2800"/>
              <a:t> 3 times more common</a:t>
            </a:r>
          </a:p>
          <a:p>
            <a:r>
              <a:rPr lang="en-US" sz="2800"/>
              <a:t>30-40 years of age</a:t>
            </a:r>
          </a:p>
          <a:p>
            <a:r>
              <a:rPr lang="en-US" sz="2800"/>
              <a:t>Familial also (FAP)</a:t>
            </a:r>
          </a:p>
          <a:p>
            <a:r>
              <a:rPr lang="en-US" sz="2800">
                <a:solidFill>
                  <a:schemeClr val="hlink"/>
                </a:solidFill>
              </a:rPr>
              <a:t>Radiation</a:t>
            </a:r>
            <a:r>
              <a:rPr lang="en-US" sz="2800"/>
              <a:t> exposure as a child</a:t>
            </a:r>
          </a:p>
          <a:p>
            <a:r>
              <a:rPr lang="en-US" sz="2800"/>
              <a:t>Patients with </a:t>
            </a:r>
            <a:r>
              <a:rPr lang="en-US" sz="2800">
                <a:solidFill>
                  <a:schemeClr val="hlink"/>
                </a:solidFill>
              </a:rPr>
              <a:t>Hashimoto’s</a:t>
            </a:r>
            <a:r>
              <a:rPr lang="en-US" sz="2800"/>
              <a:t>  thyroiditis</a:t>
            </a:r>
          </a:p>
          <a:p>
            <a:r>
              <a:rPr lang="en-US" sz="2800"/>
              <a:t>Slow growing, TSH sensitive, take up iodine, TSH stimulation produces thryroglobulin response.</a:t>
            </a:r>
          </a:p>
        </p:txBody>
      </p:sp>
    </p:spTree>
    <p:extLst>
      <p:ext uri="{BB962C8B-B14F-4D97-AF65-F5344CB8AC3E}">
        <p14:creationId xmlns:p14="http://schemas.microsoft.com/office/powerpoint/2010/main" val="35290228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Follicular Carcinoma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hlink"/>
                </a:solidFill>
              </a:rPr>
              <a:t>Second</a:t>
            </a:r>
            <a:r>
              <a:rPr lang="en-US"/>
              <a:t> most common (10%)</a:t>
            </a:r>
          </a:p>
          <a:p>
            <a:r>
              <a:rPr lang="en-US">
                <a:solidFill>
                  <a:schemeClr val="hlink"/>
                </a:solidFill>
              </a:rPr>
              <a:t>Iodine</a:t>
            </a:r>
            <a:r>
              <a:rPr lang="en-US"/>
              <a:t> deficient areas</a:t>
            </a:r>
          </a:p>
          <a:p>
            <a:r>
              <a:rPr lang="en-US"/>
              <a:t>3 times more in </a:t>
            </a:r>
            <a:r>
              <a:rPr lang="en-US">
                <a:solidFill>
                  <a:schemeClr val="hlink"/>
                </a:solidFill>
              </a:rPr>
              <a:t>women</a:t>
            </a:r>
          </a:p>
          <a:p>
            <a:r>
              <a:rPr lang="en-US"/>
              <a:t>Present more advanced in stage than papillary</a:t>
            </a:r>
          </a:p>
          <a:p>
            <a:r>
              <a:rPr lang="en-US"/>
              <a:t>Late 40’s</a:t>
            </a:r>
          </a:p>
          <a:p>
            <a:r>
              <a:rPr lang="en-US"/>
              <a:t>Also TSH sensitive, takes up iodine, produces thryroglobulin.</a:t>
            </a:r>
          </a:p>
        </p:txBody>
      </p:sp>
    </p:spTree>
    <p:extLst>
      <p:ext uri="{BB962C8B-B14F-4D97-AF65-F5344CB8AC3E}">
        <p14:creationId xmlns:p14="http://schemas.microsoft.com/office/powerpoint/2010/main" val="14298889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Medullary Carcinoma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5%, female preponderance</a:t>
            </a:r>
          </a:p>
          <a:p>
            <a:r>
              <a:rPr lang="en-US" dirty="0"/>
              <a:t>75% sporadically, 25% familial. Familial cases are usually all over the gland, sporadic usually not multifocal.</a:t>
            </a:r>
          </a:p>
          <a:p>
            <a:r>
              <a:rPr lang="en-US" dirty="0"/>
              <a:t>MEN 2A, </a:t>
            </a:r>
            <a:r>
              <a:rPr lang="en-US" dirty="0" smtClean="0"/>
              <a:t>MEN2B </a:t>
            </a:r>
            <a:r>
              <a:rPr lang="en-US" dirty="0"/>
              <a:t>syndromes.</a:t>
            </a:r>
          </a:p>
        </p:txBody>
      </p:sp>
    </p:spTree>
    <p:extLst>
      <p:ext uri="{BB962C8B-B14F-4D97-AF65-F5344CB8AC3E}">
        <p14:creationId xmlns:p14="http://schemas.microsoft.com/office/powerpoint/2010/main" val="3959783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		LUMPS IN THE NECK</a:t>
            </a:r>
            <a:br>
              <a:rPr lang="en-US" sz="4000"/>
            </a:br>
            <a:r>
              <a:rPr lang="en-US" sz="4000"/>
              <a:t>			CAUSES</a:t>
            </a:r>
          </a:p>
        </p:txBody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8229600" cy="5105400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1.  Lymph node enlargement: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-lymphomas,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-lymph node metastases,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-inflammatory lymphadenopathy from acute or chronic infections in the neck,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	-AIDS related lymphadenopathy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2.  Congenital cysts: thyroglossal, branchial, cystic hygroma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3.  Lumps in the skin: lipoma, epidermal cyst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4.  Rare tumors: carotid body tumors</a:t>
            </a:r>
          </a:p>
          <a:p>
            <a:pPr marL="609600" indent="-609600">
              <a:lnSpc>
                <a:spcPct val="90000"/>
              </a:lnSpc>
              <a:buFont typeface="Wingdings" pitchFamily="2" charset="2"/>
              <a:buNone/>
            </a:pPr>
            <a:r>
              <a:rPr lang="en-US" sz="2800"/>
              <a:t>5. Thyroid and parathyroid nodules</a:t>
            </a:r>
          </a:p>
          <a:p>
            <a:pPr marL="609600" indent="-609600">
              <a:lnSpc>
                <a:spcPct val="90000"/>
              </a:lnSpc>
            </a:pP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1175033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Anaplastic Thyroid Carcinoma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Bad.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2133600"/>
            <a:ext cx="624244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9311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56A389-7C21-42CD-A1BC-A522E257A1DA}" type="slidenum">
              <a:rPr lang="en-US"/>
              <a:pPr/>
              <a:t>41</a:t>
            </a:fld>
            <a:endParaRPr 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3733800" cy="1630363"/>
          </a:xfrm>
        </p:spPr>
        <p:txBody>
          <a:bodyPr/>
          <a:lstStyle/>
          <a:p>
            <a:r>
              <a:rPr lang="en-US"/>
              <a:t>Thyroid Mets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1665288"/>
            <a:ext cx="3187700" cy="4114800"/>
          </a:xfrm>
        </p:spPr>
        <p:txBody>
          <a:bodyPr/>
          <a:lstStyle/>
          <a:p>
            <a:r>
              <a:rPr lang="en-US"/>
              <a:t>Breast</a:t>
            </a:r>
          </a:p>
          <a:p>
            <a:r>
              <a:rPr lang="en-US"/>
              <a:t>Lung</a:t>
            </a:r>
          </a:p>
          <a:p>
            <a:r>
              <a:rPr lang="en-US"/>
              <a:t>Renal</a:t>
            </a:r>
          </a:p>
          <a:p>
            <a:r>
              <a:rPr lang="en-US"/>
              <a:t>GI</a:t>
            </a:r>
          </a:p>
          <a:p>
            <a:r>
              <a:rPr lang="en-US"/>
              <a:t>Melanoma</a:t>
            </a:r>
          </a:p>
        </p:txBody>
      </p:sp>
      <p:pic>
        <p:nvPicPr>
          <p:cNvPr id="18436" name="Picture 4" descr="D:\Decherd\Grand Rounds\ThyroidNodule\ThyroidNoduleScans\MetstoThyroidNet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96863"/>
            <a:ext cx="4772025" cy="656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7793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Thyroid Evaluation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52600"/>
            <a:ext cx="8229600" cy="4724400"/>
          </a:xfrm>
        </p:spPr>
        <p:txBody>
          <a:bodyPr/>
          <a:lstStyle/>
          <a:p>
            <a:pPr marL="469900" indent="-469900"/>
            <a:r>
              <a:rPr lang="en-US"/>
              <a:t>TRH</a:t>
            </a:r>
          </a:p>
          <a:p>
            <a:pPr marL="469900" indent="-469900"/>
            <a:r>
              <a:rPr lang="en-US"/>
              <a:t>TSH</a:t>
            </a:r>
          </a:p>
          <a:p>
            <a:pPr marL="469900" indent="-469900"/>
            <a:r>
              <a:rPr lang="en-US"/>
              <a:t>Total T</a:t>
            </a:r>
            <a:r>
              <a:rPr lang="en-US" sz="2800" baseline="-25000"/>
              <a:t>3</a:t>
            </a:r>
            <a:r>
              <a:rPr lang="en-US"/>
              <a:t>, T</a:t>
            </a:r>
            <a:r>
              <a:rPr lang="en-US" sz="2800" baseline="-25000"/>
              <a:t>4</a:t>
            </a:r>
          </a:p>
          <a:p>
            <a:pPr marL="469900" indent="-469900"/>
            <a:r>
              <a:rPr lang="en-US"/>
              <a:t>Free T</a:t>
            </a:r>
            <a:r>
              <a:rPr lang="en-US" sz="2800" baseline="-25000"/>
              <a:t>3</a:t>
            </a:r>
            <a:r>
              <a:rPr lang="en-US"/>
              <a:t>, T</a:t>
            </a:r>
            <a:r>
              <a:rPr lang="en-US" sz="2800" baseline="-25000"/>
              <a:t>4</a:t>
            </a:r>
          </a:p>
          <a:p>
            <a:pPr marL="469900" indent="-469900"/>
            <a:r>
              <a:rPr lang="en-US"/>
              <a:t>RAIU</a:t>
            </a:r>
          </a:p>
          <a:p>
            <a:pPr marL="469900" indent="-469900"/>
            <a:r>
              <a:rPr lang="en-US"/>
              <a:t>Thyroglobulin</a:t>
            </a:r>
          </a:p>
          <a:p>
            <a:pPr marL="469900" indent="-469900"/>
            <a:r>
              <a:rPr lang="en-US"/>
              <a:t>Antibodies: Anti-TPO, Anti-TSHr</a:t>
            </a:r>
          </a:p>
        </p:txBody>
      </p:sp>
    </p:spTree>
    <p:extLst>
      <p:ext uri="{BB962C8B-B14F-4D97-AF65-F5344CB8AC3E}">
        <p14:creationId xmlns:p14="http://schemas.microsoft.com/office/powerpoint/2010/main" val="8527577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Thyroid Evaluation</a:t>
            </a:r>
          </a:p>
        </p:txBody>
      </p:sp>
      <p:pic>
        <p:nvPicPr>
          <p:cNvPr id="80902" name="Picture 6" descr="tshtre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60563" y="1636713"/>
            <a:ext cx="5222875" cy="4422775"/>
          </a:xfrm>
        </p:spPr>
      </p:pic>
    </p:spTree>
    <p:extLst>
      <p:ext uri="{BB962C8B-B14F-4D97-AF65-F5344CB8AC3E}">
        <p14:creationId xmlns:p14="http://schemas.microsoft.com/office/powerpoint/2010/main" val="952326993"/>
      </p:ext>
    </p:extLst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 Rounded MT Bold" pitchFamily="34" charset="0"/>
              </a:rPr>
              <a:t>X- rays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80000"/>
              </a:lnSpc>
            </a:pPr>
            <a:r>
              <a:rPr lang="en-US">
                <a:latin typeface="Arial Rounded MT Bold" pitchFamily="34" charset="0"/>
              </a:rPr>
              <a:t>Plain radiograph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>
                <a:latin typeface="Arial Rounded MT Bold" pitchFamily="34" charset="0"/>
              </a:rPr>
              <a:t>                  chest &amp; thoracic inlet 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>
                <a:latin typeface="Arial Rounded MT Bold" pitchFamily="34" charset="0"/>
              </a:rPr>
              <a:t>….to detect retrosternal thyroid extension ,thyroid calcification ,bony or mediastinal LN &amp; lung metastases</a:t>
            </a:r>
          </a:p>
          <a:p>
            <a:pPr algn="l" rtl="0">
              <a:lnSpc>
                <a:spcPct val="80000"/>
              </a:lnSpc>
            </a:pPr>
            <a:endParaRPr lang="en-US">
              <a:latin typeface="Arial Rounded MT Bold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>
                <a:latin typeface="Arial Rounded MT Bold" pitchFamily="34" charset="0"/>
              </a:rPr>
              <a:t>CT scan…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>
                <a:latin typeface="Arial Rounded MT Bold" pitchFamily="34" charset="0"/>
              </a:rPr>
              <a:t>…For detecting regional &amp;distant metasasis from thyroid cancr</a:t>
            </a:r>
          </a:p>
          <a:p>
            <a:pPr algn="l" rtl="0">
              <a:lnSpc>
                <a:spcPct val="80000"/>
              </a:lnSpc>
            </a:pPr>
            <a:endParaRPr lang="en-US">
              <a:latin typeface="Arial Rounded MT Bold" pitchFamily="34" charset="0"/>
            </a:endParaRPr>
          </a:p>
          <a:p>
            <a:pPr algn="l" rtl="0">
              <a:lnSpc>
                <a:spcPct val="80000"/>
              </a:lnSpc>
            </a:pPr>
            <a:r>
              <a:rPr lang="en-US">
                <a:latin typeface="Arial Rounded MT Bold" pitchFamily="34" charset="0"/>
              </a:rPr>
              <a:t>MRI</a:t>
            </a:r>
          </a:p>
          <a:p>
            <a:pPr algn="l" rtl="0">
              <a:lnSpc>
                <a:spcPct val="80000"/>
              </a:lnSpc>
              <a:buFontTx/>
              <a:buNone/>
            </a:pPr>
            <a:r>
              <a:rPr lang="en-US" sz="2000">
                <a:latin typeface="Arial Rounded MT Bold" pitchFamily="34" charset="0"/>
              </a:rPr>
              <a:t>….diagnosis of cervical LN metastasis</a:t>
            </a:r>
          </a:p>
        </p:txBody>
      </p:sp>
    </p:spTree>
    <p:extLst>
      <p:ext uri="{BB962C8B-B14F-4D97-AF65-F5344CB8AC3E}">
        <p14:creationId xmlns:p14="http://schemas.microsoft.com/office/powerpoint/2010/main" val="1713952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4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cx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3276600" cy="350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677" name="Picture 5" descr="c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47800"/>
            <a:ext cx="4191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1050925" y="5141913"/>
            <a:ext cx="2301875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en-US" b="1">
                <a:latin typeface="Arial" charset="0"/>
              </a:rPr>
              <a:t>AP CXR with large retrosternal </a:t>
            </a:r>
          </a:p>
          <a:p>
            <a:pPr algn="ctr"/>
            <a:r>
              <a:rPr lang="en-US" b="1">
                <a:latin typeface="Arial" charset="0"/>
              </a:rPr>
              <a:t>Goitere </a:t>
            </a:r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6400800" y="4876800"/>
            <a:ext cx="1073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latin typeface="Arial" charset="0"/>
              </a:rPr>
              <a:t>CT scan</a:t>
            </a:r>
          </a:p>
        </p:txBody>
      </p:sp>
    </p:spTree>
    <p:extLst>
      <p:ext uri="{BB962C8B-B14F-4D97-AF65-F5344CB8AC3E}">
        <p14:creationId xmlns:p14="http://schemas.microsoft.com/office/powerpoint/2010/main" val="166692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Rounded MT Bold" pitchFamily="34" charset="0"/>
              </a:rPr>
              <a:t>Ultrasound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Used to establish the size &amp; shape of the gland .</a:t>
            </a:r>
          </a:p>
          <a:p>
            <a:pPr algn="l" rtl="0"/>
            <a:r>
              <a:rPr lang="en-US"/>
              <a:t>May indicate if nodules are single or multiple.</a:t>
            </a:r>
            <a:endParaRPr lang="ar-OM"/>
          </a:p>
          <a:p>
            <a:pPr algn="l" rtl="0"/>
            <a:r>
              <a:rPr lang="en-US"/>
              <a:t>It will distinguish between cystic &amp; solid lesions. (intrathyroid lesion)</a:t>
            </a:r>
          </a:p>
        </p:txBody>
      </p:sp>
    </p:spTree>
    <p:extLst>
      <p:ext uri="{BB962C8B-B14F-4D97-AF65-F5344CB8AC3E}">
        <p14:creationId xmlns:p14="http://schemas.microsoft.com/office/powerpoint/2010/main" val="3948043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Arial Rounded MT Bold" pitchFamily="34" charset="0"/>
              </a:rPr>
              <a:t>Radioisotpe scan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/>
              <a:t>Single or multiple nodules .</a:t>
            </a:r>
          </a:p>
          <a:p>
            <a:pPr algn="l" rtl="0"/>
            <a:r>
              <a:rPr lang="en-US"/>
              <a:t>Over functioning (hot nodules) or non-functioning (cold nodules) </a:t>
            </a:r>
          </a:p>
          <a:p>
            <a:pPr algn="l" rtl="0"/>
            <a:r>
              <a:rPr lang="en-US"/>
              <a:t>20% of cold nodules are malignant</a:t>
            </a:r>
          </a:p>
          <a:p>
            <a:pPr algn="l" rtl="0"/>
            <a:r>
              <a:rPr lang="en-US"/>
              <a:t>Hot nodules </a:t>
            </a:r>
            <a:r>
              <a:rPr lang="en-US">
                <a:latin typeface="Arial"/>
              </a:rPr>
              <a:t>…</a:t>
            </a:r>
            <a:r>
              <a:rPr lang="en-US"/>
              <a:t>.rarely malignant</a:t>
            </a:r>
          </a:p>
        </p:txBody>
      </p:sp>
      <p:pic>
        <p:nvPicPr>
          <p:cNvPr id="6149" name="Picture 5" descr="hot 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648200"/>
            <a:ext cx="1600200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3794125" y="6361113"/>
            <a:ext cx="7683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latin typeface="Arial" charset="0"/>
              </a:rPr>
              <a:t>Hot n</a:t>
            </a:r>
          </a:p>
        </p:txBody>
      </p:sp>
      <p:pic>
        <p:nvPicPr>
          <p:cNvPr id="6151" name="Picture 7" descr="cold 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4648200"/>
            <a:ext cx="16002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6705600" y="6172200"/>
            <a:ext cx="8953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latin typeface="Arial" charset="0"/>
              </a:rPr>
              <a:t>Cold n</a:t>
            </a:r>
          </a:p>
        </p:txBody>
      </p:sp>
      <p:pic>
        <p:nvPicPr>
          <p:cNvPr id="6153" name="Picture 9" descr="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1981200" cy="179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9288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4000">
                <a:latin typeface="Arial Rounded MT Bold" pitchFamily="34" charset="0"/>
              </a:rPr>
              <a:t>How??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An injected or inhaled or ingested compound labelled with a suitable radionuclide is concentrated in the organ under review .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400">
              <a:latin typeface="Arial Rounded MT Bold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The emitted radiation is detected by the gamma camera. </a:t>
            </a:r>
            <a:endParaRPr lang="ar-OM" sz="2400">
              <a:latin typeface="Arial Rounded MT Bold" pitchFamily="34" charset="0"/>
            </a:endParaRPr>
          </a:p>
          <a:p>
            <a:pPr algn="l" rtl="0">
              <a:lnSpc>
                <a:spcPct val="90000"/>
              </a:lnSpc>
            </a:pPr>
            <a:endParaRPr lang="en-US" sz="2400">
              <a:latin typeface="Arial Rounded MT Bold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Examples of radionuclides…</a:t>
            </a:r>
            <a:r>
              <a:rPr lang="ar-OM" sz="2400">
                <a:latin typeface="Arial Rounded MT Bold" pitchFamily="34" charset="0"/>
              </a:rPr>
              <a:t>  </a:t>
            </a:r>
            <a:r>
              <a:rPr lang="en-US" sz="2400">
                <a:latin typeface="Arial Rounded MT Bold" pitchFamily="34" charset="0"/>
              </a:rPr>
              <a:t> Technetium </a:t>
            </a:r>
            <a:r>
              <a:rPr lang="en-US" sz="1600">
                <a:latin typeface="Arial Rounded MT Bold" pitchFamily="34" charset="0"/>
              </a:rPr>
              <a:t>99m </a:t>
            </a:r>
            <a:r>
              <a:rPr lang="en-US" sz="2400">
                <a:latin typeface="Arial Rounded MT Bold" pitchFamily="34" charset="0"/>
              </a:rPr>
              <a:t>(</a:t>
            </a:r>
            <a:r>
              <a:rPr lang="en-US" sz="1200">
                <a:latin typeface="Arial Rounded MT Bold" pitchFamily="34" charset="0"/>
              </a:rPr>
              <a:t>99m</a:t>
            </a:r>
            <a:r>
              <a:rPr lang="en-US" sz="2400">
                <a:latin typeface="Arial Rounded MT Bold" pitchFamily="34" charset="0"/>
              </a:rPr>
              <a:t>Tc)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400">
                <a:latin typeface="Arial Rounded MT Bold" pitchFamily="34" charset="0"/>
              </a:rPr>
              <a:t>                                                                iodine </a:t>
            </a:r>
            <a:r>
              <a:rPr lang="en-US" sz="1400">
                <a:latin typeface="Arial Rounded MT Bold" pitchFamily="34" charset="0"/>
              </a:rPr>
              <a:t>131</a:t>
            </a:r>
            <a:r>
              <a:rPr lang="en-US" sz="2400">
                <a:latin typeface="Arial Rounded MT Bold" pitchFamily="34" charset="0"/>
              </a:rPr>
              <a:t>(</a:t>
            </a:r>
            <a:r>
              <a:rPr lang="en-US" sz="1400">
                <a:latin typeface="Arial Rounded MT Bold" pitchFamily="34" charset="0"/>
              </a:rPr>
              <a:t>131</a:t>
            </a:r>
            <a:r>
              <a:rPr lang="en-US" sz="2400">
                <a:latin typeface="Arial Rounded MT Bold" pitchFamily="34" charset="0"/>
              </a:rPr>
              <a:t>I)</a:t>
            </a:r>
            <a:endParaRPr lang="ar-OM" sz="2400">
              <a:latin typeface="Arial Rounded MT Bold" pitchFamily="34" charset="0"/>
            </a:endParaRP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ar-OM" sz="2400">
                <a:latin typeface="Arial Rounded MT Bold" pitchFamily="34" charset="0"/>
              </a:rPr>
              <a:t>        </a:t>
            </a:r>
            <a:r>
              <a:rPr lang="en-US" sz="2400">
                <a:latin typeface="Arial Rounded MT Bold" pitchFamily="34" charset="0"/>
              </a:rPr>
              <a:t>                                                       Krypton (</a:t>
            </a:r>
            <a:r>
              <a:rPr lang="en-US" sz="1400">
                <a:latin typeface="Arial Rounded MT Bold" pitchFamily="34" charset="0"/>
              </a:rPr>
              <a:t>81m</a:t>
            </a:r>
            <a:r>
              <a:rPr lang="en-US" sz="2400">
                <a:latin typeface="Arial Rounded MT Bold" pitchFamily="34" charset="0"/>
              </a:rPr>
              <a:t>Kr)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 sz="2400">
                <a:latin typeface="Arial Rounded MT Bold" pitchFamily="34" charset="0"/>
              </a:rPr>
              <a:t>                                                                Gallium</a:t>
            </a:r>
            <a:r>
              <a:rPr lang="en-US" sz="1600">
                <a:latin typeface="Arial Rounded MT Bold" pitchFamily="34" charset="0"/>
              </a:rPr>
              <a:t>67</a:t>
            </a:r>
            <a:r>
              <a:rPr lang="ar-OM" sz="1600">
                <a:latin typeface="Arial Rounded MT Bold" pitchFamily="34" charset="0"/>
              </a:rPr>
              <a:t>   </a:t>
            </a:r>
            <a:r>
              <a:rPr lang="en-US" sz="2400">
                <a:latin typeface="Arial Rounded MT Bold" pitchFamily="34" charset="0"/>
              </a:rPr>
              <a:t>(</a:t>
            </a:r>
            <a:r>
              <a:rPr lang="en-US" sz="1600">
                <a:latin typeface="Arial Rounded MT Bold" pitchFamily="34" charset="0"/>
              </a:rPr>
              <a:t>67</a:t>
            </a:r>
            <a:r>
              <a:rPr lang="en-US" sz="2400">
                <a:latin typeface="Arial Rounded MT Bold" pitchFamily="34" charset="0"/>
              </a:rPr>
              <a:t>Ga)</a:t>
            </a:r>
          </a:p>
        </p:txBody>
      </p:sp>
    </p:spTree>
    <p:extLst>
      <p:ext uri="{BB962C8B-B14F-4D97-AF65-F5344CB8AC3E}">
        <p14:creationId xmlns:p14="http://schemas.microsoft.com/office/powerpoint/2010/main" val="235675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76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 Rounded MT Bold" pitchFamily="34" charset="0"/>
              </a:rPr>
              <a:t>FNA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/>
            <a:r>
              <a:rPr lang="en-US" sz="2800">
                <a:latin typeface="Arial Rounded MT Bold" pitchFamily="34" charset="0"/>
              </a:rPr>
              <a:t>Should be performed in the investigation of all thyroid nodules.</a:t>
            </a:r>
          </a:p>
          <a:p>
            <a:pPr algn="l" rtl="0">
              <a:buFontTx/>
              <a:buNone/>
            </a:pPr>
            <a:endParaRPr lang="en-US" sz="2800">
              <a:latin typeface="Arial Rounded MT Bold" pitchFamily="34" charset="0"/>
            </a:endParaRPr>
          </a:p>
          <a:p>
            <a:pPr algn="l" rtl="0"/>
            <a:r>
              <a:rPr lang="en-US" sz="2800">
                <a:latin typeface="Arial Rounded MT Bold" pitchFamily="34" charset="0"/>
              </a:rPr>
              <a:t>Distinguish between a solid lesion &amp; a cyst</a:t>
            </a:r>
          </a:p>
          <a:p>
            <a:pPr algn="l" rtl="0">
              <a:buFontTx/>
              <a:buNone/>
            </a:pPr>
            <a:r>
              <a:rPr lang="en-US" sz="2800">
                <a:latin typeface="Arial Rounded MT Bold" pitchFamily="34" charset="0"/>
              </a:rPr>
              <a:t> </a:t>
            </a:r>
          </a:p>
          <a:p>
            <a:pPr algn="l" rtl="0"/>
            <a:r>
              <a:rPr lang="en-US" sz="2800">
                <a:latin typeface="Arial Rounded MT Bold" pitchFamily="34" charset="0"/>
              </a:rPr>
              <a:t>If the lesion is solid….cells are sent for cytological examination</a:t>
            </a:r>
          </a:p>
          <a:p>
            <a:pPr algn="l" rtl="0"/>
            <a:r>
              <a:rPr lang="en-US" sz="2800">
                <a:latin typeface="Arial Rounded MT Bold" pitchFamily="34" charset="0"/>
              </a:rPr>
              <a:t>If the lesion is a cyst ….then the fluid can be removed </a:t>
            </a:r>
          </a:p>
        </p:txBody>
      </p:sp>
      <p:pic>
        <p:nvPicPr>
          <p:cNvPr id="7172" name="Picture 4" descr="87208192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62175" cy="166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169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/>
              <a:t>LYMPH NODE ENLARGEMENT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/>
              <a:t>		CERVICAL TUBERCULOSIS</a:t>
            </a:r>
          </a:p>
          <a:p>
            <a:pPr>
              <a:buFont typeface="Wingdings" pitchFamily="2" charset="2"/>
              <a:buNone/>
            </a:pPr>
            <a:endParaRPr lang="en-US"/>
          </a:p>
          <a:p>
            <a:pPr>
              <a:buFont typeface="Wingdings" pitchFamily="2" charset="2"/>
              <a:buNone/>
            </a:pPr>
            <a:r>
              <a:rPr lang="en-US"/>
              <a:t>Synonims: tuberculous cervical adenitis</a:t>
            </a:r>
          </a:p>
          <a:p>
            <a:pPr>
              <a:buFont typeface="Wingdings" pitchFamily="2" charset="2"/>
              <a:buNone/>
            </a:pPr>
            <a:r>
              <a:rPr lang="en-US"/>
              <a:t>		:cervical tuberculous lymphadenopathy</a:t>
            </a:r>
          </a:p>
          <a:p>
            <a:pPr>
              <a:buFont typeface="Wingdings" pitchFamily="2" charset="2"/>
              <a:buNone/>
            </a:pPr>
            <a:r>
              <a:rPr lang="en-US"/>
              <a:t>		:mycobacterial lymphadenitis</a:t>
            </a:r>
          </a:p>
          <a:p>
            <a:pPr>
              <a:buFont typeface="Wingdings" pitchFamily="2" charset="2"/>
              <a:buNone/>
            </a:pPr>
            <a:r>
              <a:rPr lang="en-US"/>
              <a:t>		:extrapulmonary tuberculosis</a:t>
            </a:r>
          </a:p>
        </p:txBody>
      </p:sp>
    </p:spTree>
    <p:extLst>
      <p:ext uri="{BB962C8B-B14F-4D97-AF65-F5344CB8AC3E}">
        <p14:creationId xmlns:p14="http://schemas.microsoft.com/office/powerpoint/2010/main" val="3296661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0781"/>
            <a:ext cx="8442865" cy="676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7035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09600"/>
            <a:ext cx="4343400" cy="4343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19200"/>
            <a:ext cx="4500504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60340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74796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>
                <a:latin typeface="Arial Rounded MT Bold" pitchFamily="34" charset="0"/>
              </a:rPr>
              <a:t>How??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A 21 G needle attached to a syringe ,flushed with saline.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400">
              <a:latin typeface="Arial Rounded MT Bold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400"/>
              <a:t> </a:t>
            </a:r>
            <a:r>
              <a:rPr lang="en-US" sz="2400">
                <a:latin typeface="Arial Rounded MT Bold" pitchFamily="34" charset="0"/>
              </a:rPr>
              <a:t>is passed several times through the nodule while suction is maintained on the syringe.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400">
              <a:latin typeface="Arial Rounded MT Bold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The aspirated cells are then smeared onto slide &amp; wet &amp;/or dry fixed.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400">
              <a:latin typeface="Arial Rounded MT Bold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Results of cytology show benign cells, suspicious cells , malignant cells or the specimen is inadequate &amp; consists of red cells only. </a:t>
            </a:r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700858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6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F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04800"/>
            <a:ext cx="556260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702" name="Picture 6" descr="untitl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4114800"/>
            <a:ext cx="601980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91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Frozen sections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295400"/>
            <a:ext cx="6477000" cy="5567008"/>
          </a:xfrm>
        </p:spPr>
      </p:pic>
    </p:spTree>
    <p:extLst>
      <p:ext uri="{BB962C8B-B14F-4D97-AF65-F5344CB8AC3E}">
        <p14:creationId xmlns:p14="http://schemas.microsoft.com/office/powerpoint/2010/main" val="28053916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>
                <a:latin typeface="Arial Rounded MT Bold" pitchFamily="34" charset="0"/>
              </a:rPr>
              <a:t>Treatment…</a:t>
            </a:r>
          </a:p>
          <a:p>
            <a:pPr algn="l" rtl="0">
              <a:lnSpc>
                <a:spcPct val="90000"/>
              </a:lnSpc>
              <a:buFontTx/>
              <a:buNone/>
            </a:pPr>
            <a:r>
              <a:rPr lang="en-US">
                <a:latin typeface="Arial Rounded MT Bold" pitchFamily="34" charset="0"/>
              </a:rPr>
              <a:t>                                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4114800" y="1371600"/>
            <a:ext cx="9239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800" b="1">
                <a:latin typeface="Arial Rounded MT Bold" pitchFamily="34" charset="0"/>
              </a:rPr>
              <a:t>FNA</a:t>
            </a:r>
          </a:p>
        </p:txBody>
      </p:sp>
      <p:sp>
        <p:nvSpPr>
          <p:cNvPr id="18437" name="Line 5"/>
          <p:cNvSpPr>
            <a:spLocks noChangeShapeType="1"/>
          </p:cNvSpPr>
          <p:nvPr/>
        </p:nvSpPr>
        <p:spPr bwMode="auto">
          <a:xfrm>
            <a:off x="5029200" y="1676400"/>
            <a:ext cx="3124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8" name="Line 6"/>
          <p:cNvSpPr>
            <a:spLocks noChangeShapeType="1"/>
          </p:cNvSpPr>
          <p:nvPr/>
        </p:nvSpPr>
        <p:spPr bwMode="auto">
          <a:xfrm flipH="1">
            <a:off x="609600" y="1676400"/>
            <a:ext cx="3429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39" name="Line 7"/>
          <p:cNvSpPr>
            <a:spLocks noChangeShapeType="1"/>
          </p:cNvSpPr>
          <p:nvPr/>
        </p:nvSpPr>
        <p:spPr bwMode="auto">
          <a:xfrm>
            <a:off x="8153400" y="1676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5867400" y="1676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>
            <a:off x="3276600" y="1676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>
            <a:off x="609600" y="1676400"/>
            <a:ext cx="0" cy="1600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0" y="3352800"/>
            <a:ext cx="933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latin typeface="Arial" charset="0"/>
              </a:rPr>
              <a:t>benign</a:t>
            </a: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>
            <a:off x="609600" y="3733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0" y="4495800"/>
            <a:ext cx="206375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latin typeface="Arial" charset="0"/>
              </a:rPr>
              <a:t>Observe</a:t>
            </a:r>
          </a:p>
          <a:p>
            <a:pPr algn="l"/>
            <a:r>
              <a:rPr lang="en-US" b="1">
                <a:latin typeface="Arial" charset="0"/>
              </a:rPr>
              <a:t>Repeat FNA</a:t>
            </a:r>
          </a:p>
          <a:p>
            <a:pPr algn="l"/>
            <a:r>
              <a:rPr lang="en-US" b="1">
                <a:latin typeface="Arial" charset="0"/>
              </a:rPr>
              <a:t>After 6-12months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2667000" y="3313113"/>
            <a:ext cx="1377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latin typeface="Arial" charset="0"/>
              </a:rPr>
              <a:t>suspicious</a:t>
            </a:r>
          </a:p>
        </p:txBody>
      </p:sp>
      <p:sp>
        <p:nvSpPr>
          <p:cNvPr id="18447" name="Line 15"/>
          <p:cNvSpPr>
            <a:spLocks noChangeShapeType="1"/>
          </p:cNvSpPr>
          <p:nvPr/>
        </p:nvSpPr>
        <p:spPr bwMode="auto">
          <a:xfrm>
            <a:off x="3200400" y="3733800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2711450" y="4622800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>
                <a:latin typeface="Arial" charset="0"/>
              </a:rPr>
              <a:t>surgery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5181600" y="3276600"/>
            <a:ext cx="1263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latin typeface="Arial" charset="0"/>
              </a:rPr>
              <a:t>malignant</a:t>
            </a:r>
          </a:p>
        </p:txBody>
      </p:sp>
      <p:sp>
        <p:nvSpPr>
          <p:cNvPr id="18450" name="Line 18"/>
          <p:cNvSpPr>
            <a:spLocks noChangeShapeType="1"/>
          </p:cNvSpPr>
          <p:nvPr/>
        </p:nvSpPr>
        <p:spPr bwMode="auto">
          <a:xfrm>
            <a:off x="5867400" y="36576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1" name="Text Box 19"/>
          <p:cNvSpPr txBox="1">
            <a:spLocks noChangeArrowheads="1"/>
          </p:cNvSpPr>
          <p:nvPr/>
        </p:nvSpPr>
        <p:spPr bwMode="auto">
          <a:xfrm>
            <a:off x="5334000" y="4648200"/>
            <a:ext cx="11160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sz="2000" b="1">
                <a:latin typeface="Arial" charset="0"/>
              </a:rPr>
              <a:t>surgery</a:t>
            </a:r>
          </a:p>
        </p:txBody>
      </p:sp>
      <p:sp>
        <p:nvSpPr>
          <p:cNvPr id="18452" name="Text Box 20"/>
          <p:cNvSpPr txBox="1">
            <a:spLocks noChangeArrowheads="1"/>
          </p:cNvSpPr>
          <p:nvPr/>
        </p:nvSpPr>
        <p:spPr bwMode="auto">
          <a:xfrm>
            <a:off x="7467600" y="3276600"/>
            <a:ext cx="1390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latin typeface="Arial" charset="0"/>
              </a:rPr>
              <a:t>inadequate</a:t>
            </a:r>
          </a:p>
        </p:txBody>
      </p:sp>
      <p:sp>
        <p:nvSpPr>
          <p:cNvPr id="18453" name="Line 21"/>
          <p:cNvSpPr>
            <a:spLocks noChangeShapeType="1"/>
          </p:cNvSpPr>
          <p:nvPr/>
        </p:nvSpPr>
        <p:spPr bwMode="auto">
          <a:xfrm>
            <a:off x="8153400" y="35814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454" name="Text Box 22"/>
          <p:cNvSpPr txBox="1">
            <a:spLocks noChangeArrowheads="1"/>
          </p:cNvSpPr>
          <p:nvPr/>
        </p:nvSpPr>
        <p:spPr bwMode="auto">
          <a:xfrm>
            <a:off x="7391400" y="4760913"/>
            <a:ext cx="1479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latin typeface="Arial" charset="0"/>
              </a:rPr>
              <a:t>Repeat FNA</a:t>
            </a:r>
          </a:p>
        </p:txBody>
      </p:sp>
      <p:sp>
        <p:nvSpPr>
          <p:cNvPr id="18455" name="Text Box 23"/>
          <p:cNvSpPr txBox="1">
            <a:spLocks noChangeArrowheads="1"/>
          </p:cNvSpPr>
          <p:nvPr/>
        </p:nvSpPr>
        <p:spPr bwMode="auto">
          <a:xfrm>
            <a:off x="2438400" y="4953000"/>
            <a:ext cx="22288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/>
            <a:r>
              <a:rPr lang="en-US" b="1">
                <a:latin typeface="Arial" charset="0"/>
              </a:rPr>
              <a:t>Thyroid lobectomy</a:t>
            </a:r>
          </a:p>
        </p:txBody>
      </p:sp>
    </p:spTree>
    <p:extLst>
      <p:ext uri="{BB962C8B-B14F-4D97-AF65-F5344CB8AC3E}">
        <p14:creationId xmlns:p14="http://schemas.microsoft.com/office/powerpoint/2010/main" val="883900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84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84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84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8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84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184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184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8" grpId="0"/>
      <p:bldP spid="1845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en-GB" smtClean="0"/>
              <a:t>Types of thyroidectomies</a:t>
            </a:r>
          </a:p>
        </p:txBody>
      </p:sp>
      <p:pic>
        <p:nvPicPr>
          <p:cNvPr id="26627" name="Content Placeholder 3" descr="figure12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214438"/>
            <a:ext cx="9001125" cy="5500687"/>
          </a:xfrm>
        </p:spPr>
      </p:pic>
    </p:spTree>
    <p:extLst>
      <p:ext uri="{BB962C8B-B14F-4D97-AF65-F5344CB8AC3E}">
        <p14:creationId xmlns:p14="http://schemas.microsoft.com/office/powerpoint/2010/main" val="148559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 hidden="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4147" name="Rectangle 3" descr="04112005"/>
          <p:cNvSpPr>
            <a:spLocks noGrp="1" noChangeAspect="1" noChangeArrowheads="1"/>
          </p:cNvSpPr>
          <p:nvPr isPhoto="1"/>
        </p:nvSpPr>
        <p:spPr bwMode="auto">
          <a:xfrm>
            <a:off x="0" y="0"/>
            <a:ext cx="9144000" cy="6856413"/>
          </a:xfrm>
          <a:prstGeom prst="rect">
            <a:avLst/>
          </a:prstGeom>
          <a:blipFill dpi="0" rotWithShape="1">
            <a:blip r:embed="rId2"/>
            <a:srcRect/>
            <a:stretch>
              <a:fillRect b="-23"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08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2" descr="09112005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894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LUMPS IN THE NECK</a:t>
            </a:r>
            <a:br>
              <a:rPr lang="en-US" sz="4000"/>
            </a:br>
            <a:r>
              <a:rPr lang="en-US" sz="4000"/>
              <a:t>CAUSES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905000"/>
            <a:ext cx="8305800" cy="4114800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en-US" sz="1800" b="1"/>
              <a:t>1.LYMPH NODE ENLARGEMENT:</a:t>
            </a:r>
          </a:p>
          <a:p>
            <a:pPr>
              <a:buFont typeface="Wingdings" pitchFamily="2" charset="2"/>
              <a:buNone/>
            </a:pPr>
            <a:r>
              <a:rPr lang="en-US" sz="1800" b="1"/>
              <a:t> </a:t>
            </a:r>
          </a:p>
          <a:p>
            <a:pPr>
              <a:buFont typeface="Wingdings" pitchFamily="2" charset="2"/>
              <a:buNone/>
            </a:pPr>
            <a:r>
              <a:rPr lang="en-US" sz="1800" b="1"/>
              <a:t>c. ACUTE INFECTIONS                               d. CHRONIC INFECTIONS</a:t>
            </a:r>
          </a:p>
          <a:p>
            <a:pPr algn="ctr">
              <a:buFont typeface="Wingdings" pitchFamily="2" charset="2"/>
              <a:buNone/>
            </a:pPr>
            <a:endParaRPr lang="en-US" sz="1800" b="1"/>
          </a:p>
        </p:txBody>
      </p:sp>
      <p:pic>
        <p:nvPicPr>
          <p:cNvPr id="109572" name="Picture 4" descr="limfadenita tuberculoas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1000" y="3200400"/>
            <a:ext cx="4267200" cy="3124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9573" name="Line 5"/>
          <p:cNvSpPr>
            <a:spLocks noChangeShapeType="1"/>
          </p:cNvSpPr>
          <p:nvPr/>
        </p:nvSpPr>
        <p:spPr bwMode="auto">
          <a:xfrm flipV="1">
            <a:off x="5867400" y="4953000"/>
            <a:ext cx="4572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143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9400"/>
            <a:ext cx="9205784" cy="378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0998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92" y="0"/>
            <a:ext cx="7548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119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6195" name="Picture 3" descr="09112005(001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631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826"/>
            <a:ext cx="9144000" cy="684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062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20781"/>
            <a:ext cx="9109364" cy="679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1653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105891"/>
            <a:ext cx="7620000" cy="4543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2819400" cy="253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9554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36" y="657224"/>
            <a:ext cx="5735081" cy="4295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892137"/>
            <a:ext cx="3810000" cy="3965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398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>
                <a:latin typeface="Arial Rounded MT Bold" pitchFamily="34" charset="0"/>
              </a:rPr>
              <a:t>Complication of thyroid surgery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rtl="0"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Damage to recurrent laryngeal nerve ….. leading to palsy &amp; causing hoarseness.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400">
              <a:latin typeface="Arial Rounded MT Bold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Damage to external branch of superior laryngeal nerve … leading to palsy &amp; hoarseness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400">
              <a:latin typeface="Arial Rounded MT Bold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Hypocalcaemia …caused by damage to parathyroids</a:t>
            </a:r>
          </a:p>
          <a:p>
            <a:pPr algn="l" rtl="0">
              <a:lnSpc>
                <a:spcPct val="90000"/>
              </a:lnSpc>
              <a:buFontTx/>
              <a:buNone/>
            </a:pPr>
            <a:endParaRPr lang="en-US" sz="2400">
              <a:latin typeface="Arial Rounded MT Bold" pitchFamily="34" charset="0"/>
            </a:endParaRPr>
          </a:p>
          <a:p>
            <a:pPr algn="l" rtl="0">
              <a:lnSpc>
                <a:spcPct val="90000"/>
              </a:lnSpc>
            </a:pPr>
            <a:r>
              <a:rPr lang="en-US" sz="2400">
                <a:latin typeface="Arial Rounded MT Bold" pitchFamily="34" charset="0"/>
              </a:rPr>
              <a:t>Haemorrhage…causing laryngeal oedema &amp; respiratory compromise. </a:t>
            </a:r>
          </a:p>
          <a:p>
            <a:pPr algn="l" rtl="0">
              <a:lnSpc>
                <a:spcPct val="90000"/>
              </a:lnSpc>
            </a:pPr>
            <a:endParaRPr lang="en-US" sz="2400">
              <a:latin typeface="Arial Rounded MT Bold" pitchFamily="34" charset="0"/>
            </a:endParaRPr>
          </a:p>
          <a:p>
            <a:pPr algn="l" rtl="0">
              <a:lnSpc>
                <a:spcPct val="90000"/>
              </a:lnSpc>
            </a:pPr>
            <a:endParaRPr lang="en-US" sz="240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9780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76200"/>
            <a:ext cx="7035248" cy="4724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572000"/>
            <a:ext cx="3048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1189689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34636"/>
            <a:ext cx="7391978" cy="682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6747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LUMPS IN THE NECK</a:t>
            </a:r>
            <a:br>
              <a:rPr lang="en-US" sz="4000"/>
            </a:br>
            <a:r>
              <a:rPr lang="en-US" sz="4000"/>
              <a:t>CAUSES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752600"/>
            <a:ext cx="8763000" cy="426720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700"/>
          </a:p>
          <a:p>
            <a:pPr algn="ctr"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1.LYMPH NODE ENLARGEMENT: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/>
              <a:t>   a. PRIMARY TUMORS                  b. SECONDARY TUMORS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            -lymphomas-                                   -lymph node metastases-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000"/>
              <a:t>  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2000"/>
          </a:p>
          <a:p>
            <a:pPr lvl="1">
              <a:lnSpc>
                <a:spcPct val="80000"/>
              </a:lnSpc>
              <a:buFontTx/>
              <a:buNone/>
            </a:pPr>
            <a:endParaRPr lang="en-US" sz="2000"/>
          </a:p>
          <a:p>
            <a:pPr lvl="1">
              <a:lnSpc>
                <a:spcPct val="80000"/>
              </a:lnSpc>
              <a:buFontTx/>
              <a:buNone/>
            </a:pPr>
            <a:endParaRPr lang="en-US" sz="2000"/>
          </a:p>
          <a:p>
            <a:pPr lvl="1">
              <a:lnSpc>
                <a:spcPct val="80000"/>
              </a:lnSpc>
              <a:buFontTx/>
              <a:buNone/>
            </a:pPr>
            <a:endParaRPr lang="en-US" sz="1000"/>
          </a:p>
          <a:p>
            <a:pPr lvl="1">
              <a:lnSpc>
                <a:spcPct val="80000"/>
              </a:lnSpc>
              <a:buFontTx/>
              <a:buNone/>
            </a:pPr>
            <a:endParaRPr lang="en-US" sz="1000"/>
          </a:p>
          <a:p>
            <a:pPr lvl="1">
              <a:lnSpc>
                <a:spcPct val="80000"/>
              </a:lnSpc>
              <a:buFontTx/>
              <a:buNone/>
            </a:pPr>
            <a:endParaRPr lang="en-US" sz="1000"/>
          </a:p>
          <a:p>
            <a:pPr lvl="1">
              <a:lnSpc>
                <a:spcPct val="80000"/>
              </a:lnSpc>
              <a:buFontTx/>
              <a:buNone/>
            </a:pPr>
            <a:r>
              <a:rPr lang="en-US" sz="1000"/>
              <a:t>	</a:t>
            </a:r>
          </a:p>
        </p:txBody>
      </p:sp>
      <p:pic>
        <p:nvPicPr>
          <p:cNvPr id="8196" name="Picture 4" descr="Non hodgkin lymphoma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505200"/>
            <a:ext cx="3505200" cy="2667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8" name="Line 6"/>
          <p:cNvSpPr>
            <a:spLocks noChangeShapeType="1"/>
          </p:cNvSpPr>
          <p:nvPr/>
        </p:nvSpPr>
        <p:spPr bwMode="auto">
          <a:xfrm flipV="1">
            <a:off x="1447800" y="44958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199" name="Picture 7" descr="adenopatie cervical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05200"/>
            <a:ext cx="3657600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01" name="Line 9"/>
          <p:cNvSpPr>
            <a:spLocks noChangeShapeType="1"/>
          </p:cNvSpPr>
          <p:nvPr/>
        </p:nvSpPr>
        <p:spPr bwMode="auto">
          <a:xfrm flipV="1">
            <a:off x="6096000" y="4876800"/>
            <a:ext cx="228600" cy="2286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83" y="609600"/>
            <a:ext cx="9618133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07506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0"/>
            <a:ext cx="8708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57189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Thyrotoxic crisis (thyroid storm)</a:t>
            </a:r>
          </a:p>
        </p:txBody>
      </p:sp>
      <p:sp>
        <p:nvSpPr>
          <p:cNvPr id="1433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mtClean="0"/>
              <a:t>Severe thyrotoxicosis</a:t>
            </a:r>
          </a:p>
          <a:p>
            <a:r>
              <a:rPr lang="en-GB" smtClean="0"/>
              <a:t>High mortality</a:t>
            </a:r>
          </a:p>
          <a:p>
            <a:r>
              <a:rPr lang="en-GB" smtClean="0"/>
              <a:t>Need high index of suspicion </a:t>
            </a:r>
          </a:p>
          <a:p>
            <a:r>
              <a:rPr lang="en-GB" smtClean="0"/>
              <a:t>Prompt recognition needed</a:t>
            </a:r>
          </a:p>
          <a:p>
            <a:r>
              <a:rPr lang="en-GB" smtClean="0"/>
              <a:t>In those past/family hx of thyroid disorder</a:t>
            </a:r>
          </a:p>
        </p:txBody>
      </p:sp>
    </p:spTree>
    <p:extLst>
      <p:ext uri="{BB962C8B-B14F-4D97-AF65-F5344CB8AC3E}">
        <p14:creationId xmlns:p14="http://schemas.microsoft.com/office/powerpoint/2010/main" val="293489678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69679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84"/>
            <a:ext cx="9144000" cy="684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564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LUMPS IN THE NECK</a:t>
            </a:r>
            <a:br>
              <a:rPr lang="en-US" sz="4000"/>
            </a:br>
            <a:r>
              <a:rPr lang="en-US" sz="4000"/>
              <a:t>CAUSES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40188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/>
              <a:t>2. CONGENITAL CYST:</a:t>
            </a:r>
          </a:p>
          <a:p>
            <a:pPr>
              <a:buFont typeface="Wingdings" pitchFamily="2" charset="2"/>
              <a:buNone/>
            </a:pPr>
            <a:r>
              <a:rPr lang="en-US" sz="2000" b="1"/>
              <a:t>    c. CYSTIC HYGROMA</a:t>
            </a:r>
          </a:p>
          <a:p>
            <a:pPr>
              <a:buFont typeface="Wingdings" pitchFamily="2" charset="2"/>
              <a:buNone/>
            </a:pPr>
            <a:endParaRPr lang="en-US" sz="1800" b="1"/>
          </a:p>
        </p:txBody>
      </p:sp>
      <p:pic>
        <p:nvPicPr>
          <p:cNvPr id="113668" name="Picture 4" descr="cystic_hygroma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8600" y="2971800"/>
            <a:ext cx="4191000" cy="31464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13669" name="Picture 5" descr="CysticHygroma 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9138" y="2835275"/>
            <a:ext cx="4073525" cy="32131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350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/>
              <a:t>LUMPS IN THE NECK</a:t>
            </a:r>
            <a:br>
              <a:rPr lang="en-US" sz="4000"/>
            </a:br>
            <a:r>
              <a:rPr lang="en-US" sz="4000"/>
              <a:t>CAUSES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229600" cy="1008063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z="2000" b="1"/>
              <a:t>2. CONGENITAL CYST:</a:t>
            </a:r>
          </a:p>
          <a:p>
            <a:pPr>
              <a:buFont typeface="Wingdings" pitchFamily="2" charset="2"/>
              <a:buNone/>
            </a:pPr>
            <a:r>
              <a:rPr lang="en-US" sz="2000" b="1"/>
              <a:t>    a. THYROGLOSSAL CYSTS</a:t>
            </a:r>
            <a:r>
              <a:rPr lang="en-US" sz="1800">
                <a:effectLst/>
              </a:rPr>
              <a:t> </a:t>
            </a:r>
            <a:endParaRPr lang="en-US" sz="2800">
              <a:effectLst/>
            </a:endParaRPr>
          </a:p>
        </p:txBody>
      </p:sp>
      <p:pic>
        <p:nvPicPr>
          <p:cNvPr id="32772" name="Picture 4" descr="thyroglossal cyst 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3124200"/>
            <a:ext cx="4114800" cy="30480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774" name="Picture 6" descr="thyroglossal cyst 2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903913" y="2514600"/>
            <a:ext cx="2819400" cy="36576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2776" name="Line 8"/>
          <p:cNvSpPr>
            <a:spLocks noChangeShapeType="1"/>
          </p:cNvSpPr>
          <p:nvPr/>
        </p:nvSpPr>
        <p:spPr bwMode="auto">
          <a:xfrm flipV="1">
            <a:off x="2133600" y="4419600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77" name="Line 9"/>
          <p:cNvSpPr>
            <a:spLocks noChangeShapeType="1"/>
          </p:cNvSpPr>
          <p:nvPr/>
        </p:nvSpPr>
        <p:spPr bwMode="auto">
          <a:xfrm flipV="1">
            <a:off x="6477000" y="5029200"/>
            <a:ext cx="4572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697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1119</Words>
  <Application>Microsoft Office PowerPoint</Application>
  <PresentationFormat>On-screen Show (4:3)</PresentationFormat>
  <Paragraphs>314</Paragraphs>
  <Slides>74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77" baseType="lpstr">
      <vt:lpstr>Office Theme</vt:lpstr>
      <vt:lpstr>Video Clip</vt:lpstr>
      <vt:lpstr>Bitmap Image</vt:lpstr>
      <vt:lpstr>Neck and Thyroid Surgeries</vt:lpstr>
      <vt:lpstr>  NECK SURGERY</vt:lpstr>
      <vt:lpstr>LUMPS IN THE NECK HISTORY AND EXAMINATION</vt:lpstr>
      <vt:lpstr>  LUMPS IN THE NECK    CAUSES</vt:lpstr>
      <vt:lpstr>LYMPH NODE ENLARGEMENT</vt:lpstr>
      <vt:lpstr>LUMPS IN THE NECK CAUSES</vt:lpstr>
      <vt:lpstr>LUMPS IN THE NECK CAUSES</vt:lpstr>
      <vt:lpstr>LUMPS IN THE NECK CAUSES</vt:lpstr>
      <vt:lpstr>LUMPS IN THE NECK CAUSES</vt:lpstr>
      <vt:lpstr>PowerPoint Presentation</vt:lpstr>
      <vt:lpstr>Thyroglossal fistula</vt:lpstr>
      <vt:lpstr>PowerPoint Presentation</vt:lpstr>
      <vt:lpstr>LUMPS IN THE NECK CAUSES</vt:lpstr>
      <vt:lpstr>LUMPS IN THE NECK CAUSES</vt:lpstr>
      <vt:lpstr>LUMPS IN THE NECK CAUSES</vt:lpstr>
      <vt:lpstr>Lingual Thyroid</vt:lpstr>
      <vt:lpstr>Ectopic Thyroid</vt:lpstr>
      <vt:lpstr>LUMPS IN THE NECK CAUSES</vt:lpstr>
      <vt:lpstr>Thyroid Problems</vt:lpstr>
      <vt:lpstr>History</vt:lpstr>
      <vt:lpstr>Physical Exam</vt:lpstr>
      <vt:lpstr>Physical</vt:lpstr>
      <vt:lpstr>Hyperthyroidism Symptoms</vt:lpstr>
      <vt:lpstr>Hyperthyroidism Signs</vt:lpstr>
      <vt:lpstr>Causes of Hyperthyroidism</vt:lpstr>
      <vt:lpstr>Graves Disease</vt:lpstr>
      <vt:lpstr>Graves Disease Eye Signs</vt:lpstr>
      <vt:lpstr>Graves Disease Other Manifestations</vt:lpstr>
      <vt:lpstr>Graves disease</vt:lpstr>
      <vt:lpstr>Hypothyroidism Symptoms</vt:lpstr>
      <vt:lpstr>Hypothyroidism Signs</vt:lpstr>
      <vt:lpstr> Hypothyroidism   </vt:lpstr>
      <vt:lpstr>Causes of Hypothyroidism</vt:lpstr>
      <vt:lpstr>Chronic Thyroiditis</vt:lpstr>
      <vt:lpstr>LUMPS IN THE NECK CAUSES</vt:lpstr>
      <vt:lpstr>Thyroid carcinomas</vt:lpstr>
      <vt:lpstr>Papillary Carcinoma</vt:lpstr>
      <vt:lpstr>Follicular Carcinoma</vt:lpstr>
      <vt:lpstr>Medullary Carcinoma</vt:lpstr>
      <vt:lpstr>Anaplastic Thyroid Carcinoma</vt:lpstr>
      <vt:lpstr>Thyroid Mets</vt:lpstr>
      <vt:lpstr>Thyroid Evaluation</vt:lpstr>
      <vt:lpstr>Thyroid Evaluation</vt:lpstr>
      <vt:lpstr>X- rays</vt:lpstr>
      <vt:lpstr>PowerPoint Presentation</vt:lpstr>
      <vt:lpstr>Ultrasound</vt:lpstr>
      <vt:lpstr>Radioisotpe scan</vt:lpstr>
      <vt:lpstr>How??</vt:lpstr>
      <vt:lpstr>FNA</vt:lpstr>
      <vt:lpstr>PowerPoint Presentation</vt:lpstr>
      <vt:lpstr>PowerPoint Presentation</vt:lpstr>
      <vt:lpstr>PowerPoint Presentation</vt:lpstr>
      <vt:lpstr>How??</vt:lpstr>
      <vt:lpstr>PowerPoint Presentation</vt:lpstr>
      <vt:lpstr>Frozen sections</vt:lpstr>
      <vt:lpstr>PowerPoint Presentation</vt:lpstr>
      <vt:lpstr>Types of thyroidectomies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Complication of thyroid surgery</vt:lpstr>
      <vt:lpstr>PowerPoint Presentation</vt:lpstr>
      <vt:lpstr>PowerPoint Presentation</vt:lpstr>
      <vt:lpstr>PowerPoint Presentation</vt:lpstr>
      <vt:lpstr>PowerPoint Presentation</vt:lpstr>
      <vt:lpstr>Thyrotoxic crisis (thyroid storm)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Neck and Thyroid Surgeries</dc:title>
  <dc:creator>user</dc:creator>
  <cp:lastModifiedBy>user</cp:lastModifiedBy>
  <cp:revision>13</cp:revision>
  <dcterms:created xsi:type="dcterms:W3CDTF">2006-08-16T00:00:00Z</dcterms:created>
  <dcterms:modified xsi:type="dcterms:W3CDTF">2013-10-07T17:19:37Z</dcterms:modified>
</cp:coreProperties>
</file>