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FB2B-2382-494E-BBAC-C1A34457CE4D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B7402-49BE-4C50-BE76-B1E7B2D79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ung_cance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Cardiothoracic surgery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/>
              <a:t>Endotracheal Intubation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is ENDOTRACHEAL INTUBATION?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Endotracheal intubation is a procedure by which a tube is inserted through the mouth down into the trachea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327400"/>
            <a:ext cx="48006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3354388"/>
            <a:ext cx="37338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/>
              <a:t>The endotracheal tube serves as an open passage through the upper airway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0104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Indications for ETI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Routine</a:t>
            </a:r>
          </a:p>
          <a:p>
            <a:pPr>
              <a:lnSpc>
                <a:spcPct val="90000"/>
              </a:lnSpc>
            </a:pPr>
            <a:r>
              <a:rPr lang="en-US"/>
              <a:t>To provide anaesthesia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Emergency</a:t>
            </a:r>
          </a:p>
          <a:p>
            <a:pPr>
              <a:lnSpc>
                <a:spcPct val="90000"/>
              </a:lnSpc>
            </a:pPr>
            <a:r>
              <a:rPr lang="en-US"/>
              <a:t>Airway obstruction </a:t>
            </a:r>
          </a:p>
          <a:p>
            <a:pPr>
              <a:lnSpc>
                <a:spcPct val="90000"/>
              </a:lnSpc>
            </a:pPr>
            <a:r>
              <a:rPr lang="en-US"/>
              <a:t>Respiratory distress</a:t>
            </a:r>
          </a:p>
          <a:p>
            <a:pPr>
              <a:lnSpc>
                <a:spcPct val="90000"/>
              </a:lnSpc>
            </a:pPr>
            <a:r>
              <a:rPr lang="en-US"/>
              <a:t>Mental status alteration (GCS&lt;8/15) </a:t>
            </a:r>
          </a:p>
          <a:p>
            <a:pPr>
              <a:lnSpc>
                <a:spcPct val="90000"/>
              </a:lnSpc>
            </a:pPr>
            <a:r>
              <a:rPr lang="en-US"/>
              <a:t>Flail chest/Pulmonary contusion</a:t>
            </a:r>
          </a:p>
          <a:p>
            <a:pPr>
              <a:lnSpc>
                <a:spcPct val="90000"/>
              </a:lnSpc>
            </a:pPr>
            <a:r>
              <a:rPr lang="en-US"/>
              <a:t>Cardio pulmonary resuscitation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Complications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Pneumothorax</a:t>
            </a:r>
          </a:p>
          <a:p>
            <a:pPr>
              <a:lnSpc>
                <a:spcPct val="90000"/>
              </a:lnSpc>
            </a:pPr>
            <a:r>
              <a:rPr lang="en-US"/>
              <a:t>Airway obstruction</a:t>
            </a:r>
          </a:p>
          <a:p>
            <a:pPr>
              <a:lnSpc>
                <a:spcPct val="90000"/>
              </a:lnSpc>
            </a:pPr>
            <a:r>
              <a:rPr lang="en-US"/>
              <a:t>Corneal abrasion</a:t>
            </a:r>
          </a:p>
          <a:p>
            <a:pPr>
              <a:lnSpc>
                <a:spcPct val="90000"/>
              </a:lnSpc>
            </a:pPr>
            <a:r>
              <a:rPr lang="en-US"/>
              <a:t>Trauma to lips, teeth, tongue and nose </a:t>
            </a:r>
          </a:p>
          <a:p>
            <a:pPr>
              <a:lnSpc>
                <a:spcPct val="90000"/>
              </a:lnSpc>
            </a:pPr>
            <a:r>
              <a:rPr lang="en-US"/>
              <a:t>Noxious autonomic reflexes</a:t>
            </a:r>
          </a:p>
          <a:p>
            <a:pPr>
              <a:lnSpc>
                <a:spcPct val="90000"/>
              </a:lnSpc>
            </a:pPr>
            <a:r>
              <a:rPr lang="en-US"/>
              <a:t>Laryngospasm</a:t>
            </a:r>
          </a:p>
          <a:p>
            <a:pPr>
              <a:lnSpc>
                <a:spcPct val="90000"/>
              </a:lnSpc>
            </a:pPr>
            <a:r>
              <a:rPr lang="en-US"/>
              <a:t>Bronchospasm</a:t>
            </a:r>
          </a:p>
          <a:p>
            <a:pPr>
              <a:lnSpc>
                <a:spcPct val="90000"/>
              </a:lnSpc>
            </a:pPr>
            <a:r>
              <a:rPr lang="en-US"/>
              <a:t>Laryngeal trauma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/>
              <a:t>Airway perforation</a:t>
            </a:r>
          </a:p>
          <a:p>
            <a:r>
              <a:rPr lang="en-US"/>
              <a:t>Nasal, retropharyngeal, pharyngeal,</a:t>
            </a:r>
          </a:p>
          <a:p>
            <a:pPr>
              <a:buFontTx/>
              <a:buNone/>
            </a:pPr>
            <a:r>
              <a:rPr lang="en-US"/>
              <a:t>uvular, laryngeal, tracheal, oesophageal</a:t>
            </a:r>
          </a:p>
          <a:p>
            <a:pPr>
              <a:buFontTx/>
              <a:buNone/>
            </a:pPr>
            <a:r>
              <a:rPr lang="en-US"/>
              <a:t>and bronchial trauma</a:t>
            </a:r>
          </a:p>
          <a:p>
            <a:r>
              <a:rPr lang="en-US"/>
              <a:t>Oesophageal intubation</a:t>
            </a:r>
          </a:p>
          <a:p>
            <a:r>
              <a:rPr lang="en-US"/>
              <a:t>Bronchial intubation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/>
              <a:t>Tracheostomy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TRACHEOSTOMY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Tracheostomy is an operative procedure that creates a surgical airway in the trachea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543300"/>
            <a:ext cx="4419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Indications for tracheostomy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CC0000"/>
                </a:solidFill>
              </a:rPr>
              <a:t>Indicated to bypass an airway obstruction</a:t>
            </a:r>
          </a:p>
          <a:p>
            <a:r>
              <a:rPr lang="en-US"/>
              <a:t>In congenital anomalies such as laryngeal hypoplasia</a:t>
            </a:r>
          </a:p>
          <a:p>
            <a:r>
              <a:rPr lang="en-US"/>
              <a:t>Due to a foreign body that cannot be dislodged </a:t>
            </a:r>
          </a:p>
          <a:p>
            <a:r>
              <a:rPr lang="en-US"/>
              <a:t>Neck trauma that results in severe injury</a:t>
            </a:r>
          </a:p>
          <a:p>
            <a:r>
              <a:rPr lang="en-US"/>
              <a:t>Facial fractures that may lead to upper airway obstruction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/>
              <a:t>Edema of upper airway due to burn, trauma, infection and anaphylaxis</a:t>
            </a:r>
          </a:p>
          <a:p>
            <a:pPr>
              <a:buFontTx/>
              <a:buNone/>
            </a:pPr>
            <a:r>
              <a:rPr lang="en-US">
                <a:solidFill>
                  <a:srgbClr val="CC0000"/>
                </a:solidFill>
              </a:rPr>
              <a:t>To provide a long-term route for mechanical ventilation in cases of respiratory failure </a:t>
            </a:r>
          </a:p>
          <a:p>
            <a:pPr>
              <a:buFontTx/>
              <a:buNone/>
            </a:pPr>
            <a:r>
              <a:rPr lang="en-US">
                <a:solidFill>
                  <a:srgbClr val="CC0000"/>
                </a:solidFill>
              </a:rPr>
              <a:t>To provide pulmonary toilet</a:t>
            </a:r>
            <a:r>
              <a:rPr lang="en-US"/>
              <a:t> </a:t>
            </a:r>
          </a:p>
          <a:p>
            <a:r>
              <a:rPr lang="en-US"/>
              <a:t>In aspiration and the inability to handle secretions 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Lobectomy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Lobectomy</a:t>
            </a:r>
            <a:r>
              <a:rPr lang="en-US" dirty="0"/>
              <a:t> means </a:t>
            </a:r>
            <a:r>
              <a:rPr lang="en-US" i="1" dirty="0"/>
              <a:t>surgical excision of a lobe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lobectomy</a:t>
            </a:r>
            <a:r>
              <a:rPr lang="en-US" dirty="0"/>
              <a:t> of the lung is performed in early stage non-small cell </a:t>
            </a:r>
            <a:r>
              <a:rPr lang="en-US" dirty="0">
                <a:hlinkClick r:id="rId2"/>
              </a:rPr>
              <a:t>lung cancer</a:t>
            </a:r>
            <a:r>
              <a:rPr lang="en-US" dirty="0"/>
              <a:t> patients. It is not performed on patients that have lung cancer that has spread to other parts of the body.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Complications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Infection,</a:t>
            </a:r>
          </a:p>
          <a:p>
            <a:r>
              <a:rPr lang="en-US"/>
              <a:t>Hemorrhage</a:t>
            </a:r>
          </a:p>
          <a:p>
            <a:r>
              <a:rPr lang="en-US"/>
              <a:t>Pneumothorax</a:t>
            </a:r>
          </a:p>
          <a:p>
            <a:r>
              <a:rPr lang="en-US"/>
              <a:t>Tracheo-aesophageal fistula</a:t>
            </a:r>
          </a:p>
          <a:p>
            <a:r>
              <a:rPr lang="en-US"/>
              <a:t>Tracheal dilatation and stricture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 on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CC0000"/>
                </a:solidFill>
              </a:rPr>
              <a:t>Tracheostomy</a:t>
            </a:r>
            <a:r>
              <a:rPr lang="en-US" dirty="0">
                <a:solidFill>
                  <a:srgbClr val="CC0000"/>
                </a:solidFill>
              </a:rPr>
              <a:t> care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illroberts.com/lungcancer/imag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85800"/>
            <a:ext cx="4267200" cy="5896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Pneumonectomy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 </a:t>
            </a:r>
            <a:r>
              <a:rPr lang="en-US" b="1" dirty="0" err="1"/>
              <a:t>pneumonectomy</a:t>
            </a:r>
            <a:r>
              <a:rPr lang="en-US" dirty="0"/>
              <a:t> (or </a:t>
            </a:r>
            <a:r>
              <a:rPr lang="en-US" dirty="0" err="1"/>
              <a:t>pneumectomy</a:t>
            </a:r>
            <a:r>
              <a:rPr lang="en-US" dirty="0"/>
              <a:t>) is a surgical procedure to </a:t>
            </a:r>
            <a:r>
              <a:rPr lang="en-US" dirty="0" smtClean="0"/>
              <a:t>remove </a:t>
            </a:r>
            <a:r>
              <a:rPr lang="en-US" dirty="0"/>
              <a:t>a </a:t>
            </a:r>
            <a:r>
              <a:rPr lang="en-US" dirty="0" smtClean="0"/>
              <a:t>lung.</a:t>
            </a:r>
          </a:p>
          <a:p>
            <a:r>
              <a:rPr lang="en-US" dirty="0"/>
              <a:t>The most common reason for a </a:t>
            </a:r>
            <a:r>
              <a:rPr lang="en-US" dirty="0" err="1"/>
              <a:t>pneumonectomy</a:t>
            </a:r>
            <a:r>
              <a:rPr lang="en-US" dirty="0"/>
              <a:t> is to remove </a:t>
            </a:r>
            <a:r>
              <a:rPr lang="en-US" dirty="0" smtClean="0"/>
              <a:t>tumours</a:t>
            </a:r>
            <a:r>
              <a:rPr lang="en-US" dirty="0"/>
              <a:t> tissue arising from lung cancer. In the days prior to the use of antibiotics in </a:t>
            </a:r>
            <a:r>
              <a:rPr lang="en-US" dirty="0" smtClean="0"/>
              <a:t>tuberculosis treatment</a:t>
            </a:r>
            <a:r>
              <a:rPr lang="en-US" dirty="0"/>
              <a:t>, tuberculosis was sometimes treated surgically by </a:t>
            </a:r>
            <a:r>
              <a:rPr lang="en-US" dirty="0" err="1"/>
              <a:t>pneumonectomy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Segmentectomy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r>
              <a:rPr lang="en-US" dirty="0" smtClean="0"/>
              <a:t>Excision of a lung segment.</a:t>
            </a:r>
          </a:p>
          <a:p>
            <a:r>
              <a:rPr lang="en-US" dirty="0"/>
              <a:t>This operation is usually performed for early stage lung cancer or for patients who may not be healthy enough for a </a:t>
            </a:r>
            <a:r>
              <a:rPr lang="en-US" dirty="0" err="1"/>
              <a:t>lobectomy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16386" name="Picture 2" descr="http://www.nucmedinfo.com/Anatomy/lungsegm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7484" y="1752600"/>
            <a:ext cx="3646516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Pleuropneumonectomy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Surgical resection of an entire lung along with the parietal pleura; formerly used mainly for destroyed lung due to tuberculosis; currently, a method of </a:t>
            </a:r>
            <a:r>
              <a:rPr lang="en-US" dirty="0" smtClean="0"/>
              <a:t>treating malignant  </a:t>
            </a:r>
            <a:r>
              <a:rPr lang="en-US" dirty="0" err="1" smtClean="0"/>
              <a:t>mesothelioma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Thoracoplasty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Thoracoplasty</a:t>
            </a:r>
            <a:r>
              <a:rPr lang="en-US" dirty="0"/>
              <a:t> was at 1st invented for the treatment of pulmonary tuberculosis during the days when no effective chemotherapeutic drugs for tuberculosis were available. Removal of some portions of the ribs by </a:t>
            </a:r>
            <a:r>
              <a:rPr lang="en-US" dirty="0" err="1"/>
              <a:t>thoracoplasty</a:t>
            </a:r>
            <a:r>
              <a:rPr lang="en-US" dirty="0"/>
              <a:t> deforms the chest wall and compresses </a:t>
            </a:r>
            <a:r>
              <a:rPr lang="en-US" dirty="0" err="1"/>
              <a:t>tuberculous</a:t>
            </a:r>
            <a:r>
              <a:rPr lang="en-US" dirty="0"/>
              <a:t> cavities.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Thoracoplasty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Currently, </a:t>
            </a:r>
            <a:r>
              <a:rPr lang="en-US" dirty="0" err="1"/>
              <a:t>thoracoplasty</a:t>
            </a:r>
            <a:r>
              <a:rPr lang="en-US" dirty="0"/>
              <a:t> is mainly applied to reduction of the volume of the pleural space in the treatment of post-</a:t>
            </a:r>
            <a:r>
              <a:rPr lang="en-US" dirty="0" err="1"/>
              <a:t>resectional</a:t>
            </a:r>
            <a:r>
              <a:rPr lang="en-US" dirty="0"/>
              <a:t> space problems and in the treatment of thoracic </a:t>
            </a:r>
            <a:r>
              <a:rPr lang="en-US" dirty="0" err="1"/>
              <a:t>empyema</a:t>
            </a:r>
            <a:r>
              <a:rPr lang="en-US" dirty="0"/>
              <a:t>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Decortication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The procedure is usually performed when the lung is covered by a thick, inelastic </a:t>
            </a:r>
            <a:r>
              <a:rPr lang="en-US" smtClean="0"/>
              <a:t>pleural peel restricting </a:t>
            </a:r>
            <a:r>
              <a:rPr lang="en-US" dirty="0"/>
              <a:t>lung expansion.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361</Words>
  <Application>Microsoft Office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Cardiothoracic surgery</vt:lpstr>
      <vt:lpstr>Lobectomy</vt:lpstr>
      <vt:lpstr>Slide 3</vt:lpstr>
      <vt:lpstr>Pneumonectomy</vt:lpstr>
      <vt:lpstr>Segmentectomy</vt:lpstr>
      <vt:lpstr>Pleuropneumonectomy</vt:lpstr>
      <vt:lpstr>Thoracoplasty</vt:lpstr>
      <vt:lpstr>Thoracoplasty</vt:lpstr>
      <vt:lpstr>Decortication</vt:lpstr>
      <vt:lpstr>Endotracheal Intubation</vt:lpstr>
      <vt:lpstr>What is ENDOTRACHEAL INTUBATION?</vt:lpstr>
      <vt:lpstr>Slide 12</vt:lpstr>
      <vt:lpstr>Indications for ETI</vt:lpstr>
      <vt:lpstr>Complications</vt:lpstr>
      <vt:lpstr>Slide 15</vt:lpstr>
      <vt:lpstr>Tracheostomy</vt:lpstr>
      <vt:lpstr>What is TRACHEOSTOMY</vt:lpstr>
      <vt:lpstr>Indications for tracheostomy</vt:lpstr>
      <vt:lpstr>Slide 19</vt:lpstr>
      <vt:lpstr>Complications</vt:lpstr>
      <vt:lpstr>Read 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surgeries</dc:title>
  <dc:creator>Ishara</dc:creator>
  <cp:lastModifiedBy>Ishara</cp:lastModifiedBy>
  <cp:revision>8</cp:revision>
  <dcterms:created xsi:type="dcterms:W3CDTF">2011-04-25T11:05:11Z</dcterms:created>
  <dcterms:modified xsi:type="dcterms:W3CDTF">2011-04-26T02:51:14Z</dcterms:modified>
</cp:coreProperties>
</file>