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6" r:id="rId6"/>
    <p:sldId id="260" r:id="rId7"/>
    <p:sldId id="262" r:id="rId8"/>
    <p:sldId id="264" r:id="rId9"/>
    <p:sldId id="263" r:id="rId10"/>
    <p:sldId id="265" r:id="rId11"/>
    <p:sldId id="268" r:id="rId12"/>
    <p:sldId id="269" r:id="rId13"/>
    <p:sldId id="272" r:id="rId14"/>
    <p:sldId id="274" r:id="rId15"/>
    <p:sldId id="273" r:id="rId16"/>
    <p:sldId id="271" r:id="rId17"/>
    <p:sldId id="282" r:id="rId18"/>
    <p:sldId id="283" r:id="rId19"/>
    <p:sldId id="284" r:id="rId20"/>
    <p:sldId id="287" r:id="rId21"/>
    <p:sldId id="285" r:id="rId22"/>
    <p:sldId id="302" r:id="rId23"/>
    <p:sldId id="286" r:id="rId24"/>
    <p:sldId id="303" r:id="rId25"/>
    <p:sldId id="270" r:id="rId26"/>
    <p:sldId id="289" r:id="rId27"/>
    <p:sldId id="276" r:id="rId28"/>
    <p:sldId id="277" r:id="rId29"/>
    <p:sldId id="290" r:id="rId30"/>
    <p:sldId id="288" r:id="rId31"/>
    <p:sldId id="291" r:id="rId32"/>
    <p:sldId id="292" r:id="rId33"/>
    <p:sldId id="299" r:id="rId34"/>
    <p:sldId id="300" r:id="rId35"/>
    <p:sldId id="301" r:id="rId36"/>
    <p:sldId id="298" r:id="rId37"/>
    <p:sldId id="293" r:id="rId38"/>
    <p:sldId id="294" r:id="rId39"/>
    <p:sldId id="295" r:id="rId40"/>
    <p:sldId id="297" r:id="rId41"/>
    <p:sldId id="280" r:id="rId42"/>
    <p:sldId id="304" r:id="rId43"/>
    <p:sldId id="305" r:id="rId44"/>
    <p:sldId id="306" r:id="rId45"/>
    <p:sldId id="307" r:id="rId46"/>
    <p:sldId id="279" r:id="rId47"/>
    <p:sldId id="311" r:id="rId48"/>
    <p:sldId id="261" r:id="rId49"/>
    <p:sldId id="281"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54244-9A12-4901-858E-7DF247139E8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88F26DF-FDC0-4350-A6B1-1D0A5501BDA0}">
      <dgm:prSet phldrT="[Text]" custT="1"/>
      <dgm:spPr/>
      <dgm:t>
        <a:bodyPr/>
        <a:lstStyle/>
        <a:p>
          <a:r>
            <a:rPr lang="en-US" sz="3200" b="0" smtClean="0">
              <a:solidFill>
                <a:srgbClr val="000000"/>
              </a:solidFill>
            </a:rPr>
            <a:t>Management</a:t>
          </a:r>
          <a:r>
            <a:rPr lang="en-US" sz="3200" b="0" smtClean="0"/>
            <a:t> </a:t>
          </a:r>
          <a:endParaRPr lang="en-US" sz="3200" b="0" dirty="0"/>
        </a:p>
      </dgm:t>
    </dgm:pt>
    <dgm:pt modelId="{8EE40167-36F2-46A1-9AED-0BA0AEA6DA9F}" type="parTrans" cxnId="{7DBEB490-8401-425A-BBED-9DEC51CB3377}">
      <dgm:prSet/>
      <dgm:spPr/>
      <dgm:t>
        <a:bodyPr/>
        <a:lstStyle/>
        <a:p>
          <a:endParaRPr lang="en-US"/>
        </a:p>
      </dgm:t>
    </dgm:pt>
    <dgm:pt modelId="{5DF41D75-B10A-4BB1-A3D2-A62DC0E3BCDF}" type="sibTrans" cxnId="{7DBEB490-8401-425A-BBED-9DEC51CB3377}">
      <dgm:prSet/>
      <dgm:spPr/>
      <dgm:t>
        <a:bodyPr/>
        <a:lstStyle/>
        <a:p>
          <a:endParaRPr lang="en-US"/>
        </a:p>
      </dgm:t>
    </dgm:pt>
    <dgm:pt modelId="{856397F6-455E-4CC2-83BF-32E70FDA9AB7}">
      <dgm:prSet phldrT="[Text]" custT="1"/>
      <dgm:spPr/>
      <dgm:t>
        <a:bodyPr/>
        <a:lstStyle/>
        <a:p>
          <a:r>
            <a:rPr lang="en-US" sz="3200" smtClean="0">
              <a:solidFill>
                <a:srgbClr val="000000"/>
              </a:solidFill>
            </a:rPr>
            <a:t>Medical</a:t>
          </a:r>
          <a:r>
            <a:rPr lang="en-US" sz="5300" smtClean="0">
              <a:solidFill>
                <a:srgbClr val="000000"/>
              </a:solidFill>
            </a:rPr>
            <a:t> </a:t>
          </a:r>
          <a:endParaRPr lang="en-US" sz="5300" dirty="0">
            <a:solidFill>
              <a:srgbClr val="000000"/>
            </a:solidFill>
          </a:endParaRPr>
        </a:p>
      </dgm:t>
    </dgm:pt>
    <dgm:pt modelId="{C4853A39-DDF9-484D-9D48-638852EA1C92}" type="parTrans" cxnId="{DC876091-E583-4906-8C02-D0B5773F3990}">
      <dgm:prSet/>
      <dgm:spPr/>
      <dgm:t>
        <a:bodyPr/>
        <a:lstStyle/>
        <a:p>
          <a:endParaRPr lang="en-US"/>
        </a:p>
      </dgm:t>
    </dgm:pt>
    <dgm:pt modelId="{652B338C-236D-4312-9024-A7E7AA0FC82B}" type="sibTrans" cxnId="{DC876091-E583-4906-8C02-D0B5773F3990}">
      <dgm:prSet/>
      <dgm:spPr/>
      <dgm:t>
        <a:bodyPr/>
        <a:lstStyle/>
        <a:p>
          <a:endParaRPr lang="en-US"/>
        </a:p>
      </dgm:t>
    </dgm:pt>
    <dgm:pt modelId="{B7507926-24F2-4A62-BA59-A067D41274F0}">
      <dgm:prSet phldrT="[Text]" custT="1"/>
      <dgm:spPr/>
      <dgm:t>
        <a:bodyPr/>
        <a:lstStyle/>
        <a:p>
          <a:r>
            <a:rPr lang="en-US" sz="3200" smtClean="0">
              <a:solidFill>
                <a:srgbClr val="000000"/>
              </a:solidFill>
            </a:rPr>
            <a:t>Physiotherapy </a:t>
          </a:r>
          <a:endParaRPr lang="en-US" sz="3200" dirty="0">
            <a:solidFill>
              <a:srgbClr val="000000"/>
            </a:solidFill>
          </a:endParaRPr>
        </a:p>
      </dgm:t>
    </dgm:pt>
    <dgm:pt modelId="{20D65912-6EB7-41F9-8439-4B80C0C54FD9}" type="parTrans" cxnId="{8B763AFC-4AD1-4966-BFE2-68D92AE1B635}">
      <dgm:prSet/>
      <dgm:spPr/>
      <dgm:t>
        <a:bodyPr/>
        <a:lstStyle/>
        <a:p>
          <a:endParaRPr lang="en-US"/>
        </a:p>
      </dgm:t>
    </dgm:pt>
    <dgm:pt modelId="{BD9B0F13-C35E-4174-93AF-98CD5C315EB4}" type="sibTrans" cxnId="{8B763AFC-4AD1-4966-BFE2-68D92AE1B635}">
      <dgm:prSet/>
      <dgm:spPr/>
      <dgm:t>
        <a:bodyPr/>
        <a:lstStyle/>
        <a:p>
          <a:endParaRPr lang="en-US"/>
        </a:p>
      </dgm:t>
    </dgm:pt>
    <dgm:pt modelId="{4387EB31-D607-401A-9A7C-BE53F5F3A7B3}" type="pres">
      <dgm:prSet presAssocID="{B6254244-9A12-4901-858E-7DF247139E8D}" presName="hierChild1" presStyleCnt="0">
        <dgm:presLayoutVars>
          <dgm:chPref val="1"/>
          <dgm:dir/>
          <dgm:animOne val="branch"/>
          <dgm:animLvl val="lvl"/>
          <dgm:resizeHandles/>
        </dgm:presLayoutVars>
      </dgm:prSet>
      <dgm:spPr/>
      <dgm:t>
        <a:bodyPr/>
        <a:lstStyle/>
        <a:p>
          <a:endParaRPr lang="en-US"/>
        </a:p>
      </dgm:t>
    </dgm:pt>
    <dgm:pt modelId="{591E674F-1282-4073-B9FC-E14B46561BCF}" type="pres">
      <dgm:prSet presAssocID="{E88F26DF-FDC0-4350-A6B1-1D0A5501BDA0}" presName="hierRoot1" presStyleCnt="0"/>
      <dgm:spPr/>
      <dgm:t>
        <a:bodyPr/>
        <a:lstStyle/>
        <a:p>
          <a:endParaRPr lang="en-US"/>
        </a:p>
      </dgm:t>
    </dgm:pt>
    <dgm:pt modelId="{1DD91DCA-45EB-42A9-B388-54900AE694B4}" type="pres">
      <dgm:prSet presAssocID="{E88F26DF-FDC0-4350-A6B1-1D0A5501BDA0}" presName="composite" presStyleCnt="0"/>
      <dgm:spPr/>
      <dgm:t>
        <a:bodyPr/>
        <a:lstStyle/>
        <a:p>
          <a:endParaRPr lang="en-US"/>
        </a:p>
      </dgm:t>
    </dgm:pt>
    <dgm:pt modelId="{B55BA98C-E079-43ED-BB14-5584E9DFA1D9}" type="pres">
      <dgm:prSet presAssocID="{E88F26DF-FDC0-4350-A6B1-1D0A5501BDA0}" presName="background" presStyleLbl="node0" presStyleIdx="0" presStyleCnt="1"/>
      <dgm:spPr/>
      <dgm:t>
        <a:bodyPr/>
        <a:lstStyle/>
        <a:p>
          <a:endParaRPr lang="en-US"/>
        </a:p>
      </dgm:t>
    </dgm:pt>
    <dgm:pt modelId="{59061C89-42BB-492E-A391-C17A15558672}" type="pres">
      <dgm:prSet presAssocID="{E88F26DF-FDC0-4350-A6B1-1D0A5501BDA0}" presName="text" presStyleLbl="fgAcc0" presStyleIdx="0" presStyleCnt="1">
        <dgm:presLayoutVars>
          <dgm:chPref val="3"/>
        </dgm:presLayoutVars>
      </dgm:prSet>
      <dgm:spPr/>
      <dgm:t>
        <a:bodyPr/>
        <a:lstStyle/>
        <a:p>
          <a:endParaRPr lang="en-US"/>
        </a:p>
      </dgm:t>
    </dgm:pt>
    <dgm:pt modelId="{EE1DC443-FD91-4495-974B-C0B63AD5298C}" type="pres">
      <dgm:prSet presAssocID="{E88F26DF-FDC0-4350-A6B1-1D0A5501BDA0}" presName="hierChild2" presStyleCnt="0"/>
      <dgm:spPr/>
      <dgm:t>
        <a:bodyPr/>
        <a:lstStyle/>
        <a:p>
          <a:endParaRPr lang="en-US"/>
        </a:p>
      </dgm:t>
    </dgm:pt>
    <dgm:pt modelId="{6ACE9E29-316C-46FA-BB85-14E73990CB51}" type="pres">
      <dgm:prSet presAssocID="{C4853A39-DDF9-484D-9D48-638852EA1C92}" presName="Name10" presStyleLbl="parChTrans1D2" presStyleIdx="0" presStyleCnt="2"/>
      <dgm:spPr/>
      <dgm:t>
        <a:bodyPr/>
        <a:lstStyle/>
        <a:p>
          <a:endParaRPr lang="en-US"/>
        </a:p>
      </dgm:t>
    </dgm:pt>
    <dgm:pt modelId="{DD747204-A6C0-4AE1-9440-D7AF8104C3ED}" type="pres">
      <dgm:prSet presAssocID="{856397F6-455E-4CC2-83BF-32E70FDA9AB7}" presName="hierRoot2" presStyleCnt="0"/>
      <dgm:spPr/>
      <dgm:t>
        <a:bodyPr/>
        <a:lstStyle/>
        <a:p>
          <a:endParaRPr lang="en-US"/>
        </a:p>
      </dgm:t>
    </dgm:pt>
    <dgm:pt modelId="{9C9BD323-A4F2-4289-B2BF-2F8C5F54E8C4}" type="pres">
      <dgm:prSet presAssocID="{856397F6-455E-4CC2-83BF-32E70FDA9AB7}" presName="composite2" presStyleCnt="0"/>
      <dgm:spPr/>
      <dgm:t>
        <a:bodyPr/>
        <a:lstStyle/>
        <a:p>
          <a:endParaRPr lang="en-US"/>
        </a:p>
      </dgm:t>
    </dgm:pt>
    <dgm:pt modelId="{EE9583C9-8606-494F-8D76-3FDD5F1FCD8F}" type="pres">
      <dgm:prSet presAssocID="{856397F6-455E-4CC2-83BF-32E70FDA9AB7}" presName="background2" presStyleLbl="node2" presStyleIdx="0" presStyleCnt="2"/>
      <dgm:spPr/>
      <dgm:t>
        <a:bodyPr/>
        <a:lstStyle/>
        <a:p>
          <a:endParaRPr lang="en-US"/>
        </a:p>
      </dgm:t>
    </dgm:pt>
    <dgm:pt modelId="{1EB41C2C-50C8-4B15-9CCC-C25EF238801B}" type="pres">
      <dgm:prSet presAssocID="{856397F6-455E-4CC2-83BF-32E70FDA9AB7}" presName="text2" presStyleLbl="fgAcc2" presStyleIdx="0" presStyleCnt="2" custLinFactNeighborX="960" custLinFactNeighborY="-2275">
        <dgm:presLayoutVars>
          <dgm:chPref val="3"/>
        </dgm:presLayoutVars>
      </dgm:prSet>
      <dgm:spPr/>
      <dgm:t>
        <a:bodyPr/>
        <a:lstStyle/>
        <a:p>
          <a:endParaRPr lang="en-US"/>
        </a:p>
      </dgm:t>
    </dgm:pt>
    <dgm:pt modelId="{F7EF11AE-B561-467E-AFA3-7E4A7854B1F0}" type="pres">
      <dgm:prSet presAssocID="{856397F6-455E-4CC2-83BF-32E70FDA9AB7}" presName="hierChild3" presStyleCnt="0"/>
      <dgm:spPr/>
      <dgm:t>
        <a:bodyPr/>
        <a:lstStyle/>
        <a:p>
          <a:endParaRPr lang="en-US"/>
        </a:p>
      </dgm:t>
    </dgm:pt>
    <dgm:pt modelId="{AEE7C420-964D-4A48-967D-E68427F9BA67}" type="pres">
      <dgm:prSet presAssocID="{20D65912-6EB7-41F9-8439-4B80C0C54FD9}" presName="Name10" presStyleLbl="parChTrans1D2" presStyleIdx="1" presStyleCnt="2"/>
      <dgm:spPr/>
      <dgm:t>
        <a:bodyPr/>
        <a:lstStyle/>
        <a:p>
          <a:endParaRPr lang="en-US"/>
        </a:p>
      </dgm:t>
    </dgm:pt>
    <dgm:pt modelId="{4ACB0040-A6F0-48BE-B5A1-E712792EF654}" type="pres">
      <dgm:prSet presAssocID="{B7507926-24F2-4A62-BA59-A067D41274F0}" presName="hierRoot2" presStyleCnt="0"/>
      <dgm:spPr/>
      <dgm:t>
        <a:bodyPr/>
        <a:lstStyle/>
        <a:p>
          <a:endParaRPr lang="en-US"/>
        </a:p>
      </dgm:t>
    </dgm:pt>
    <dgm:pt modelId="{0956872B-01F7-443E-90B2-395F396A8F7F}" type="pres">
      <dgm:prSet presAssocID="{B7507926-24F2-4A62-BA59-A067D41274F0}" presName="composite2" presStyleCnt="0"/>
      <dgm:spPr/>
      <dgm:t>
        <a:bodyPr/>
        <a:lstStyle/>
        <a:p>
          <a:endParaRPr lang="en-US"/>
        </a:p>
      </dgm:t>
    </dgm:pt>
    <dgm:pt modelId="{87758839-D59B-45FE-989C-9144816162B8}" type="pres">
      <dgm:prSet presAssocID="{B7507926-24F2-4A62-BA59-A067D41274F0}" presName="background2" presStyleLbl="node2" presStyleIdx="1" presStyleCnt="2"/>
      <dgm:spPr/>
      <dgm:t>
        <a:bodyPr/>
        <a:lstStyle/>
        <a:p>
          <a:endParaRPr lang="en-US"/>
        </a:p>
      </dgm:t>
    </dgm:pt>
    <dgm:pt modelId="{31F8EF45-A1E2-404E-A5A7-606454302BE2}" type="pres">
      <dgm:prSet presAssocID="{B7507926-24F2-4A62-BA59-A067D41274F0}" presName="text2" presStyleLbl="fgAcc2" presStyleIdx="1" presStyleCnt="2">
        <dgm:presLayoutVars>
          <dgm:chPref val="3"/>
        </dgm:presLayoutVars>
      </dgm:prSet>
      <dgm:spPr/>
      <dgm:t>
        <a:bodyPr/>
        <a:lstStyle/>
        <a:p>
          <a:endParaRPr lang="en-US"/>
        </a:p>
      </dgm:t>
    </dgm:pt>
    <dgm:pt modelId="{571A7836-D615-48D1-9C7C-371447BC4048}" type="pres">
      <dgm:prSet presAssocID="{B7507926-24F2-4A62-BA59-A067D41274F0}" presName="hierChild3" presStyleCnt="0"/>
      <dgm:spPr/>
      <dgm:t>
        <a:bodyPr/>
        <a:lstStyle/>
        <a:p>
          <a:endParaRPr lang="en-US"/>
        </a:p>
      </dgm:t>
    </dgm:pt>
  </dgm:ptLst>
  <dgm:cxnLst>
    <dgm:cxn modelId="{D9F90DA9-B82B-42BA-8FE1-F96DF9D8D8B6}" type="presOf" srcId="{C4853A39-DDF9-484D-9D48-638852EA1C92}" destId="{6ACE9E29-316C-46FA-BB85-14E73990CB51}" srcOrd="0" destOrd="0" presId="urn:microsoft.com/office/officeart/2005/8/layout/hierarchy1"/>
    <dgm:cxn modelId="{8B763AFC-4AD1-4966-BFE2-68D92AE1B635}" srcId="{E88F26DF-FDC0-4350-A6B1-1D0A5501BDA0}" destId="{B7507926-24F2-4A62-BA59-A067D41274F0}" srcOrd="1" destOrd="0" parTransId="{20D65912-6EB7-41F9-8439-4B80C0C54FD9}" sibTransId="{BD9B0F13-C35E-4174-93AF-98CD5C315EB4}"/>
    <dgm:cxn modelId="{7DBEB490-8401-425A-BBED-9DEC51CB3377}" srcId="{B6254244-9A12-4901-858E-7DF247139E8D}" destId="{E88F26DF-FDC0-4350-A6B1-1D0A5501BDA0}" srcOrd="0" destOrd="0" parTransId="{8EE40167-36F2-46A1-9AED-0BA0AEA6DA9F}" sibTransId="{5DF41D75-B10A-4BB1-A3D2-A62DC0E3BCDF}"/>
    <dgm:cxn modelId="{0D3F7EFE-C3DD-4DDB-AB10-9F6DF71D436C}" type="presOf" srcId="{B6254244-9A12-4901-858E-7DF247139E8D}" destId="{4387EB31-D607-401A-9A7C-BE53F5F3A7B3}" srcOrd="0" destOrd="0" presId="urn:microsoft.com/office/officeart/2005/8/layout/hierarchy1"/>
    <dgm:cxn modelId="{7FD265E4-57C1-4D40-8583-E91AC9290833}" type="presOf" srcId="{B7507926-24F2-4A62-BA59-A067D41274F0}" destId="{31F8EF45-A1E2-404E-A5A7-606454302BE2}" srcOrd="0" destOrd="0" presId="urn:microsoft.com/office/officeart/2005/8/layout/hierarchy1"/>
    <dgm:cxn modelId="{5963CD12-1560-4F70-804C-8218EF2ABF41}" type="presOf" srcId="{20D65912-6EB7-41F9-8439-4B80C0C54FD9}" destId="{AEE7C420-964D-4A48-967D-E68427F9BA67}" srcOrd="0" destOrd="0" presId="urn:microsoft.com/office/officeart/2005/8/layout/hierarchy1"/>
    <dgm:cxn modelId="{DC876091-E583-4906-8C02-D0B5773F3990}" srcId="{E88F26DF-FDC0-4350-A6B1-1D0A5501BDA0}" destId="{856397F6-455E-4CC2-83BF-32E70FDA9AB7}" srcOrd="0" destOrd="0" parTransId="{C4853A39-DDF9-484D-9D48-638852EA1C92}" sibTransId="{652B338C-236D-4312-9024-A7E7AA0FC82B}"/>
    <dgm:cxn modelId="{C0835733-0F1B-4F36-926B-4919527180C5}" type="presOf" srcId="{856397F6-455E-4CC2-83BF-32E70FDA9AB7}" destId="{1EB41C2C-50C8-4B15-9CCC-C25EF238801B}" srcOrd="0" destOrd="0" presId="urn:microsoft.com/office/officeart/2005/8/layout/hierarchy1"/>
    <dgm:cxn modelId="{10F86997-8550-4495-9A46-6F0585BCEC2B}" type="presOf" srcId="{E88F26DF-FDC0-4350-A6B1-1D0A5501BDA0}" destId="{59061C89-42BB-492E-A391-C17A15558672}" srcOrd="0" destOrd="0" presId="urn:microsoft.com/office/officeart/2005/8/layout/hierarchy1"/>
    <dgm:cxn modelId="{8617E11E-A34E-4D84-ACD3-32A400DD4E42}" type="presParOf" srcId="{4387EB31-D607-401A-9A7C-BE53F5F3A7B3}" destId="{591E674F-1282-4073-B9FC-E14B46561BCF}" srcOrd="0" destOrd="0" presId="urn:microsoft.com/office/officeart/2005/8/layout/hierarchy1"/>
    <dgm:cxn modelId="{CDB5EB15-156A-49DD-897A-6F30FCFD7DBD}" type="presParOf" srcId="{591E674F-1282-4073-B9FC-E14B46561BCF}" destId="{1DD91DCA-45EB-42A9-B388-54900AE694B4}" srcOrd="0" destOrd="0" presId="urn:microsoft.com/office/officeart/2005/8/layout/hierarchy1"/>
    <dgm:cxn modelId="{3301D07F-3B6A-489C-8012-7105051753CF}" type="presParOf" srcId="{1DD91DCA-45EB-42A9-B388-54900AE694B4}" destId="{B55BA98C-E079-43ED-BB14-5584E9DFA1D9}" srcOrd="0" destOrd="0" presId="urn:microsoft.com/office/officeart/2005/8/layout/hierarchy1"/>
    <dgm:cxn modelId="{774C89EE-B501-406A-9225-C7A6933FAD64}" type="presParOf" srcId="{1DD91DCA-45EB-42A9-B388-54900AE694B4}" destId="{59061C89-42BB-492E-A391-C17A15558672}" srcOrd="1" destOrd="0" presId="urn:microsoft.com/office/officeart/2005/8/layout/hierarchy1"/>
    <dgm:cxn modelId="{40A36CB1-729A-41AE-9A76-47382AE97341}" type="presParOf" srcId="{591E674F-1282-4073-B9FC-E14B46561BCF}" destId="{EE1DC443-FD91-4495-974B-C0B63AD5298C}" srcOrd="1" destOrd="0" presId="urn:microsoft.com/office/officeart/2005/8/layout/hierarchy1"/>
    <dgm:cxn modelId="{073B7957-D52A-494A-9987-05E57E1757AF}" type="presParOf" srcId="{EE1DC443-FD91-4495-974B-C0B63AD5298C}" destId="{6ACE9E29-316C-46FA-BB85-14E73990CB51}" srcOrd="0" destOrd="0" presId="urn:microsoft.com/office/officeart/2005/8/layout/hierarchy1"/>
    <dgm:cxn modelId="{3B5DA453-A699-49C0-8C14-27122CBAA816}" type="presParOf" srcId="{EE1DC443-FD91-4495-974B-C0B63AD5298C}" destId="{DD747204-A6C0-4AE1-9440-D7AF8104C3ED}" srcOrd="1" destOrd="0" presId="urn:microsoft.com/office/officeart/2005/8/layout/hierarchy1"/>
    <dgm:cxn modelId="{89CD1138-F7D7-499C-B128-F747BD13B86C}" type="presParOf" srcId="{DD747204-A6C0-4AE1-9440-D7AF8104C3ED}" destId="{9C9BD323-A4F2-4289-B2BF-2F8C5F54E8C4}" srcOrd="0" destOrd="0" presId="urn:microsoft.com/office/officeart/2005/8/layout/hierarchy1"/>
    <dgm:cxn modelId="{979EBB9E-E9D6-4B82-89DA-9E70AFDF265E}" type="presParOf" srcId="{9C9BD323-A4F2-4289-B2BF-2F8C5F54E8C4}" destId="{EE9583C9-8606-494F-8D76-3FDD5F1FCD8F}" srcOrd="0" destOrd="0" presId="urn:microsoft.com/office/officeart/2005/8/layout/hierarchy1"/>
    <dgm:cxn modelId="{DA8D634D-A5EE-4102-B950-99AF11567094}" type="presParOf" srcId="{9C9BD323-A4F2-4289-B2BF-2F8C5F54E8C4}" destId="{1EB41C2C-50C8-4B15-9CCC-C25EF238801B}" srcOrd="1" destOrd="0" presId="urn:microsoft.com/office/officeart/2005/8/layout/hierarchy1"/>
    <dgm:cxn modelId="{323E3B8C-F209-4833-841E-D27FBA4345A1}" type="presParOf" srcId="{DD747204-A6C0-4AE1-9440-D7AF8104C3ED}" destId="{F7EF11AE-B561-467E-AFA3-7E4A7854B1F0}" srcOrd="1" destOrd="0" presId="urn:microsoft.com/office/officeart/2005/8/layout/hierarchy1"/>
    <dgm:cxn modelId="{55F56FB4-243A-4EDD-86D8-4874D907BFBF}" type="presParOf" srcId="{EE1DC443-FD91-4495-974B-C0B63AD5298C}" destId="{AEE7C420-964D-4A48-967D-E68427F9BA67}" srcOrd="2" destOrd="0" presId="urn:microsoft.com/office/officeart/2005/8/layout/hierarchy1"/>
    <dgm:cxn modelId="{57C60A82-3CC2-453E-A940-95B33B9C9BCA}" type="presParOf" srcId="{EE1DC443-FD91-4495-974B-C0B63AD5298C}" destId="{4ACB0040-A6F0-48BE-B5A1-E712792EF654}" srcOrd="3" destOrd="0" presId="urn:microsoft.com/office/officeart/2005/8/layout/hierarchy1"/>
    <dgm:cxn modelId="{0B238C1D-14C8-4685-BF51-48A46E76D4EC}" type="presParOf" srcId="{4ACB0040-A6F0-48BE-B5A1-E712792EF654}" destId="{0956872B-01F7-443E-90B2-395F396A8F7F}" srcOrd="0" destOrd="0" presId="urn:microsoft.com/office/officeart/2005/8/layout/hierarchy1"/>
    <dgm:cxn modelId="{5DF614D3-55CA-4AD2-A973-B86F0B05EAD4}" type="presParOf" srcId="{0956872B-01F7-443E-90B2-395F396A8F7F}" destId="{87758839-D59B-45FE-989C-9144816162B8}" srcOrd="0" destOrd="0" presId="urn:microsoft.com/office/officeart/2005/8/layout/hierarchy1"/>
    <dgm:cxn modelId="{53968A4A-3963-4AB2-8AEC-B5F06DB01E83}" type="presParOf" srcId="{0956872B-01F7-443E-90B2-395F396A8F7F}" destId="{31F8EF45-A1E2-404E-A5A7-606454302BE2}" srcOrd="1" destOrd="0" presId="urn:microsoft.com/office/officeart/2005/8/layout/hierarchy1"/>
    <dgm:cxn modelId="{07A614D2-9B2F-4B19-8765-8C5BA33CF055}" type="presParOf" srcId="{4ACB0040-A6F0-48BE-B5A1-E712792EF654}" destId="{571A7836-D615-48D1-9C7C-371447BC404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76BC6ED-514A-4729-B92D-BCF9A7284642}" type="datetimeFigureOut">
              <a:rPr lang="en-US"/>
              <a:pPr>
                <a:defRPr/>
              </a:pPr>
              <a:t>8/8/2013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73BFBCB-0090-40FF-B94A-68EE18B318C9}" type="slidenum">
              <a:rPr lang="en-US"/>
              <a:pPr>
                <a:defRPr/>
              </a:pPr>
              <a:t>‹#›</a:t>
            </a:fld>
            <a:endParaRPr lang="en-US"/>
          </a:p>
        </p:txBody>
      </p:sp>
    </p:spTree>
    <p:extLst>
      <p:ext uri="{BB962C8B-B14F-4D97-AF65-F5344CB8AC3E}">
        <p14:creationId xmlns:p14="http://schemas.microsoft.com/office/powerpoint/2010/main" val="6740023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39825"/>
            <a:ext cx="4267200" cy="688975"/>
          </a:xfrm>
        </p:spPr>
        <p:txBody>
          <a:bodyPr>
            <a:normAutofit/>
          </a:bodyPr>
          <a:lstStyle>
            <a:lvl1pPr algn="ctr">
              <a:defRPr sz="3000" b="1">
                <a:solidFill>
                  <a:srgbClr val="FFFFFF"/>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52400" y="1676400"/>
            <a:ext cx="3810000" cy="533400"/>
          </a:xfrm>
        </p:spPr>
        <p:txBody>
          <a:bodyPr>
            <a:normAutofit/>
          </a:bodyPr>
          <a:lstStyle>
            <a:lvl1pPr marL="0" indent="0" algn="ctr">
              <a:buNone/>
              <a:defRPr sz="26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6D97B0B-CB50-4904-BA9E-0B366075678B}" type="datetimeFigureOut">
              <a:rPr lang="en-US"/>
              <a:pPr>
                <a:defRPr/>
              </a:pPr>
              <a:t>8/8/2013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437BE5-49DB-47A0-8BCA-6B34158AEF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045E2B-4DD9-412C-AA4B-F5549753002E}" type="datetimeFigureOut">
              <a:rPr lang="en-US"/>
              <a:pPr>
                <a:defRPr/>
              </a:pPr>
              <a:t>8/8/2013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229294-AC3A-4266-AA0A-C1964009AD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858287-8A86-494E-A9FD-3F4231A8C9C3}" type="datetimeFigureOut">
              <a:rPr lang="en-US"/>
              <a:pPr>
                <a:defRPr/>
              </a:pPr>
              <a:t>8/8/2013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61692-0074-450A-A597-50EBE6408D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6FD7CC-1AE3-4FFB-BA1B-BE2D000F01F6}" type="datetimeFigureOut">
              <a:rPr lang="en-US"/>
              <a:pPr>
                <a:defRPr/>
              </a:pPr>
              <a:t>8/8/2013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D2A195-AE5C-4A87-B98B-4B8B792263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C9E21F-3FB8-4751-AC91-9E4D2BE08002}" type="datetimeFigureOut">
              <a:rPr lang="en-US"/>
              <a:pPr>
                <a:defRPr/>
              </a:pPr>
              <a:t>8/8/2013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D9EFAC-A219-4D8F-8926-5498327A1C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8A6157-AF0D-4CCA-A020-427637A2E6A3}" type="datetimeFigureOut">
              <a:rPr lang="en-US"/>
              <a:pPr>
                <a:defRPr/>
              </a:pPr>
              <a:t>8/8/2013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DD652A-DFF3-41DC-9880-2936478FE1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5AAEEC-17EF-486D-BF21-2ED2D764E355}" type="datetimeFigureOut">
              <a:rPr lang="en-US"/>
              <a:pPr>
                <a:defRPr/>
              </a:pPr>
              <a:t>8/8/2013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C7BA98-D0E6-419D-B905-BEEA86889B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0D4D82-980C-41D3-B299-409A90D83BE0}" type="datetimeFigureOut">
              <a:rPr lang="en-US"/>
              <a:pPr>
                <a:defRPr/>
              </a:pPr>
              <a:t>8/8/2013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A573CF-87B3-4C13-8C54-E437E66A19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1194D7-F23A-45B8-8DD9-B6190668E022}" type="datetimeFigureOut">
              <a:rPr lang="en-US"/>
              <a:pPr>
                <a:defRPr/>
              </a:pPr>
              <a:t>8/8/2013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15CD25-77FA-46AC-BC15-0B035C1676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D26010-3544-4201-8F25-1601D1BB177E}" type="datetimeFigureOut">
              <a:rPr lang="en-US"/>
              <a:pPr>
                <a:defRPr/>
              </a:pPr>
              <a:t>8/8/2013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16F049-DEEF-4961-802E-FB068545CA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61AE97-B459-45C2-8296-2FB10856C3D7}" type="datetimeFigureOut">
              <a:rPr lang="en-US"/>
              <a:pPr>
                <a:defRPr/>
              </a:pPr>
              <a:t>8/8/2013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E02CDC-F8FE-4739-A7A1-40394BFD7D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0" y="381000"/>
            <a:ext cx="716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0574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714656D-FACD-48C1-B0A1-B482A942905A}" type="datetimeFigureOut">
              <a:rPr lang="en-US"/>
              <a:pPr>
                <a:defRPr/>
              </a:pPr>
              <a:t>8/8/2013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508D90-D991-40FF-99EE-E6C4C349B2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eaLnBrk="1" fontAlgn="base" hangingPunct="1">
        <a:spcBef>
          <a:spcPct val="0"/>
        </a:spcBef>
        <a:spcAft>
          <a:spcPct val="0"/>
        </a:spcAft>
        <a:defRPr sz="4400"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4400">
          <a:solidFill>
            <a:schemeClr val="tx1"/>
          </a:solidFill>
          <a:latin typeface="Tahoma" pitchFamily="112" charset="0"/>
          <a:cs typeface="Tahoma" pitchFamily="112" charset="0"/>
        </a:defRPr>
      </a:lvl2pPr>
      <a:lvl3pPr algn="ctr" rtl="0" eaLnBrk="1" fontAlgn="base" hangingPunct="1">
        <a:spcBef>
          <a:spcPct val="0"/>
        </a:spcBef>
        <a:spcAft>
          <a:spcPct val="0"/>
        </a:spcAft>
        <a:defRPr sz="4400">
          <a:solidFill>
            <a:schemeClr val="tx1"/>
          </a:solidFill>
          <a:latin typeface="Tahoma" pitchFamily="112" charset="0"/>
          <a:cs typeface="Tahoma" pitchFamily="112" charset="0"/>
        </a:defRPr>
      </a:lvl3pPr>
      <a:lvl4pPr algn="ctr" rtl="0" eaLnBrk="1" fontAlgn="base" hangingPunct="1">
        <a:spcBef>
          <a:spcPct val="0"/>
        </a:spcBef>
        <a:spcAft>
          <a:spcPct val="0"/>
        </a:spcAft>
        <a:defRPr sz="4400">
          <a:solidFill>
            <a:schemeClr val="tx1"/>
          </a:solidFill>
          <a:latin typeface="Tahoma" pitchFamily="112" charset="0"/>
          <a:cs typeface="Tahoma" pitchFamily="112" charset="0"/>
        </a:defRPr>
      </a:lvl4pPr>
      <a:lvl5pPr algn="ctr" rtl="0" eaLnBrk="1" fontAlgn="base" hangingPunct="1">
        <a:spcBef>
          <a:spcPct val="0"/>
        </a:spcBef>
        <a:spcAft>
          <a:spcPct val="0"/>
        </a:spcAft>
        <a:defRPr sz="4400">
          <a:solidFill>
            <a:schemeClr val="tx1"/>
          </a:solidFill>
          <a:latin typeface="Tahoma" pitchFamily="112" charset="0"/>
          <a:cs typeface="Tahoma" pitchFamily="112" charset="0"/>
        </a:defRPr>
      </a:lvl5pPr>
      <a:lvl6pPr marL="457200" algn="ctr" rtl="0" eaLnBrk="1" fontAlgn="base" hangingPunct="1">
        <a:spcBef>
          <a:spcPct val="0"/>
        </a:spcBef>
        <a:spcAft>
          <a:spcPct val="0"/>
        </a:spcAft>
        <a:defRPr sz="4400">
          <a:solidFill>
            <a:schemeClr val="tx1"/>
          </a:solidFill>
          <a:latin typeface="Tahoma" pitchFamily="112" charset="0"/>
          <a:cs typeface="Tahoma" pitchFamily="112" charset="0"/>
        </a:defRPr>
      </a:lvl6pPr>
      <a:lvl7pPr marL="914400" algn="ctr" rtl="0" eaLnBrk="1" fontAlgn="base" hangingPunct="1">
        <a:spcBef>
          <a:spcPct val="0"/>
        </a:spcBef>
        <a:spcAft>
          <a:spcPct val="0"/>
        </a:spcAft>
        <a:defRPr sz="4400">
          <a:solidFill>
            <a:schemeClr val="tx1"/>
          </a:solidFill>
          <a:latin typeface="Tahoma" pitchFamily="112" charset="0"/>
          <a:cs typeface="Tahoma" pitchFamily="112" charset="0"/>
        </a:defRPr>
      </a:lvl7pPr>
      <a:lvl8pPr marL="1371600" algn="ctr" rtl="0" eaLnBrk="1" fontAlgn="base" hangingPunct="1">
        <a:spcBef>
          <a:spcPct val="0"/>
        </a:spcBef>
        <a:spcAft>
          <a:spcPct val="0"/>
        </a:spcAft>
        <a:defRPr sz="4400">
          <a:solidFill>
            <a:schemeClr val="tx1"/>
          </a:solidFill>
          <a:latin typeface="Tahoma" pitchFamily="112" charset="0"/>
          <a:cs typeface="Tahoma" pitchFamily="112" charset="0"/>
        </a:defRPr>
      </a:lvl8pPr>
      <a:lvl9pPr marL="1828800" algn="ctr" rtl="0" eaLnBrk="1" fontAlgn="base" hangingPunct="1">
        <a:spcBef>
          <a:spcPct val="0"/>
        </a:spcBef>
        <a:spcAft>
          <a:spcPct val="0"/>
        </a:spcAft>
        <a:defRPr sz="4400">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762000"/>
            <a:ext cx="4267200" cy="1600200"/>
          </a:xfrm>
        </p:spPr>
        <p:txBody>
          <a:bodyPr rtlCol="0">
            <a:noAutofit/>
          </a:bodyPr>
          <a:lstStyle/>
          <a:p>
            <a:pPr fontAlgn="auto">
              <a:spcAft>
                <a:spcPts val="0"/>
              </a:spcAft>
              <a:defRPr/>
            </a:pPr>
            <a:r>
              <a:rPr lang="en-US" sz="6000" dirty="0" smtClean="0">
                <a:effectLst/>
                <a:latin typeface="+mj-lt"/>
              </a:rPr>
              <a:t>Lumbar </a:t>
            </a:r>
            <a:r>
              <a:rPr lang="en-US" sz="6000" dirty="0" err="1" smtClean="0">
                <a:effectLst/>
                <a:latin typeface="+mj-lt"/>
              </a:rPr>
              <a:t>Spondylosis</a:t>
            </a:r>
            <a:r>
              <a:rPr lang="en-US" sz="6000" dirty="0" smtClean="0">
                <a:effectLst/>
                <a:latin typeface="+mj-lt"/>
              </a:rPr>
              <a:t> </a:t>
            </a:r>
            <a:endParaRPr lang="en-US" sz="6000" dirty="0">
              <a:effectLst/>
              <a:latin typeface="+mj-lt"/>
            </a:endParaRPr>
          </a:p>
        </p:txBody>
      </p:sp>
      <p:sp>
        <p:nvSpPr>
          <p:cNvPr id="4099" name="Subtitle 6"/>
          <p:cNvSpPr>
            <a:spLocks noGrp="1"/>
          </p:cNvSpPr>
          <p:nvPr>
            <p:ph type="subTitle" idx="1"/>
          </p:nvPr>
        </p:nvSpPr>
        <p:spPr>
          <a:xfrm>
            <a:off x="5334000" y="5029200"/>
            <a:ext cx="3810000" cy="533400"/>
          </a:xfrm>
        </p:spPr>
        <p:txBody>
          <a:bodyPr>
            <a:noAutofit/>
          </a:bodyPr>
          <a:lstStyle/>
          <a:p>
            <a:endParaRPr lang="en-US" sz="3200" dirty="0" smtClean="0">
              <a:latin typeface="+mj-lt"/>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04800"/>
            <a:ext cx="6858000" cy="4267200"/>
          </a:xfrm>
        </p:spPr>
        <p:txBody>
          <a:bodyPr/>
          <a:lstStyle/>
          <a:p>
            <a:r>
              <a:rPr lang="en-US" sz="3200" dirty="0" err="1" smtClean="0"/>
              <a:t>Spondylosis</a:t>
            </a:r>
            <a:r>
              <a:rPr lang="en-US" sz="3200" dirty="0" smtClean="0"/>
              <a:t> is common</a:t>
            </a:r>
          </a:p>
          <a:p>
            <a:r>
              <a:rPr lang="en-US" sz="3200" dirty="0" smtClean="0"/>
              <a:t>Symptoms are often first reported between the ages of 20 and 50</a:t>
            </a:r>
          </a:p>
          <a:p>
            <a:r>
              <a:rPr lang="en-US" sz="3200" dirty="0" smtClean="0"/>
              <a:t>Over 80% of people over the age of 40 have evidence of </a:t>
            </a:r>
            <a:r>
              <a:rPr lang="en-US" sz="3200" dirty="0" err="1" smtClean="0"/>
              <a:t>spondylosis</a:t>
            </a:r>
            <a:r>
              <a:rPr lang="en-US" sz="3200" dirty="0" smtClean="0"/>
              <a:t> on X-ray studies</a:t>
            </a:r>
          </a:p>
          <a:p>
            <a:r>
              <a:rPr lang="en-US" sz="3200" dirty="0" smtClean="0"/>
              <a:t>The rate at which </a:t>
            </a:r>
            <a:r>
              <a:rPr lang="en-US" sz="3200" dirty="0" err="1" smtClean="0"/>
              <a:t>spondylosis</a:t>
            </a:r>
            <a:r>
              <a:rPr lang="en-US" sz="3200" dirty="0" smtClean="0"/>
              <a:t> occurs is partly related to genetic predisposition as well as injury history</a:t>
            </a:r>
          </a:p>
          <a:p>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914400"/>
          </a:xfrm>
        </p:spPr>
        <p:txBody>
          <a:bodyPr/>
          <a:lstStyle/>
          <a:p>
            <a:r>
              <a:rPr lang="en-US" b="1" dirty="0" smtClean="0">
                <a:latin typeface="+mj-lt"/>
              </a:rPr>
              <a:t>Signs and symptoms…</a:t>
            </a:r>
            <a:endParaRPr lang="en-US" b="1" dirty="0">
              <a:latin typeface="+mj-lt"/>
            </a:endParaRPr>
          </a:p>
        </p:txBody>
      </p:sp>
      <p:sp>
        <p:nvSpPr>
          <p:cNvPr id="3" name="Content Placeholder 2"/>
          <p:cNvSpPr>
            <a:spLocks noGrp="1"/>
          </p:cNvSpPr>
          <p:nvPr>
            <p:ph idx="1"/>
          </p:nvPr>
        </p:nvSpPr>
        <p:spPr>
          <a:xfrm>
            <a:off x="381000" y="990600"/>
            <a:ext cx="8763000" cy="5334000"/>
          </a:xfrm>
        </p:spPr>
        <p:txBody>
          <a:bodyPr/>
          <a:lstStyle/>
          <a:p>
            <a:r>
              <a:rPr lang="en-US" sz="3200" dirty="0" smtClean="0"/>
              <a:t>Many people do not have any symptoms(27%-37%)</a:t>
            </a:r>
          </a:p>
          <a:p>
            <a:pPr lvl="0"/>
            <a:r>
              <a:rPr lang="en-US" sz="3200" dirty="0" smtClean="0"/>
              <a:t>Spinal stiffness, particularly early morning</a:t>
            </a:r>
          </a:p>
          <a:p>
            <a:r>
              <a:rPr lang="en-US" sz="3200" dirty="0" smtClean="0"/>
              <a:t>Back pain due to nerve compression </a:t>
            </a:r>
          </a:p>
          <a:p>
            <a:r>
              <a:rPr lang="en-US" sz="3200" dirty="0" smtClean="0"/>
              <a:t>Regional tenderness</a:t>
            </a:r>
          </a:p>
          <a:p>
            <a:r>
              <a:rPr lang="en-US" sz="3200" dirty="0" smtClean="0"/>
              <a:t>Muscle spasm</a:t>
            </a:r>
          </a:p>
          <a:p>
            <a:r>
              <a:rPr lang="en-US" sz="3200" dirty="0" smtClean="0"/>
              <a:t>Trigger points</a:t>
            </a:r>
          </a:p>
          <a:p>
            <a:r>
              <a:rPr lang="en-US" sz="3200" dirty="0" smtClean="0"/>
              <a:t>Sciatica</a:t>
            </a:r>
          </a:p>
          <a:p>
            <a:r>
              <a:rPr lang="en-US" sz="3200" dirty="0" smtClean="0"/>
              <a:t>Numbness</a:t>
            </a:r>
          </a:p>
          <a:p>
            <a:r>
              <a:rPr lang="en-US" sz="3200" dirty="0" smtClean="0"/>
              <a:t>Weakness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Diagnosis…</a:t>
            </a:r>
            <a:endParaRPr lang="en-US" b="1" dirty="0">
              <a:latin typeface="+mj-lt"/>
            </a:endParaRPr>
          </a:p>
        </p:txBody>
      </p:sp>
      <p:sp>
        <p:nvSpPr>
          <p:cNvPr id="3" name="Content Placeholder 2"/>
          <p:cNvSpPr>
            <a:spLocks noGrp="1"/>
          </p:cNvSpPr>
          <p:nvPr>
            <p:ph idx="1"/>
          </p:nvPr>
        </p:nvSpPr>
        <p:spPr/>
        <p:txBody>
          <a:bodyPr/>
          <a:lstStyle/>
          <a:p>
            <a:r>
              <a:rPr lang="en-US" sz="3200" dirty="0" smtClean="0"/>
              <a:t>X-rays</a:t>
            </a:r>
          </a:p>
          <a:p>
            <a:r>
              <a:rPr lang="en-US" sz="3200" dirty="0" smtClean="0"/>
              <a:t>MRI</a:t>
            </a:r>
          </a:p>
          <a:p>
            <a:r>
              <a:rPr lang="en-US" sz="3200" dirty="0" smtClean="0"/>
              <a:t>CT scans</a:t>
            </a:r>
            <a:endParaRPr lang="en-US" sz="3200" dirty="0"/>
          </a:p>
        </p:txBody>
      </p:sp>
      <p:pic>
        <p:nvPicPr>
          <p:cNvPr id="5" name="Picture 4" descr="http://www.chiropractic-help.com/images/Lumbar-spondylosis-Lateral-lumbar.jpg"/>
          <p:cNvPicPr>
            <a:picLocks noChangeAspect="1" noChangeArrowheads="1"/>
          </p:cNvPicPr>
          <p:nvPr/>
        </p:nvPicPr>
        <p:blipFill>
          <a:blip r:embed="rId2" cstate="print"/>
          <a:srcRect/>
          <a:stretch>
            <a:fillRect/>
          </a:stretch>
        </p:blipFill>
        <p:spPr bwMode="auto">
          <a:xfrm>
            <a:off x="3564207" y="2133601"/>
            <a:ext cx="5579793" cy="4724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ropractic-help.com/images/Lumbar-Spondylosis-AP-lumbar.jpg"/>
          <p:cNvPicPr>
            <a:picLocks noChangeAspect="1" noChangeArrowheads="1"/>
          </p:cNvPicPr>
          <p:nvPr/>
        </p:nvPicPr>
        <p:blipFill>
          <a:blip r:embed="rId2" cstate="print"/>
          <a:srcRect/>
          <a:stretch>
            <a:fillRect/>
          </a:stretch>
        </p:blipFill>
        <p:spPr bwMode="auto">
          <a:xfrm>
            <a:off x="0" y="0"/>
            <a:ext cx="4999398" cy="4419600"/>
          </a:xfrm>
          <a:prstGeom prst="rect">
            <a:avLst/>
          </a:prstGeom>
          <a:noFill/>
        </p:spPr>
      </p:pic>
      <p:pic>
        <p:nvPicPr>
          <p:cNvPr id="5" name="Picture 6" descr="http://3.bp.blogspot.com/_IxrUFwBgYlE/TQVqHFSv_UI/AAAAAAAAADU/BM9mWWRRd-g/s1600/Lumbar-spondylosis-osteophytes.jpg"/>
          <p:cNvPicPr>
            <a:picLocks noChangeAspect="1" noChangeArrowheads="1"/>
          </p:cNvPicPr>
          <p:nvPr/>
        </p:nvPicPr>
        <p:blipFill>
          <a:blip r:embed="rId3" cstate="print"/>
          <a:srcRect/>
          <a:stretch>
            <a:fillRect/>
          </a:stretch>
        </p:blipFill>
        <p:spPr bwMode="auto">
          <a:xfrm>
            <a:off x="4495800" y="3658026"/>
            <a:ext cx="4648199" cy="31999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lower-back-pain-toolkit.com/image-files/mri-degenerative-disc-disease.jpg"/>
          <p:cNvPicPr>
            <a:picLocks noChangeAspect="1" noChangeArrowheads="1"/>
          </p:cNvPicPr>
          <p:nvPr/>
        </p:nvPicPr>
        <p:blipFill>
          <a:blip r:embed="rId2" cstate="print"/>
          <a:srcRect/>
          <a:stretch>
            <a:fillRect/>
          </a:stretch>
        </p:blipFill>
        <p:spPr bwMode="auto">
          <a:xfrm>
            <a:off x="0" y="0"/>
            <a:ext cx="6781800" cy="6781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ars.els-cdn.com/content/image/1-s2.0-S1064968907000566-gr15.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Special tests</a:t>
            </a:r>
            <a:endParaRPr lang="en-US" b="1" dirty="0">
              <a:latin typeface="+mj-lt"/>
            </a:endParaRPr>
          </a:p>
        </p:txBody>
      </p:sp>
      <p:sp>
        <p:nvSpPr>
          <p:cNvPr id="3" name="Content Placeholder 2"/>
          <p:cNvSpPr>
            <a:spLocks noGrp="1"/>
          </p:cNvSpPr>
          <p:nvPr>
            <p:ph idx="1"/>
          </p:nvPr>
        </p:nvSpPr>
        <p:spPr>
          <a:xfrm>
            <a:off x="457200" y="1676400"/>
            <a:ext cx="8229600" cy="4648200"/>
          </a:xfrm>
        </p:spPr>
        <p:txBody>
          <a:bodyPr/>
          <a:lstStyle/>
          <a:p>
            <a:pPr>
              <a:buNone/>
            </a:pPr>
            <a:r>
              <a:rPr lang="en-US" sz="3600" b="1" u="sng" dirty="0" smtClean="0"/>
              <a:t>Sacroiliac joint stress test</a:t>
            </a:r>
          </a:p>
          <a:p>
            <a:r>
              <a:rPr lang="en-US" sz="3200" dirty="0" smtClean="0"/>
              <a:t>Patient position – Supine</a:t>
            </a:r>
          </a:p>
          <a:p>
            <a:r>
              <a:rPr lang="en-US" sz="3200" dirty="0" smtClean="0"/>
              <a:t>The therapist crosses their arms placing the palms of the hands on the patient’s ASIS</a:t>
            </a:r>
          </a:p>
          <a:p>
            <a:r>
              <a:rPr lang="en-US" sz="3200" dirty="0" smtClean="0"/>
              <a:t>The therapist applies a downward and a lateral force to the pelvis</a:t>
            </a:r>
          </a:p>
          <a:p>
            <a:r>
              <a:rPr lang="en-US" sz="3200" dirty="0" smtClean="0"/>
              <a:t>Positive test – Indicated by unilateral pain in the sacroiliac joint or </a:t>
            </a:r>
            <a:r>
              <a:rPr lang="en-US" sz="3200" dirty="0" err="1" smtClean="0"/>
              <a:t>gluteal</a:t>
            </a:r>
            <a:r>
              <a:rPr lang="en-US" sz="3200" dirty="0" smtClean="0"/>
              <a:t> region and may be indicative of Sacroiliac joint dysfunction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81000"/>
            <a:ext cx="7086600" cy="6019800"/>
          </a:xfrm>
        </p:spPr>
        <p:txBody>
          <a:bodyPr/>
          <a:lstStyle/>
          <a:p>
            <a:pPr>
              <a:buNone/>
            </a:pPr>
            <a:r>
              <a:rPr lang="en-US" sz="3600" b="1" u="sng" dirty="0" smtClean="0"/>
              <a:t>Sitting flexion test</a:t>
            </a:r>
          </a:p>
          <a:p>
            <a:r>
              <a:rPr lang="en-US" sz="3200" dirty="0" smtClean="0"/>
              <a:t>Patient position – Sitting with the knees flexed to 90 degrees and feet on the floor</a:t>
            </a:r>
          </a:p>
          <a:p>
            <a:r>
              <a:rPr lang="en-US" sz="3200" dirty="0" smtClean="0"/>
              <a:t>The patient’s hip should be abducted to allow the patient bend forward</a:t>
            </a:r>
          </a:p>
          <a:p>
            <a:r>
              <a:rPr lang="en-US" sz="3200" dirty="0" smtClean="0"/>
              <a:t>The therapist place his/her thumb on the inferior margin of the PSIS’s and monitors the movement of the bony structures as the patient bends forward and reaches towards the floor</a:t>
            </a:r>
          </a:p>
          <a:p>
            <a:endParaRPr lang="en-US" sz="32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0" y="381000"/>
            <a:ext cx="2667000" cy="5943600"/>
          </a:xfrm>
        </p:spPr>
        <p:txBody>
          <a:bodyPr/>
          <a:lstStyle/>
          <a:p>
            <a:r>
              <a:rPr lang="en-US" sz="3200" dirty="0" smtClean="0"/>
              <a:t>Positive test – Indicated by one PSIS moving further in a cranial direction and may be indicative of an </a:t>
            </a:r>
            <a:r>
              <a:rPr lang="en-US" sz="3200" dirty="0" err="1" smtClean="0"/>
              <a:t>articular</a:t>
            </a:r>
            <a:r>
              <a:rPr lang="en-US" sz="3200" dirty="0" smtClean="0"/>
              <a:t> restriction</a:t>
            </a:r>
            <a:endParaRPr lang="en-US" sz="3200" dirty="0"/>
          </a:p>
        </p:txBody>
      </p:sp>
      <p:pic>
        <p:nvPicPr>
          <p:cNvPr id="14338" name="Picture 2" descr="http://www.netterimages.com/images/vpv/000/000/050/50459-0550x0475.jpg"/>
          <p:cNvPicPr>
            <a:picLocks noChangeAspect="1" noChangeArrowheads="1"/>
          </p:cNvPicPr>
          <p:nvPr/>
        </p:nvPicPr>
        <p:blipFill>
          <a:blip r:embed="rId2" cstate="print"/>
          <a:srcRect/>
          <a:stretch>
            <a:fillRect/>
          </a:stretch>
        </p:blipFill>
        <p:spPr bwMode="auto">
          <a:xfrm>
            <a:off x="0" y="0"/>
            <a:ext cx="5914705"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04800"/>
            <a:ext cx="7010400" cy="6019800"/>
          </a:xfrm>
        </p:spPr>
        <p:txBody>
          <a:bodyPr/>
          <a:lstStyle/>
          <a:p>
            <a:pPr>
              <a:buNone/>
            </a:pPr>
            <a:r>
              <a:rPr lang="en-US" sz="3600" b="1" u="sng" dirty="0" smtClean="0"/>
              <a:t>Standing flexion test</a:t>
            </a:r>
          </a:p>
          <a:p>
            <a:r>
              <a:rPr lang="en-US" sz="3200" dirty="0" smtClean="0"/>
              <a:t>Patient position – standing with the feet 12 inches apart</a:t>
            </a:r>
          </a:p>
          <a:p>
            <a:r>
              <a:rPr lang="en-US" sz="3200" dirty="0" smtClean="0"/>
              <a:t>The therapist places his/her thumbs on the inferior margin of the PSIS’s and monitors the movement of the bony structures as the patient bends forward with the knees extended</a:t>
            </a:r>
          </a:p>
          <a:p>
            <a:r>
              <a:rPr lang="en-US" sz="3200" dirty="0" smtClean="0"/>
              <a:t>Positive test – Indicated by one PSIS moving further in a cranial direction and may be indicative of an </a:t>
            </a:r>
            <a:r>
              <a:rPr lang="en-US" sz="3200" dirty="0" err="1" smtClean="0"/>
              <a:t>articular</a:t>
            </a:r>
            <a:r>
              <a:rPr lang="en-US" sz="3200" dirty="0" smtClean="0"/>
              <a:t> restriction</a:t>
            </a:r>
          </a:p>
          <a:p>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0"/>
            <a:ext cx="7086600" cy="1143000"/>
          </a:xfrm>
        </p:spPr>
        <p:txBody>
          <a:bodyPr/>
          <a:lstStyle/>
          <a:p>
            <a:r>
              <a:rPr lang="en-US" b="1" dirty="0" smtClean="0">
                <a:latin typeface="+mj-lt"/>
                <a:cs typeface="Tahoma" pitchFamily="112" charset="0"/>
              </a:rPr>
              <a:t>CONTENT…</a:t>
            </a:r>
          </a:p>
        </p:txBody>
      </p:sp>
      <p:sp>
        <p:nvSpPr>
          <p:cNvPr id="5123" name="Content Placeholder 4"/>
          <p:cNvSpPr>
            <a:spLocks noGrp="1"/>
          </p:cNvSpPr>
          <p:nvPr>
            <p:ph idx="1"/>
          </p:nvPr>
        </p:nvSpPr>
        <p:spPr>
          <a:xfrm>
            <a:off x="457200" y="1295400"/>
            <a:ext cx="8229600" cy="5105400"/>
          </a:xfrm>
        </p:spPr>
        <p:txBody>
          <a:bodyPr/>
          <a:lstStyle/>
          <a:p>
            <a:r>
              <a:rPr lang="en-US" sz="3200" dirty="0" smtClean="0"/>
              <a:t>Anatomy of the vertebral column</a:t>
            </a:r>
          </a:p>
          <a:p>
            <a:r>
              <a:rPr lang="en-US" sz="3200" dirty="0" smtClean="0"/>
              <a:t>Anatomy of the vertebrae</a:t>
            </a:r>
          </a:p>
          <a:p>
            <a:r>
              <a:rPr lang="en-US" sz="3200" dirty="0" smtClean="0"/>
              <a:t>What is </a:t>
            </a:r>
            <a:r>
              <a:rPr lang="en-US" sz="3200" dirty="0" err="1" smtClean="0"/>
              <a:t>spondylosis</a:t>
            </a:r>
            <a:r>
              <a:rPr lang="en-US" sz="3200" dirty="0" smtClean="0"/>
              <a:t>?</a:t>
            </a:r>
          </a:p>
          <a:p>
            <a:r>
              <a:rPr lang="en-US" sz="3200" dirty="0" smtClean="0"/>
              <a:t>Causes and Risk Factors</a:t>
            </a:r>
          </a:p>
          <a:p>
            <a:r>
              <a:rPr lang="en-US" sz="3200" dirty="0" smtClean="0"/>
              <a:t>Signs and symptoms</a:t>
            </a:r>
          </a:p>
          <a:p>
            <a:r>
              <a:rPr lang="en-US" sz="3200" dirty="0" smtClean="0"/>
              <a:t>Diagnosis</a:t>
            </a:r>
          </a:p>
          <a:p>
            <a:r>
              <a:rPr lang="en-US" sz="3200" dirty="0" smtClean="0"/>
              <a:t>Special tests</a:t>
            </a:r>
          </a:p>
          <a:p>
            <a:r>
              <a:rPr lang="en-US" sz="3200" dirty="0" smtClean="0"/>
              <a:t>Management</a:t>
            </a:r>
          </a:p>
          <a:p>
            <a:r>
              <a:rPr lang="en-US" sz="3200" dirty="0" smtClean="0"/>
              <a:t>Advices to the patient</a:t>
            </a:r>
          </a:p>
          <a:p>
            <a:endParaRPr lang="en-US"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lanecc.edu/users/howardc/PTA104/104SpinalDisorders/104SpinalDisorders/Standing%20flexion.jpg"/>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81000"/>
            <a:ext cx="7010400" cy="5943600"/>
          </a:xfrm>
        </p:spPr>
        <p:txBody>
          <a:bodyPr/>
          <a:lstStyle/>
          <a:p>
            <a:pPr>
              <a:buNone/>
            </a:pPr>
            <a:r>
              <a:rPr lang="en-US" sz="3600" b="1" u="sng" dirty="0" smtClean="0"/>
              <a:t>Straight leg raising test</a:t>
            </a:r>
          </a:p>
          <a:p>
            <a:r>
              <a:rPr lang="en-US" sz="3200" dirty="0" smtClean="0"/>
              <a:t>Patient position – Supine</a:t>
            </a:r>
          </a:p>
          <a:p>
            <a:r>
              <a:rPr lang="en-US" sz="3200" dirty="0" smtClean="0"/>
              <a:t>The therapist lifts the patient's symptomatic leg by the posterior ankle while keeping the knee in a fully extended position</a:t>
            </a:r>
          </a:p>
          <a:p>
            <a:r>
              <a:rPr lang="en-US" sz="3200" dirty="0" smtClean="0"/>
              <a:t>The therapist continues to lift the patient's leg by flexing at the hip until pain is </a:t>
            </a:r>
            <a:r>
              <a:rPr lang="en-US" sz="3200" dirty="0" err="1" smtClean="0"/>
              <a:t>illicited</a:t>
            </a:r>
            <a:r>
              <a:rPr lang="en-US" sz="3200" dirty="0" smtClean="0"/>
              <a:t> or end range is reached</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457200"/>
            <a:ext cx="6934200" cy="5867400"/>
          </a:xfrm>
        </p:spPr>
        <p:txBody>
          <a:bodyPr/>
          <a:lstStyle/>
          <a:p>
            <a:r>
              <a:rPr lang="en-US" sz="3200" dirty="0" smtClean="0"/>
              <a:t>Neurologic pain which is reproduced in the leg and low back between 30-70 degrees of hip flexion is a positive result of lumbar disc </a:t>
            </a:r>
            <a:r>
              <a:rPr lang="en-US" sz="3200" dirty="0" err="1" smtClean="0"/>
              <a:t>herniation</a:t>
            </a:r>
            <a:r>
              <a:rPr lang="en-US" sz="3200" dirty="0" smtClean="0"/>
              <a:t> at the L4-S1 nerve roots</a:t>
            </a:r>
          </a:p>
          <a:p>
            <a:r>
              <a:rPr lang="en-US" sz="3200" dirty="0" smtClean="0"/>
              <a:t>In order to make this test more specific, the ankle can be </a:t>
            </a:r>
            <a:r>
              <a:rPr lang="en-US" sz="3200" dirty="0" err="1" smtClean="0"/>
              <a:t>dorsiflexed</a:t>
            </a:r>
            <a:r>
              <a:rPr lang="en-US" sz="3200" dirty="0" smtClean="0"/>
              <a:t> and the cervical spine flexed</a:t>
            </a:r>
          </a:p>
          <a:p>
            <a:r>
              <a:rPr lang="en-US" sz="3200" dirty="0" smtClean="0"/>
              <a:t>This increases the stretching of the nerve root and </a:t>
            </a:r>
            <a:r>
              <a:rPr lang="en-US" sz="3200" dirty="0" err="1" smtClean="0"/>
              <a:t>dura</a:t>
            </a:r>
            <a:endParaRPr lang="en-US" sz="3200"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6934200" cy="6096000"/>
          </a:xfrm>
        </p:spPr>
        <p:txBody>
          <a:bodyPr/>
          <a:lstStyle/>
          <a:p>
            <a:r>
              <a:rPr lang="en-US" sz="3200" dirty="0" smtClean="0"/>
              <a:t>Pain at less than 30 degrees of hip flexion might indicate acute </a:t>
            </a:r>
            <a:r>
              <a:rPr lang="en-US" sz="3200" dirty="0" err="1" smtClean="0"/>
              <a:t>spondyloithesis</a:t>
            </a:r>
            <a:r>
              <a:rPr lang="en-US" sz="3200" dirty="0" smtClean="0"/>
              <a:t>, </a:t>
            </a:r>
            <a:r>
              <a:rPr lang="en-US" sz="3200" dirty="0" err="1" smtClean="0"/>
              <a:t>gluteal</a:t>
            </a:r>
            <a:r>
              <a:rPr lang="en-US" sz="3200" dirty="0" smtClean="0"/>
              <a:t> abscess, disc protrusion or extrusion, tumor of the buttock, an acute </a:t>
            </a:r>
            <a:r>
              <a:rPr lang="en-US" sz="3200" dirty="0" err="1" smtClean="0"/>
              <a:t>dural</a:t>
            </a:r>
            <a:r>
              <a:rPr lang="en-US" sz="3200" dirty="0" smtClean="0"/>
              <a:t> inflammation, a malingering patient, or the sign of the buttock</a:t>
            </a:r>
          </a:p>
          <a:p>
            <a:r>
              <a:rPr lang="en-US" sz="3200" dirty="0" smtClean="0"/>
              <a:t>Pain at greater than 70 degrees of hip flexion might indicate tightness of the hamstrings, gluteus </a:t>
            </a:r>
            <a:r>
              <a:rPr lang="en-US" sz="3200" dirty="0" err="1" smtClean="0"/>
              <a:t>maximus</a:t>
            </a:r>
            <a:r>
              <a:rPr lang="en-US" sz="3200" dirty="0" smtClean="0"/>
              <a:t>, hip capsule or a pathology of the hip or sacroiliac joints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0" y="381000"/>
            <a:ext cx="2590800" cy="5867400"/>
          </a:xfrm>
        </p:spPr>
        <p:txBody>
          <a:bodyPr/>
          <a:lstStyle/>
          <a:p>
            <a:r>
              <a:rPr lang="en-US" sz="3200" dirty="0" smtClean="0"/>
              <a:t>A highly specific test that can aid in the diagnosis of a herniated nucleus </a:t>
            </a:r>
            <a:r>
              <a:rPr lang="en-US" sz="3200" dirty="0" err="1" smtClean="0"/>
              <a:t>pulposus</a:t>
            </a:r>
            <a:r>
              <a:rPr lang="en-US" sz="3200" dirty="0" smtClean="0"/>
              <a:t> is the crossed straight leg raise test</a:t>
            </a:r>
          </a:p>
          <a:p>
            <a:endParaRPr lang="en-US" dirty="0" smtClean="0"/>
          </a:p>
          <a:p>
            <a:endParaRPr lang="en-US" dirty="0" smtClean="0"/>
          </a:p>
          <a:p>
            <a:endParaRPr lang="en-US" dirty="0"/>
          </a:p>
        </p:txBody>
      </p:sp>
      <p:pic>
        <p:nvPicPr>
          <p:cNvPr id="26626" name="Picture 2" descr="http://www.netterimages.com/images/vpv/000/000/036/36427-0550x0475.jpg"/>
          <p:cNvPicPr>
            <a:picLocks noChangeAspect="1" noChangeArrowheads="1"/>
          </p:cNvPicPr>
          <p:nvPr/>
        </p:nvPicPr>
        <p:blipFill>
          <a:blip r:embed="rId2" cstate="print"/>
          <a:srcRect/>
          <a:stretch>
            <a:fillRect/>
          </a:stretch>
        </p:blipFill>
        <p:spPr bwMode="auto">
          <a:xfrm>
            <a:off x="-1" y="0"/>
            <a:ext cx="5914705"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086600" cy="1143000"/>
          </a:xfrm>
        </p:spPr>
        <p:txBody>
          <a:bodyPr/>
          <a:lstStyle/>
          <a:p>
            <a:r>
              <a:rPr lang="en-US" sz="5400" b="1" dirty="0" smtClean="0">
                <a:latin typeface="+mj-lt"/>
              </a:rPr>
              <a:t>Management…</a:t>
            </a:r>
            <a:endParaRPr lang="en-US" sz="5400" b="1" dirty="0">
              <a:latin typeface="+mj-lt"/>
            </a:endParaRPr>
          </a:p>
        </p:txBody>
      </p:sp>
      <p:graphicFrame>
        <p:nvGraphicFramePr>
          <p:cNvPr id="4" name="Diagram 3"/>
          <p:cNvGraphicFramePr/>
          <p:nvPr/>
        </p:nvGraphicFramePr>
        <p:xfrm>
          <a:off x="762000" y="1828800"/>
          <a:ext cx="7924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Medical management</a:t>
            </a:r>
            <a:endParaRPr lang="en-US" dirty="0">
              <a:latin typeface="+mj-lt"/>
            </a:endParaRPr>
          </a:p>
        </p:txBody>
      </p:sp>
      <p:sp>
        <p:nvSpPr>
          <p:cNvPr id="3" name="Content Placeholder 2"/>
          <p:cNvSpPr>
            <a:spLocks noGrp="1"/>
          </p:cNvSpPr>
          <p:nvPr>
            <p:ph idx="1"/>
          </p:nvPr>
        </p:nvSpPr>
        <p:spPr/>
        <p:txBody>
          <a:bodyPr/>
          <a:lstStyle/>
          <a:p>
            <a:r>
              <a:rPr lang="en-US" sz="3200" dirty="0" smtClean="0"/>
              <a:t>No medication has been proven to reverse the degenerative process of </a:t>
            </a:r>
            <a:r>
              <a:rPr lang="en-US" sz="3200" dirty="0" err="1" smtClean="0"/>
              <a:t>spondylosis</a:t>
            </a:r>
            <a:endParaRPr lang="en-US" sz="3200" dirty="0" smtClean="0"/>
          </a:p>
          <a:p>
            <a:r>
              <a:rPr lang="en-US" sz="3200" dirty="0" smtClean="0"/>
              <a:t>Anti-inflammatory medications (NSAID’s)</a:t>
            </a:r>
          </a:p>
          <a:p>
            <a:r>
              <a:rPr lang="en-US" sz="3200" dirty="0" smtClean="0"/>
              <a:t>Analgesics </a:t>
            </a:r>
          </a:p>
          <a:p>
            <a:r>
              <a:rPr lang="en-US" sz="3200" dirty="0" smtClean="0"/>
              <a:t>Muscle relaxants</a:t>
            </a:r>
            <a:endParaRPr lang="en-US" b="1"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04800"/>
            <a:ext cx="7010400" cy="6019800"/>
          </a:xfrm>
        </p:spPr>
        <p:txBody>
          <a:bodyPr/>
          <a:lstStyle/>
          <a:p>
            <a:r>
              <a:rPr lang="en-US" sz="3200" dirty="0" smtClean="0"/>
              <a:t>Surgery is rarely necessary in patients with acute back pain, unless progressive neurologic problems develop</a:t>
            </a:r>
          </a:p>
          <a:p>
            <a:r>
              <a:rPr lang="en-US" sz="3200" dirty="0" smtClean="0"/>
              <a:t>This is because most patients improve dramatically after treatment with medications and physical therapy, and most patients improve within days to weeks after back pain starts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57200"/>
            <a:ext cx="6858000" cy="5867400"/>
          </a:xfrm>
        </p:spPr>
        <p:txBody>
          <a:bodyPr/>
          <a:lstStyle/>
          <a:p>
            <a:r>
              <a:rPr lang="en-US" sz="3200" dirty="0" smtClean="0"/>
              <a:t>Surgery is sometimes performed for acute sciatica, if nerve problems such as weakness and numbness are severe and worsen rather than improve, and </a:t>
            </a:r>
            <a:r>
              <a:rPr lang="en-US" sz="3200" dirty="0" err="1" smtClean="0"/>
              <a:t>cauda</a:t>
            </a:r>
            <a:r>
              <a:rPr lang="en-US" sz="3200" dirty="0" smtClean="0"/>
              <a:t> </a:t>
            </a:r>
            <a:r>
              <a:rPr lang="en-US" sz="3200" dirty="0" err="1" smtClean="0"/>
              <a:t>equina</a:t>
            </a:r>
            <a:r>
              <a:rPr lang="en-US" sz="3200" dirty="0" smtClean="0"/>
              <a:t> syndrome, a syndrome where the nerves at the bottom of the spinal cord are compressed by an </a:t>
            </a:r>
            <a:r>
              <a:rPr lang="en-US" sz="3200" dirty="0" err="1" smtClean="0"/>
              <a:t>intervertebral</a:t>
            </a:r>
            <a:r>
              <a:rPr lang="en-US" sz="3200" dirty="0" smtClean="0"/>
              <a:t> disc or a mass, causing neurologic problems</a:t>
            </a:r>
          </a:p>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lstStyle/>
          <a:p>
            <a:r>
              <a:rPr lang="en-US" b="1" dirty="0" smtClean="0">
                <a:latin typeface="+mj-lt"/>
              </a:rPr>
              <a:t>Physiotherapy management</a:t>
            </a:r>
            <a:endParaRPr lang="en-US" dirty="0">
              <a:latin typeface="+mj-lt"/>
            </a:endParaRPr>
          </a:p>
        </p:txBody>
      </p:sp>
      <p:sp>
        <p:nvSpPr>
          <p:cNvPr id="3" name="Content Placeholder 2"/>
          <p:cNvSpPr>
            <a:spLocks noGrp="1"/>
          </p:cNvSpPr>
          <p:nvPr>
            <p:ph idx="1"/>
          </p:nvPr>
        </p:nvSpPr>
        <p:spPr>
          <a:xfrm>
            <a:off x="457200" y="1371600"/>
            <a:ext cx="8229600" cy="4953000"/>
          </a:xfrm>
        </p:spPr>
        <p:txBody>
          <a:bodyPr/>
          <a:lstStyle/>
          <a:p>
            <a:r>
              <a:rPr lang="en-US" sz="3200" dirty="0" smtClean="0"/>
              <a:t>In many cases of lumbar </a:t>
            </a:r>
            <a:r>
              <a:rPr lang="en-US" sz="3200" dirty="0" err="1" smtClean="0"/>
              <a:t>spondylosis</a:t>
            </a:r>
            <a:r>
              <a:rPr lang="en-US" sz="3200" dirty="0" smtClean="0"/>
              <a:t>, rest coupled with physical therapy is ordered</a:t>
            </a:r>
          </a:p>
          <a:p>
            <a:r>
              <a:rPr lang="en-US" sz="3200" dirty="0" smtClean="0"/>
              <a:t>And in 75 percent of the cases, physical therapy and rest take care of the problem</a:t>
            </a:r>
          </a:p>
          <a:p>
            <a:r>
              <a:rPr lang="en-US" sz="3200" dirty="0" smtClean="0"/>
              <a:t>Physical therapy can ease back stiffness</a:t>
            </a:r>
          </a:p>
          <a:p>
            <a:r>
              <a:rPr lang="en-US" sz="3200" dirty="0" smtClean="0"/>
              <a:t>Exercises such as crunches and abdominal workouts can strengthen and rehabilitate muscles and joints near the spine and stomach, helping ease pressure and pain on the spine</a:t>
            </a:r>
          </a:p>
          <a:p>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latin typeface="+mj-lt"/>
              </a:rPr>
              <a:t>Anatomy of the vertebral column…</a:t>
            </a:r>
            <a:endParaRPr lang="en-US" b="1" dirty="0">
              <a:latin typeface="+mj-lt"/>
            </a:endParaRPr>
          </a:p>
        </p:txBody>
      </p:sp>
      <p:pic>
        <p:nvPicPr>
          <p:cNvPr id="3" name="il_fi" descr="http://www.woyoso.org/images/spinal_cord.gif"/>
          <p:cNvPicPr/>
          <p:nvPr/>
        </p:nvPicPr>
        <p:blipFill>
          <a:blip r:embed="rId2" cstate="print"/>
          <a:srcRect/>
          <a:stretch>
            <a:fillRect/>
          </a:stretch>
        </p:blipFill>
        <p:spPr bwMode="auto">
          <a:xfrm>
            <a:off x="5029200" y="990600"/>
            <a:ext cx="4114800" cy="5867400"/>
          </a:xfrm>
          <a:prstGeom prst="rect">
            <a:avLst/>
          </a:prstGeom>
          <a:noFill/>
          <a:ln w="9525">
            <a:noFill/>
            <a:miter lim="800000"/>
            <a:headEnd/>
            <a:tailEnd/>
          </a:ln>
        </p:spPr>
      </p:pic>
      <p:pic>
        <p:nvPicPr>
          <p:cNvPr id="4" name="Picture 3" descr="http://physioworks.com.au/images/Injuries-Conditions/spine.gif"/>
          <p:cNvPicPr/>
          <p:nvPr/>
        </p:nvPicPr>
        <p:blipFill>
          <a:blip r:embed="rId3" cstate="print"/>
          <a:srcRect/>
          <a:stretch>
            <a:fillRect/>
          </a:stretch>
        </p:blipFill>
        <p:spPr bwMode="auto">
          <a:xfrm>
            <a:off x="0" y="990600"/>
            <a:ext cx="33528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57200"/>
            <a:ext cx="6858000" cy="5867400"/>
          </a:xfrm>
        </p:spPr>
        <p:txBody>
          <a:bodyPr/>
          <a:lstStyle/>
          <a:p>
            <a:r>
              <a:rPr lang="en-US" sz="3200" dirty="0" smtClean="0"/>
              <a:t>Physical therapists also use electronic stimulation and heat to reduce pain and muscle spasms linked to </a:t>
            </a:r>
            <a:r>
              <a:rPr lang="en-US" sz="3200" dirty="0" err="1" smtClean="0"/>
              <a:t>spondylosis</a:t>
            </a:r>
            <a:endParaRPr lang="en-US" sz="3200" dirty="0" smtClean="0"/>
          </a:p>
          <a:p>
            <a:r>
              <a:rPr lang="en-US" sz="3200" dirty="0" smtClean="0"/>
              <a:t>Exercises involving pulleys and weights are often used to strengthen a patient's neck and back muscles</a:t>
            </a:r>
          </a:p>
          <a:p>
            <a:r>
              <a:rPr lang="en-US" sz="3200" dirty="0" smtClean="0"/>
              <a:t>A physical therapist can also provide strategies to limit the risk of future back problems and whether any restrictions in work or recreational activities are required</a:t>
            </a:r>
          </a:p>
          <a:p>
            <a:endParaRPr lang="en-US" sz="3200"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533400"/>
            <a:ext cx="7010400" cy="5791200"/>
          </a:xfrm>
        </p:spPr>
        <p:txBody>
          <a:bodyPr/>
          <a:lstStyle/>
          <a:p>
            <a:r>
              <a:rPr lang="en-US" sz="3200" dirty="0" smtClean="0"/>
              <a:t>Possible physical therapy exercises include yoga-like exercises and other exercises to increase flexibility and strength</a:t>
            </a:r>
          </a:p>
          <a:p>
            <a:r>
              <a:rPr lang="en-US" sz="3200" dirty="0" smtClean="0"/>
              <a:t>Stretching exercises are also common forms of treatment</a:t>
            </a:r>
            <a:endParaRPr lang="en-US" sz="3200" dirty="0"/>
          </a:p>
        </p:txBody>
      </p:sp>
      <p:pic>
        <p:nvPicPr>
          <p:cNvPr id="4" name="Picture 3" descr="Lumbar Spondylosis Physical Therapy Treatment thumbnail"/>
          <p:cNvPicPr/>
          <p:nvPr/>
        </p:nvPicPr>
        <p:blipFill>
          <a:blip r:embed="rId2" cstate="print"/>
          <a:srcRect/>
          <a:stretch>
            <a:fillRect/>
          </a:stretch>
        </p:blipFill>
        <p:spPr bwMode="auto">
          <a:xfrm>
            <a:off x="5334000" y="40005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7010400" cy="5867400"/>
          </a:xfrm>
        </p:spPr>
        <p:txBody>
          <a:bodyPr/>
          <a:lstStyle/>
          <a:p>
            <a:pPr>
              <a:buNone/>
            </a:pPr>
            <a:r>
              <a:rPr lang="en-US" sz="3600" b="1" u="sng" dirty="0" smtClean="0"/>
              <a:t>Exercises for </a:t>
            </a:r>
            <a:r>
              <a:rPr lang="en-US" sz="3600" b="1" u="sng" dirty="0" err="1" smtClean="0"/>
              <a:t>spondylosis</a:t>
            </a:r>
            <a:endParaRPr lang="en-US" sz="3600" b="1" u="sng" dirty="0" smtClean="0"/>
          </a:p>
          <a:p>
            <a:r>
              <a:rPr lang="en-US" sz="3200" b="1" dirty="0" smtClean="0"/>
              <a:t>Back exercise 1</a:t>
            </a:r>
          </a:p>
          <a:p>
            <a:pPr lvl="1"/>
            <a:r>
              <a:rPr lang="en-US" sz="2800" dirty="0" smtClean="0"/>
              <a:t>Lie on your back on the floor, bend your left knee, and put your left foot on the floor</a:t>
            </a:r>
          </a:p>
          <a:p>
            <a:pPr lvl="1"/>
            <a:r>
              <a:rPr lang="en-US" sz="2800" dirty="0" smtClean="0"/>
              <a:t>Tighten your buttock and abdominal muscles</a:t>
            </a:r>
          </a:p>
          <a:p>
            <a:pPr lvl="1"/>
            <a:r>
              <a:rPr lang="en-US" sz="2800" dirty="0" smtClean="0"/>
              <a:t>Maintain your neutral position</a:t>
            </a:r>
          </a:p>
          <a:p>
            <a:pPr lvl="1"/>
            <a:r>
              <a:rPr lang="en-US" sz="2800" dirty="0" smtClean="0"/>
              <a:t>Raise your right leg off the floor 12 inches, keeping your knee straight</a:t>
            </a:r>
          </a:p>
          <a:p>
            <a:pPr lvl="1"/>
            <a:r>
              <a:rPr lang="en-US" sz="2800" dirty="0" smtClean="0"/>
              <a:t>Hold this position and count to three</a:t>
            </a:r>
          </a:p>
          <a:p>
            <a:pPr lvl="1"/>
            <a:r>
              <a:rPr lang="en-US" sz="2800" dirty="0" smtClean="0"/>
              <a:t>Lower your leg</a:t>
            </a:r>
          </a:p>
          <a:p>
            <a:pPr>
              <a:buNone/>
            </a:pPr>
            <a:endParaRPr lang="en-US" sz="3600" b="1" u="sng" dirty="0" smtClean="0"/>
          </a:p>
          <a:p>
            <a:pPr>
              <a:buNone/>
            </a:pPr>
            <a:endParaRPr lang="en-US" sz="3600" b="1" u="sng"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81000"/>
            <a:ext cx="6858000" cy="5943600"/>
          </a:xfrm>
        </p:spPr>
        <p:txBody>
          <a:bodyPr/>
          <a:lstStyle/>
          <a:p>
            <a:pPr marL="742950" lvl="2" indent="-342900">
              <a:buFont typeface="Calibri" pitchFamily="34" charset="0"/>
              <a:buChar char="‒"/>
            </a:pPr>
            <a:r>
              <a:rPr lang="en-US" sz="2800" dirty="0" smtClean="0"/>
              <a:t>Repeat 10 times</a:t>
            </a:r>
          </a:p>
          <a:p>
            <a:pPr marL="742950" lvl="2" indent="-342900">
              <a:buFont typeface="Calibri" pitchFamily="34" charset="0"/>
              <a:buChar char="‒"/>
            </a:pPr>
            <a:r>
              <a:rPr lang="en-US" sz="2800" dirty="0" smtClean="0"/>
              <a:t>Do the exercise 10 times with your left leg raised</a:t>
            </a:r>
          </a:p>
          <a:p>
            <a:pPr marL="742950" lvl="2" indent="-342900">
              <a:buFont typeface="Calibri" pitchFamily="34" charset="0"/>
              <a:buChar char="‒"/>
            </a:pPr>
            <a:r>
              <a:rPr lang="en-US" sz="2800" dirty="0" smtClean="0"/>
              <a:t>Vary the exercise by making squares and circles with the raised leg</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7010400" cy="5867400"/>
          </a:xfrm>
        </p:spPr>
        <p:txBody>
          <a:bodyPr/>
          <a:lstStyle/>
          <a:p>
            <a:r>
              <a:rPr lang="en-US" sz="3200" b="1" dirty="0" smtClean="0"/>
              <a:t>Back exercise 2</a:t>
            </a:r>
          </a:p>
          <a:p>
            <a:pPr lvl="1"/>
            <a:r>
              <a:rPr lang="en-US" sz="2800" dirty="0" smtClean="0"/>
              <a:t>Get into a kneeling position on the floor</a:t>
            </a:r>
          </a:p>
          <a:p>
            <a:pPr lvl="1"/>
            <a:r>
              <a:rPr lang="en-US" sz="2800" dirty="0" smtClean="0"/>
              <a:t>Tighten your buttock and abdominal muscles</a:t>
            </a:r>
          </a:p>
          <a:p>
            <a:pPr lvl="1"/>
            <a:r>
              <a:rPr lang="en-US" sz="2800" dirty="0" smtClean="0"/>
              <a:t>Stay in your neutral position</a:t>
            </a:r>
          </a:p>
          <a:p>
            <a:pPr lvl="1"/>
            <a:r>
              <a:rPr lang="en-US" sz="2800" dirty="0" smtClean="0"/>
              <a:t>Put your hands on your hips</a:t>
            </a:r>
          </a:p>
          <a:p>
            <a:pPr lvl="1"/>
            <a:r>
              <a:rPr lang="en-US" sz="2800" dirty="0" smtClean="0"/>
              <a:t>Raise your right foot off the floor, and place it down in front of you</a:t>
            </a:r>
          </a:p>
          <a:p>
            <a:pPr lvl="1"/>
            <a:r>
              <a:rPr lang="en-US" sz="2800" dirty="0" smtClean="0"/>
              <a:t>You should now be kneeling on your left knee</a:t>
            </a:r>
          </a:p>
          <a:p>
            <a:pPr lvl="1"/>
            <a:r>
              <a:rPr lang="en-US" sz="2800" dirty="0" smtClean="0"/>
              <a:t>Lunge forward, moving from your hips</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7010400" cy="5867400"/>
          </a:xfrm>
        </p:spPr>
        <p:txBody>
          <a:bodyPr/>
          <a:lstStyle/>
          <a:p>
            <a:pPr lvl="1"/>
            <a:r>
              <a:rPr lang="en-US" sz="2800" dirty="0" smtClean="0"/>
              <a:t>Hold this position and count to three</a:t>
            </a:r>
          </a:p>
          <a:p>
            <a:pPr lvl="1"/>
            <a:r>
              <a:rPr lang="en-US" sz="2800" dirty="0" smtClean="0"/>
              <a:t>Go back to your original kneeling position</a:t>
            </a:r>
          </a:p>
          <a:p>
            <a:pPr lvl="1"/>
            <a:r>
              <a:rPr lang="en-US" sz="2800" dirty="0" smtClean="0"/>
              <a:t>Repeat the exercise 10 times with your right leg</a:t>
            </a:r>
          </a:p>
          <a:p>
            <a:pPr lvl="1"/>
            <a:r>
              <a:rPr lang="en-US" sz="2800" dirty="0" smtClean="0"/>
              <a:t>Then do the exercise 10 times on the other side</a:t>
            </a:r>
          </a:p>
          <a:p>
            <a:pPr lvl="1"/>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457200"/>
            <a:ext cx="6934200" cy="5867400"/>
          </a:xfrm>
        </p:spPr>
        <p:txBody>
          <a:bodyPr/>
          <a:lstStyle/>
          <a:p>
            <a:r>
              <a:rPr lang="en-US" sz="3200" b="1" dirty="0" smtClean="0"/>
              <a:t>Single-leg lift</a:t>
            </a:r>
          </a:p>
          <a:p>
            <a:pPr lvl="1"/>
            <a:r>
              <a:rPr lang="en-US" sz="2800" dirty="0" smtClean="0"/>
              <a:t>It is important to stretch your lower back and keep your spine in alignment</a:t>
            </a:r>
          </a:p>
          <a:p>
            <a:pPr lvl="1"/>
            <a:r>
              <a:rPr lang="en-US" sz="2800" dirty="0" smtClean="0"/>
              <a:t>You can do this by doing single-leg lifts</a:t>
            </a:r>
          </a:p>
          <a:p>
            <a:pPr lvl="1"/>
            <a:r>
              <a:rPr lang="en-US" sz="2800" dirty="0" smtClean="0"/>
              <a:t>Lie face-down on the floor</a:t>
            </a:r>
          </a:p>
          <a:p>
            <a:pPr lvl="1"/>
            <a:r>
              <a:rPr lang="en-US" sz="2800" dirty="0" smtClean="0"/>
              <a:t>Place your two hands under your chin and lift your head up slightly so that it is in line with your spine</a:t>
            </a:r>
          </a:p>
          <a:p>
            <a:pPr lvl="1"/>
            <a:r>
              <a:rPr lang="en-US" sz="2800" dirty="0" smtClean="0"/>
              <a:t>Slowly lift your left leg up about 6 to 8 inches and hold it for three seconds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533400"/>
            <a:ext cx="6858000" cy="5791200"/>
          </a:xfrm>
        </p:spPr>
        <p:txBody>
          <a:bodyPr/>
          <a:lstStyle/>
          <a:p>
            <a:pPr lvl="1"/>
            <a:r>
              <a:rPr lang="en-US" sz="2800" dirty="0" smtClean="0"/>
              <a:t>Do not flex or point your foot</a:t>
            </a:r>
          </a:p>
          <a:p>
            <a:pPr lvl="1"/>
            <a:r>
              <a:rPr lang="en-US" sz="2800" dirty="0" smtClean="0"/>
              <a:t>Put your leg down in the starting position</a:t>
            </a:r>
          </a:p>
          <a:p>
            <a:pPr lvl="1"/>
            <a:r>
              <a:rPr lang="en-US" sz="2800" dirty="0" smtClean="0"/>
              <a:t>Now lift your right leg up for three seconds to a similar height</a:t>
            </a:r>
          </a:p>
          <a:p>
            <a:pPr lvl="1"/>
            <a:r>
              <a:rPr lang="en-US" sz="2800" dirty="0" smtClean="0"/>
              <a:t>Do this 10 times with each leg to gently stretch your lower back</a:t>
            </a:r>
          </a:p>
          <a:p>
            <a:pPr lvl="1"/>
            <a:endParaRPr lang="en-US" sz="3200" b="1" u="sng"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457200"/>
            <a:ext cx="6934200" cy="5867400"/>
          </a:xfrm>
        </p:spPr>
        <p:txBody>
          <a:bodyPr/>
          <a:lstStyle/>
          <a:p>
            <a:r>
              <a:rPr lang="en-US" sz="3200" b="1" dirty="0" smtClean="0"/>
              <a:t>Arm curls on exercise ball</a:t>
            </a:r>
          </a:p>
          <a:p>
            <a:pPr lvl="1"/>
            <a:r>
              <a:rPr lang="en-US" sz="2800" dirty="0" smtClean="0"/>
              <a:t>Sit on a medium-sized exercise ball, 12 to 16 inches in diameter, and find your balance point</a:t>
            </a:r>
          </a:p>
          <a:p>
            <a:pPr lvl="1"/>
            <a:r>
              <a:rPr lang="en-US" sz="2800" dirty="0" smtClean="0"/>
              <a:t>Grasp hold of two 4-lb</a:t>
            </a:r>
          </a:p>
          <a:p>
            <a:pPr lvl="1"/>
            <a:r>
              <a:rPr lang="en-US" sz="2800" dirty="0" smtClean="0"/>
              <a:t>weights and let your arms extend down to your sides</a:t>
            </a:r>
          </a:p>
          <a:p>
            <a:pPr lvl="1"/>
            <a:r>
              <a:rPr lang="en-US" sz="2800" dirty="0" smtClean="0"/>
              <a:t>Alternately curl the weights up to shoulder height, holding the weight at the top of the lift for two seconds</a:t>
            </a:r>
          </a:p>
          <a:p>
            <a:pPr lvl="1"/>
            <a:r>
              <a:rPr lang="en-US" sz="2800" dirty="0" smtClean="0"/>
              <a:t>Do 10 lifts with each arm, take a 30-second break and repeat the set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57200"/>
            <a:ext cx="6858000" cy="5867400"/>
          </a:xfrm>
        </p:spPr>
        <p:txBody>
          <a:bodyPr/>
          <a:lstStyle/>
          <a:p>
            <a:pPr lvl="1"/>
            <a:r>
              <a:rPr lang="en-US" sz="2800" dirty="0" smtClean="0"/>
              <a:t>The weights are light enough so that you should not strain any muscles, but the action of doing the curls on the exercise ball will be beneficial for your lumbar area</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162800" cy="1143000"/>
          </a:xfrm>
        </p:spPr>
        <p:txBody>
          <a:bodyPr/>
          <a:lstStyle/>
          <a:p>
            <a:r>
              <a:rPr lang="en-US" b="1" dirty="0" smtClean="0">
                <a:latin typeface="+mj-lt"/>
              </a:rPr>
              <a:t>Anatomy of the vertebrae…</a:t>
            </a:r>
            <a:endParaRPr lang="en-US" b="1" dirty="0">
              <a:latin typeface="+mj-lt"/>
            </a:endParaRPr>
          </a:p>
        </p:txBody>
      </p:sp>
      <p:pic>
        <p:nvPicPr>
          <p:cNvPr id="24578" name="Picture 2" descr="http://www.eorthopod.com/images/ContentImages/spine/spine_cervical/cervical_ADR/cervical_ADR_anatomy02.jpg"/>
          <p:cNvPicPr>
            <a:picLocks noChangeAspect="1" noChangeArrowheads="1"/>
          </p:cNvPicPr>
          <p:nvPr/>
        </p:nvPicPr>
        <p:blipFill>
          <a:blip r:embed="rId2" cstate="print"/>
          <a:srcRect/>
          <a:stretch>
            <a:fillRect/>
          </a:stretch>
        </p:blipFill>
        <p:spPr bwMode="auto">
          <a:xfrm>
            <a:off x="0" y="3048000"/>
            <a:ext cx="3810000" cy="3810000"/>
          </a:xfrm>
          <a:prstGeom prst="rect">
            <a:avLst/>
          </a:prstGeom>
          <a:noFill/>
        </p:spPr>
      </p:pic>
      <p:pic>
        <p:nvPicPr>
          <p:cNvPr id="7170" name="Picture 2" descr="http://www.spinalstenosis.net/images/Disc%20and%20Vertebra%20Anatomy.jpg"/>
          <p:cNvPicPr>
            <a:picLocks noChangeAspect="1" noChangeArrowheads="1"/>
          </p:cNvPicPr>
          <p:nvPr/>
        </p:nvPicPr>
        <p:blipFill>
          <a:blip r:embed="rId3" cstate="print"/>
          <a:srcRect/>
          <a:stretch>
            <a:fillRect/>
          </a:stretch>
        </p:blipFill>
        <p:spPr bwMode="auto">
          <a:xfrm>
            <a:off x="4191000" y="1066801"/>
            <a:ext cx="4952999" cy="3962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57200"/>
            <a:ext cx="6858000" cy="5867400"/>
          </a:xfrm>
        </p:spPr>
        <p:txBody>
          <a:bodyPr/>
          <a:lstStyle/>
          <a:p>
            <a:r>
              <a:rPr lang="en-US" sz="3200" b="1" dirty="0" smtClean="0"/>
              <a:t>Pelvic Tilt</a:t>
            </a:r>
          </a:p>
          <a:p>
            <a:pPr lvl="1"/>
            <a:r>
              <a:rPr lang="en-US" sz="2800" dirty="0" smtClean="0"/>
              <a:t>The pelvic tilt exercise helps ease the compressive forces in your lower back by stretching your lower spine</a:t>
            </a:r>
          </a:p>
          <a:p>
            <a:pPr lvl="1"/>
            <a:r>
              <a:rPr lang="en-US" sz="2800" dirty="0" smtClean="0"/>
              <a:t>Begin by lying down on your back with both knees bent and the soles of your feet flat on the floor</a:t>
            </a:r>
          </a:p>
          <a:p>
            <a:pPr lvl="1"/>
            <a:r>
              <a:rPr lang="en-US" sz="2800" dirty="0" smtClean="0"/>
              <a:t>Use the muscles of your abdomen to push your lower back down until it is in contact with the floor</a:t>
            </a:r>
          </a:p>
          <a:p>
            <a:pPr lvl="1"/>
            <a:r>
              <a:rPr lang="en-US" sz="2800" dirty="0" smtClean="0"/>
              <a:t>Hold this position for five to 10 seconds, then relax</a:t>
            </a:r>
          </a:p>
          <a:p>
            <a:pPr lvl="1"/>
            <a:r>
              <a:rPr lang="en-US" sz="2800" dirty="0" smtClean="0"/>
              <a:t>Repeat 10 times</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cks.nhs.uk/Media/50_-10051_100.png"/>
          <p:cNvPicPr/>
          <p:nvPr/>
        </p:nvPicPr>
        <p:blipFill>
          <a:blip r:embed="rId2" cstate="print"/>
          <a:srcRect/>
          <a:stretch>
            <a:fillRect/>
          </a:stretch>
        </p:blipFill>
        <p:spPr bwMode="auto">
          <a:xfrm>
            <a:off x="1981200" y="0"/>
            <a:ext cx="51815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81000"/>
            <a:ext cx="7010400" cy="5943600"/>
          </a:xfrm>
        </p:spPr>
        <p:txBody>
          <a:bodyPr/>
          <a:lstStyle/>
          <a:p>
            <a:r>
              <a:rPr lang="en-US" sz="3200" b="1" dirty="0" smtClean="0"/>
              <a:t>Double Knee to Chest</a:t>
            </a:r>
          </a:p>
          <a:p>
            <a:pPr lvl="1"/>
            <a:r>
              <a:rPr lang="en-US" sz="2800" dirty="0" smtClean="0"/>
              <a:t>Like the pelvic tilt exercise, this exercise improves the range of motion in your lower back by decompressing your spine</a:t>
            </a:r>
          </a:p>
          <a:p>
            <a:pPr lvl="1"/>
            <a:r>
              <a:rPr lang="en-US" sz="2800" dirty="0" smtClean="0"/>
              <a:t>Begin by lying down on your back with both legs extended and your arms by your sides</a:t>
            </a:r>
          </a:p>
          <a:p>
            <a:pPr lvl="1"/>
            <a:r>
              <a:rPr lang="en-US" sz="2800" dirty="0" smtClean="0"/>
              <a:t>Bend both knees at the same time and lift your feet off the floor</a:t>
            </a:r>
          </a:p>
          <a:p>
            <a:pPr lvl="1"/>
            <a:r>
              <a:rPr lang="en-US" sz="2800" dirty="0" smtClean="0"/>
              <a:t>Reach up with both arms and grab your legs around the shins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457200"/>
            <a:ext cx="6934200" cy="5867400"/>
          </a:xfrm>
        </p:spPr>
        <p:txBody>
          <a:bodyPr/>
          <a:lstStyle/>
          <a:p>
            <a:pPr lvl="1"/>
            <a:r>
              <a:rPr lang="en-US" sz="2800" dirty="0" smtClean="0"/>
              <a:t>Use the muscles of your arms to pull both knees toward your chest</a:t>
            </a:r>
          </a:p>
          <a:p>
            <a:pPr lvl="1"/>
            <a:r>
              <a:rPr lang="en-US" sz="2800" dirty="0" smtClean="0"/>
              <a:t>Hold this stretch for five to 10 seconds</a:t>
            </a:r>
          </a:p>
          <a:p>
            <a:pPr lvl="1"/>
            <a:r>
              <a:rPr lang="en-US" sz="2800" dirty="0" smtClean="0"/>
              <a:t>Perform three sets of five to 10 repetitions daily</a:t>
            </a: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457200"/>
            <a:ext cx="6934200" cy="5867400"/>
          </a:xfrm>
        </p:spPr>
        <p:txBody>
          <a:bodyPr/>
          <a:lstStyle/>
          <a:p>
            <a:r>
              <a:rPr lang="en-US" sz="3200" b="1" dirty="0" smtClean="0"/>
              <a:t>Pelvic Bridge</a:t>
            </a:r>
          </a:p>
          <a:p>
            <a:pPr lvl="1"/>
            <a:r>
              <a:rPr lang="en-US" sz="2800" dirty="0" smtClean="0"/>
              <a:t>This exercise helps strengthen the muscles of your lower back</a:t>
            </a:r>
          </a:p>
          <a:p>
            <a:pPr lvl="1"/>
            <a:r>
              <a:rPr lang="en-US" sz="2800" dirty="0" smtClean="0"/>
              <a:t>Begin by lying down on your back with your knees bent and the soles of your feet flat on the floor</a:t>
            </a:r>
          </a:p>
          <a:p>
            <a:pPr lvl="1"/>
            <a:r>
              <a:rPr lang="en-US" sz="2800" dirty="0" smtClean="0"/>
              <a:t>Cross both of your arms across your chest while simultaneously tightening the muscles of your abdomen</a:t>
            </a:r>
          </a:p>
          <a:p>
            <a:pPr lvl="1"/>
            <a:r>
              <a:rPr lang="en-US" sz="2800" dirty="0" smtClean="0"/>
              <a:t>Use a slow and controlled motion to lift your hips off the floor until there is a straight line between your knees, hips and shoulders</a:t>
            </a:r>
          </a:p>
          <a:p>
            <a:pPr lvl="1"/>
            <a:endParaRPr lang="en-US" sz="2800"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7010400" cy="4267200"/>
          </a:xfrm>
        </p:spPr>
        <p:txBody>
          <a:bodyPr/>
          <a:lstStyle/>
          <a:p>
            <a:pPr lvl="1"/>
            <a:r>
              <a:rPr lang="en-US" sz="2800" dirty="0" smtClean="0"/>
              <a:t>Hold this position for five to seven seconds, then return to the starting position using a slow and controlled motion</a:t>
            </a:r>
          </a:p>
          <a:p>
            <a:pPr lvl="1"/>
            <a:r>
              <a:rPr lang="en-US" sz="2800" dirty="0" smtClean="0"/>
              <a:t>Repeat 10 times a day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cks.nhs.uk/Media/50_-10049_200.png"/>
          <p:cNvPicPr/>
          <p:nvPr/>
        </p:nvPicPr>
        <p:blipFill>
          <a:blip r:embed="rId2" cstate="print"/>
          <a:srcRect/>
          <a:stretch>
            <a:fillRect/>
          </a:stretch>
        </p:blipFill>
        <p:spPr bwMode="auto">
          <a:xfrm>
            <a:off x="1600200" y="0"/>
            <a:ext cx="5867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Advices to the patient…</a:t>
            </a:r>
            <a:endParaRPr lang="en-US" b="1" dirty="0">
              <a:latin typeface="+mj-lt"/>
            </a:endParaRPr>
          </a:p>
        </p:txBody>
      </p:sp>
      <p:sp>
        <p:nvSpPr>
          <p:cNvPr id="3" name="Content Placeholder 2"/>
          <p:cNvSpPr>
            <a:spLocks noGrp="1"/>
          </p:cNvSpPr>
          <p:nvPr>
            <p:ph idx="1"/>
          </p:nvPr>
        </p:nvSpPr>
        <p:spPr/>
        <p:txBody>
          <a:bodyPr/>
          <a:lstStyle/>
          <a:p>
            <a:r>
              <a:rPr lang="en-US" sz="3200" dirty="0" smtClean="0"/>
              <a:t>Avoid long term sitting and standing</a:t>
            </a:r>
          </a:p>
          <a:p>
            <a:r>
              <a:rPr lang="en-US" sz="3200" dirty="0" smtClean="0"/>
              <a:t>Avoid high heels</a:t>
            </a:r>
          </a:p>
          <a:p>
            <a:r>
              <a:rPr lang="en-US" sz="3200" dirty="0" smtClean="0"/>
              <a:t>Reduction of weight (if the patient is obese)</a:t>
            </a:r>
          </a:p>
          <a:p>
            <a:r>
              <a:rPr lang="en-US" sz="3200" dirty="0" smtClean="0"/>
              <a:t>Do not use a very soft or a spring </a:t>
            </a:r>
            <a:r>
              <a:rPr lang="en-US" sz="3200" dirty="0" err="1" smtClean="0"/>
              <a:t>metress</a:t>
            </a:r>
            <a:endParaRPr lang="en-US" sz="3200" dirty="0" smtClean="0"/>
          </a:p>
          <a:p>
            <a:r>
              <a:rPr lang="en-US" sz="3200" dirty="0" smtClean="0"/>
              <a:t>Use correct postures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content.answcdn.com/main/content/img/oxford/Oxford_Food_Fitness/0198631472.backache.1.jpg"/>
          <p:cNvPicPr/>
          <p:nvPr/>
        </p:nvPicPr>
        <p:blipFill>
          <a:blip r:embed="rId2" cstate="print"/>
          <a:srcRect/>
          <a:stretch>
            <a:fillRect/>
          </a:stretch>
        </p:blipFill>
        <p:spPr bwMode="auto">
          <a:xfrm>
            <a:off x="2133600" y="0"/>
            <a:ext cx="4724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785485">
            <a:off x="121626" y="2560407"/>
            <a:ext cx="8709437" cy="1323439"/>
          </a:xfrm>
          <a:prstGeom prst="rect">
            <a:avLst/>
          </a:prstGeom>
          <a:noFill/>
        </p:spPr>
        <p:txBody>
          <a:bodyPr wrap="none" lIns="91440" tIns="45720" rIns="91440" bIns="45720">
            <a:spAutoFit/>
          </a:bodyPr>
          <a:lstStyle/>
          <a:p>
            <a:pPr algn="ct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Edwardian Script ITC" pitchFamily="66" charset="0"/>
              </a:rPr>
              <a:t>THANK    YOU!!!</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Edwardian Script ITC"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coreconcepts.com.sg/wp-content/uploads/701px-ACDF_oblique_annotated_english.png"/>
          <p:cNvPicPr>
            <a:picLocks noChangeAspect="1" noChangeArrowheads="1"/>
          </p:cNvPicPr>
          <p:nvPr/>
        </p:nvPicPr>
        <p:blipFill>
          <a:blip r:embed="rId2" cstate="print"/>
          <a:srcRect/>
          <a:stretch>
            <a:fillRect/>
          </a:stretch>
        </p:blipFill>
        <p:spPr bwMode="auto">
          <a:xfrm>
            <a:off x="0" y="0"/>
            <a:ext cx="9144000" cy="68389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086600" cy="1143000"/>
          </a:xfrm>
        </p:spPr>
        <p:txBody>
          <a:bodyPr/>
          <a:lstStyle/>
          <a:p>
            <a:r>
              <a:rPr lang="en-US" b="1" dirty="0" smtClean="0">
                <a:latin typeface="+mj-lt"/>
              </a:rPr>
              <a:t>What is </a:t>
            </a:r>
            <a:r>
              <a:rPr lang="en-US" b="1" dirty="0" err="1" smtClean="0">
                <a:latin typeface="+mj-lt"/>
              </a:rPr>
              <a:t>spondylosis</a:t>
            </a:r>
            <a:r>
              <a:rPr lang="en-US" b="1" dirty="0" smtClean="0">
                <a:latin typeface="+mj-lt"/>
              </a:rPr>
              <a:t>?</a:t>
            </a:r>
            <a:endParaRPr lang="en-US" b="1" dirty="0">
              <a:latin typeface="+mj-lt"/>
            </a:endParaRPr>
          </a:p>
        </p:txBody>
      </p:sp>
      <p:sp>
        <p:nvSpPr>
          <p:cNvPr id="3" name="Content Placeholder 2"/>
          <p:cNvSpPr>
            <a:spLocks noGrp="1"/>
          </p:cNvSpPr>
          <p:nvPr>
            <p:ph idx="1"/>
          </p:nvPr>
        </p:nvSpPr>
        <p:spPr>
          <a:xfrm>
            <a:off x="1524000" y="1219200"/>
            <a:ext cx="7162800" cy="5105400"/>
          </a:xfrm>
        </p:spPr>
        <p:txBody>
          <a:bodyPr/>
          <a:lstStyle/>
          <a:p>
            <a:r>
              <a:rPr lang="en-US" sz="3200" dirty="0" err="1" smtClean="0"/>
              <a:t>Spondylosis</a:t>
            </a:r>
            <a:r>
              <a:rPr lang="en-US" sz="3200" dirty="0" smtClean="0"/>
              <a:t> refers to degenerative changes in the spine such as bone spurs and degenerating </a:t>
            </a:r>
            <a:r>
              <a:rPr lang="en-US" sz="3200" dirty="0" err="1" smtClean="0"/>
              <a:t>intervertebral</a:t>
            </a:r>
            <a:r>
              <a:rPr lang="en-US" sz="3200" dirty="0" smtClean="0"/>
              <a:t> discs</a:t>
            </a:r>
          </a:p>
          <a:p>
            <a:r>
              <a:rPr lang="en-US" sz="3200" dirty="0" err="1" smtClean="0"/>
              <a:t>Spondylosis</a:t>
            </a:r>
            <a:r>
              <a:rPr lang="en-US" sz="3200" dirty="0" smtClean="0"/>
              <a:t> changes in the spine are frequently referred to as osteoarthritis</a:t>
            </a:r>
            <a:endParaRPr lang="en-US" sz="3200" dirty="0"/>
          </a:p>
        </p:txBody>
      </p:sp>
      <p:pic>
        <p:nvPicPr>
          <p:cNvPr id="5122" name="Picture 2" descr="http://www.back-pain-relief-advisor.com/image-files/lumbar-spondylosis.jpg"/>
          <p:cNvPicPr>
            <a:picLocks noChangeAspect="1" noChangeArrowheads="1"/>
          </p:cNvPicPr>
          <p:nvPr/>
        </p:nvPicPr>
        <p:blipFill>
          <a:blip r:embed="rId2" cstate="print"/>
          <a:srcRect/>
          <a:stretch>
            <a:fillRect/>
          </a:stretch>
        </p:blipFill>
        <p:spPr bwMode="auto">
          <a:xfrm>
            <a:off x="0" y="4495800"/>
            <a:ext cx="6307445" cy="2362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04800"/>
            <a:ext cx="7086600" cy="6019800"/>
          </a:xfrm>
        </p:spPr>
        <p:txBody>
          <a:bodyPr/>
          <a:lstStyle/>
          <a:p>
            <a:r>
              <a:rPr lang="en-US" sz="3200" b="1" dirty="0" err="1" smtClean="0"/>
              <a:t>Spondylosis</a:t>
            </a:r>
            <a:r>
              <a:rPr lang="en-US" sz="3200" dirty="0" smtClean="0"/>
              <a:t> (spine arthritis) is one of the most common causes of spine pain and stiffness once you are aged over fifty</a:t>
            </a:r>
          </a:p>
          <a:p>
            <a:r>
              <a:rPr lang="en-US" sz="3200" dirty="0" err="1" smtClean="0"/>
              <a:t>Spondylosis</a:t>
            </a:r>
            <a:r>
              <a:rPr lang="en-US" sz="3200" dirty="0" smtClean="0"/>
              <a:t> is further </a:t>
            </a:r>
            <a:r>
              <a:rPr lang="en-US" sz="3200" dirty="0" err="1" smtClean="0"/>
              <a:t>categorised</a:t>
            </a:r>
            <a:r>
              <a:rPr lang="en-US" sz="3200" dirty="0" smtClean="0"/>
              <a:t> depending on the region of the spine that it is present</a:t>
            </a:r>
          </a:p>
          <a:p>
            <a:pPr lvl="1"/>
            <a:r>
              <a:rPr lang="en-US" sz="2800" b="1" dirty="0" smtClean="0"/>
              <a:t>Cervical </a:t>
            </a:r>
            <a:r>
              <a:rPr lang="en-US" sz="2800" b="1" dirty="0" err="1" smtClean="0"/>
              <a:t>Spondylosis</a:t>
            </a:r>
            <a:r>
              <a:rPr lang="en-US" sz="2800" dirty="0" smtClean="0"/>
              <a:t> (Neck Arthritis)</a:t>
            </a:r>
          </a:p>
          <a:p>
            <a:pPr lvl="1"/>
            <a:r>
              <a:rPr lang="en-US" sz="2800" b="1" dirty="0" smtClean="0"/>
              <a:t>Thoracic </a:t>
            </a:r>
            <a:r>
              <a:rPr lang="en-US" sz="2800" b="1" dirty="0" err="1" smtClean="0"/>
              <a:t>Spondylosis</a:t>
            </a:r>
            <a:r>
              <a:rPr lang="en-US" sz="2800" b="1" dirty="0" smtClean="0"/>
              <a:t> </a:t>
            </a:r>
            <a:r>
              <a:rPr lang="en-US" sz="2800" dirty="0" smtClean="0"/>
              <a:t>(Mid Back Arthritis)</a:t>
            </a:r>
          </a:p>
          <a:p>
            <a:pPr lvl="1"/>
            <a:r>
              <a:rPr lang="en-US" sz="2800" b="1" dirty="0" smtClean="0"/>
              <a:t>Lumbar </a:t>
            </a:r>
            <a:r>
              <a:rPr lang="en-US" sz="2800" b="1" dirty="0" err="1" smtClean="0"/>
              <a:t>Spondylosis</a:t>
            </a:r>
            <a:r>
              <a:rPr lang="en-US" sz="2800" dirty="0" smtClean="0"/>
              <a:t> (Low Back Arthritis)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ialx.com/curetalk/wp-content/blogs.dir/7/files/2011/05/diseases/Lumbar_Spondylosis-2.jpg"/>
          <p:cNvPicPr>
            <a:picLocks noChangeAspect="1" noChangeArrowheads="1"/>
          </p:cNvPicPr>
          <p:nvPr/>
        </p:nvPicPr>
        <p:blipFill>
          <a:blip r:embed="rId2" cstate="print"/>
          <a:srcRect/>
          <a:stretch>
            <a:fillRect/>
          </a:stretch>
        </p:blipFill>
        <p:spPr bwMode="auto">
          <a:xfrm>
            <a:off x="2590800" y="0"/>
            <a:ext cx="4294067"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Causes and Risk Factors…</a:t>
            </a:r>
            <a:endParaRPr lang="en-US" dirty="0">
              <a:latin typeface="+mj-lt"/>
            </a:endParaRPr>
          </a:p>
        </p:txBody>
      </p:sp>
      <p:sp>
        <p:nvSpPr>
          <p:cNvPr id="3" name="Content Placeholder 2"/>
          <p:cNvSpPr>
            <a:spLocks noGrp="1"/>
          </p:cNvSpPr>
          <p:nvPr>
            <p:ph idx="1"/>
          </p:nvPr>
        </p:nvSpPr>
        <p:spPr/>
        <p:txBody>
          <a:bodyPr/>
          <a:lstStyle/>
          <a:p>
            <a:r>
              <a:rPr lang="en-US" sz="3200" dirty="0" err="1" smtClean="0"/>
              <a:t>Spondylosis</a:t>
            </a:r>
            <a:r>
              <a:rPr lang="en-US" sz="3200" dirty="0" smtClean="0"/>
              <a:t> is an aging phenomenon</a:t>
            </a:r>
          </a:p>
          <a:p>
            <a:r>
              <a:rPr lang="en-US" sz="3200" dirty="0" smtClean="0"/>
              <a:t>With age, the bones and ligaments in the spine wear, leading to bone spurs (osteoarthritis)</a:t>
            </a:r>
          </a:p>
          <a:p>
            <a:r>
              <a:rPr lang="en-US" sz="3200" dirty="0" smtClean="0"/>
              <a:t>Also, the </a:t>
            </a:r>
            <a:r>
              <a:rPr lang="en-US" sz="3200" dirty="0" err="1" smtClean="0"/>
              <a:t>intervertebral</a:t>
            </a:r>
            <a:r>
              <a:rPr lang="en-US" sz="3200" dirty="0" smtClean="0"/>
              <a:t> discs degenerate and weaken, which can lead to disc </a:t>
            </a:r>
            <a:r>
              <a:rPr lang="en-US" sz="3200" dirty="0" err="1" smtClean="0"/>
              <a:t>herniation</a:t>
            </a:r>
            <a:r>
              <a:rPr lang="en-US" sz="3200" dirty="0" smtClean="0"/>
              <a:t> and bulging discs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teoporosis">
  <a:themeElements>
    <a:clrScheme name="black&amp;blue">
      <a:dk1>
        <a:srgbClr val="FFFFFF"/>
      </a:dk1>
      <a:lt1>
        <a:srgbClr val="FFFFFF"/>
      </a:lt1>
      <a:dk2>
        <a:srgbClr val="1F497D"/>
      </a:dk2>
      <a:lt2>
        <a:srgbClr val="2E66CD"/>
      </a:lt2>
      <a:accent1>
        <a:srgbClr val="D21011"/>
      </a:accent1>
      <a:accent2>
        <a:srgbClr val="153E7B"/>
      </a:accent2>
      <a:accent3>
        <a:srgbClr val="FFFFFF"/>
      </a:accent3>
      <a:accent4>
        <a:srgbClr val="8064A2"/>
      </a:accent4>
      <a:accent5>
        <a:srgbClr val="4BACC6"/>
      </a:accent5>
      <a:accent6>
        <a:srgbClr val="F79646"/>
      </a:accent6>
      <a:hlink>
        <a:srgbClr val="3382F8"/>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osteoporosis</Template>
  <TotalTime>250</TotalTime>
  <Words>1599</Words>
  <Application>Microsoft Office PowerPoint</Application>
  <PresentationFormat>On-screen Show (4:3)</PresentationFormat>
  <Paragraphs>162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osteoporosis</vt:lpstr>
      <vt:lpstr>Lumbar Spondylosis </vt:lpstr>
      <vt:lpstr>CONTENT…</vt:lpstr>
      <vt:lpstr>Anatomy of the vertebral column…</vt:lpstr>
      <vt:lpstr>Anatomy of the vertebrae…</vt:lpstr>
      <vt:lpstr>PowerPoint Presentation</vt:lpstr>
      <vt:lpstr>What is spondylosis?</vt:lpstr>
      <vt:lpstr>PowerPoint Presentation</vt:lpstr>
      <vt:lpstr>PowerPoint Presentation</vt:lpstr>
      <vt:lpstr>Causes and Risk Factors…</vt:lpstr>
      <vt:lpstr>PowerPoint Presentation</vt:lpstr>
      <vt:lpstr>Signs and symptoms…</vt:lpstr>
      <vt:lpstr>Diagnosis…</vt:lpstr>
      <vt:lpstr>PowerPoint Presentation</vt:lpstr>
      <vt:lpstr>PowerPoint Presentation</vt:lpstr>
      <vt:lpstr>PowerPoint Presentation</vt:lpstr>
      <vt:lpstr>Special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vt:lpstr>
      <vt:lpstr>Medical management</vt:lpstr>
      <vt:lpstr>PowerPoint Presentation</vt:lpstr>
      <vt:lpstr>PowerPoint Presentation</vt:lpstr>
      <vt:lpstr>Physiotherapy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Advices to the patient…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Lumbar Spondylosis</dc:title>
  <dc:creator>poo</dc:creator>
  <cp:lastModifiedBy>IMPULSE</cp:lastModifiedBy>
  <cp:revision>12</cp:revision>
  <dcterms:created xsi:type="dcterms:W3CDTF">2012-09-18T23:42:21Z</dcterms:created>
  <dcterms:modified xsi:type="dcterms:W3CDTF">2013-08-08T08:28:47Z</dcterms:modified>
</cp:coreProperties>
</file>