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420" r:id="rId15"/>
    <p:sldId id="421" r:id="rId16"/>
    <p:sldId id="422" r:id="rId17"/>
    <p:sldId id="423"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305" r:id="rId32"/>
    <p:sldId id="311" r:id="rId33"/>
    <p:sldId id="312" r:id="rId34"/>
    <p:sldId id="316" r:id="rId35"/>
    <p:sldId id="318" r:id="rId36"/>
    <p:sldId id="321" r:id="rId37"/>
    <p:sldId id="324" r:id="rId38"/>
    <p:sldId id="330" r:id="rId39"/>
    <p:sldId id="332" r:id="rId40"/>
    <p:sldId id="335" r:id="rId41"/>
    <p:sldId id="337" r:id="rId42"/>
    <p:sldId id="341" r:id="rId43"/>
    <p:sldId id="342" r:id="rId44"/>
    <p:sldId id="424" r:id="rId45"/>
    <p:sldId id="425" r:id="rId46"/>
    <p:sldId id="426" r:id="rId47"/>
    <p:sldId id="427" r:id="rId48"/>
    <p:sldId id="428" r:id="rId49"/>
    <p:sldId id="430" r:id="rId50"/>
    <p:sldId id="386" r:id="rId51"/>
    <p:sldId id="387" r:id="rId52"/>
    <p:sldId id="391" r:id="rId53"/>
    <p:sldId id="397" r:id="rId54"/>
    <p:sldId id="429" r:id="rId55"/>
    <p:sldId id="405" r:id="rId56"/>
    <p:sldId id="406" r:id="rId57"/>
    <p:sldId id="407" r:id="rId58"/>
    <p:sldId id="408" r:id="rId59"/>
    <p:sldId id="409" r:id="rId60"/>
    <p:sldId id="410" r:id="rId61"/>
    <p:sldId id="411" r:id="rId62"/>
    <p:sldId id="412" r:id="rId63"/>
    <p:sldId id="413" r:id="rId64"/>
    <p:sldId id="414" r:id="rId65"/>
    <p:sldId id="419" r:id="rId66"/>
    <p:sldId id="285" r:id="rId67"/>
    <p:sldId id="286" r:id="rId68"/>
    <p:sldId id="287" r:id="rId69"/>
    <p:sldId id="288" r:id="rId70"/>
    <p:sldId id="289" r:id="rId71"/>
    <p:sldId id="290" r:id="rId72"/>
    <p:sldId id="291" r:id="rId73"/>
    <p:sldId id="292" r:id="rId74"/>
    <p:sldId id="293" r:id="rId75"/>
    <p:sldId id="294" r:id="rId76"/>
    <p:sldId id="295" r:id="rId77"/>
    <p:sldId id="296" r:id="rId78"/>
    <p:sldId id="257" r:id="rId79"/>
    <p:sldId id="258"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AA173-D6FC-424C-8B8B-584795919B97}" type="datetimeFigureOut">
              <a:rPr lang="en-US" smtClean="0"/>
              <a:t>9/10/2013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58FE2-A72C-43A2-8622-CB0E4DDFE80C}" type="slidenum">
              <a:rPr lang="en-US" smtClean="0"/>
              <a:t>‹#›</a:t>
            </a:fld>
            <a:endParaRPr lang="en-US"/>
          </a:p>
        </p:txBody>
      </p:sp>
    </p:spTree>
    <p:extLst>
      <p:ext uri="{BB962C8B-B14F-4D97-AF65-F5344CB8AC3E}">
        <p14:creationId xmlns:p14="http://schemas.microsoft.com/office/powerpoint/2010/main" val="43054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A6CD2A3-378A-4917-9985-30257CEC4EF5}" type="slidenum">
              <a:rPr lang="en-GB" smtClean="0">
                <a:latin typeface="Calibri" pitchFamily="34" charset="0"/>
              </a:rPr>
              <a:pPr eaLnBrk="1" hangingPunct="1"/>
              <a:t>72</a:t>
            </a:fld>
            <a:endParaRPr lang="en-GB"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rgery.med.umich.edu/pediatric/clinical/physician_content/n-z/ulcerative_colitis.s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eb2.airmail.net/uthman/specimens/images/uc.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fontScale="90000"/>
          </a:bodyPr>
          <a:lstStyle/>
          <a:p>
            <a:r>
              <a:rPr lang="en-US" sz="7200" b="1" dirty="0" smtClean="0">
                <a:solidFill>
                  <a:srgbClr val="002060"/>
                </a:solidFill>
              </a:rPr>
              <a:t>Lower GI Conditions</a:t>
            </a:r>
            <a:endParaRPr lang="en-US" sz="7200" b="1" dirty="0">
              <a:solidFill>
                <a:srgbClr val="002060"/>
              </a:solidFill>
            </a:endParaRPr>
          </a:p>
        </p:txBody>
      </p:sp>
      <p:sp>
        <p:nvSpPr>
          <p:cNvPr id="3" name="Subtitle 2"/>
          <p:cNvSpPr>
            <a:spLocks noGrp="1"/>
          </p:cNvSpPr>
          <p:nvPr>
            <p:ph type="subTitle" idx="1"/>
          </p:nvPr>
        </p:nvSpPr>
        <p:spPr>
          <a:xfrm>
            <a:off x="1371600" y="5638800"/>
            <a:ext cx="6400800" cy="1752600"/>
          </a:xfrm>
        </p:spPr>
        <p:txBody>
          <a:bodyPr/>
          <a:lstStyle/>
          <a:p>
            <a:r>
              <a:rPr lang="en-US" b="1" dirty="0" smtClean="0">
                <a:solidFill>
                  <a:srgbClr val="002060"/>
                </a:solidFill>
              </a:rPr>
              <a:t>Dr. </a:t>
            </a:r>
            <a:r>
              <a:rPr lang="en-US" b="1" dirty="0" err="1" smtClean="0">
                <a:solidFill>
                  <a:srgbClr val="002060"/>
                </a:solidFill>
              </a:rPr>
              <a:t>Nishan</a:t>
            </a:r>
            <a:r>
              <a:rPr lang="en-US" b="1" dirty="0" smtClean="0">
                <a:solidFill>
                  <a:srgbClr val="002060"/>
                </a:solidFill>
              </a:rPr>
              <a:t> Silva</a:t>
            </a:r>
          </a:p>
          <a:p>
            <a:r>
              <a:rPr lang="en-US" sz="2800" b="1" i="1" dirty="0" smtClean="0">
                <a:solidFill>
                  <a:srgbClr val="002060"/>
                </a:solidFill>
              </a:rPr>
              <a:t>(MBBS)</a:t>
            </a:r>
            <a:endParaRPr lang="en-US" b="1" i="1"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066800"/>
            <a:ext cx="4122168" cy="4458672"/>
          </a:xfrm>
          <a:prstGeom prst="rect">
            <a:avLst/>
          </a:prstGeom>
        </p:spPr>
      </p:pic>
    </p:spTree>
    <p:extLst>
      <p:ext uri="{BB962C8B-B14F-4D97-AF65-F5344CB8AC3E}">
        <p14:creationId xmlns:p14="http://schemas.microsoft.com/office/powerpoint/2010/main" val="4196469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24075" y="333375"/>
            <a:ext cx="5281613" cy="944563"/>
          </a:xfrm>
        </p:spPr>
        <p:txBody>
          <a:bodyPr/>
          <a:lstStyle/>
          <a:p>
            <a:pPr eaLnBrk="1" hangingPunct="1">
              <a:defRPr/>
            </a:pPr>
            <a:r>
              <a:rPr lang="en-GB" dirty="0" smtClean="0"/>
              <a:t>Lower GI Bleeding</a:t>
            </a:r>
            <a:endParaRPr lang="en-GB" dirty="0"/>
          </a:p>
        </p:txBody>
      </p:sp>
      <p:sp>
        <p:nvSpPr>
          <p:cNvPr id="10243" name="Content Placeholder 2"/>
          <p:cNvSpPr>
            <a:spLocks noGrp="1"/>
          </p:cNvSpPr>
          <p:nvPr>
            <p:ph idx="1"/>
          </p:nvPr>
        </p:nvSpPr>
        <p:spPr>
          <a:xfrm>
            <a:off x="1258888" y="1754188"/>
            <a:ext cx="7277100" cy="5103812"/>
          </a:xfrm>
        </p:spPr>
        <p:txBody>
          <a:bodyPr/>
          <a:lstStyle/>
          <a:p>
            <a:r>
              <a:rPr lang="en-GB" smtClean="0">
                <a:latin typeface="Arial" charset="0"/>
                <a:cs typeface="Arial" charset="0"/>
              </a:rPr>
              <a:t>A few examples: </a:t>
            </a:r>
          </a:p>
          <a:p>
            <a:pPr lvl="1">
              <a:lnSpc>
                <a:spcPct val="150000"/>
              </a:lnSpc>
            </a:pPr>
            <a:r>
              <a:rPr lang="en-GB" b="1" smtClean="0">
                <a:latin typeface="Arial" charset="0"/>
                <a:cs typeface="Arial" charset="0"/>
              </a:rPr>
              <a:t>Colorectal Cancer</a:t>
            </a:r>
          </a:p>
          <a:p>
            <a:pPr lvl="1">
              <a:lnSpc>
                <a:spcPct val="150000"/>
              </a:lnSpc>
            </a:pPr>
            <a:r>
              <a:rPr lang="en-GB" b="1" smtClean="0">
                <a:latin typeface="Arial" charset="0"/>
                <a:cs typeface="Arial" charset="0"/>
              </a:rPr>
              <a:t>Inflammatory Bowel Disease </a:t>
            </a:r>
            <a:r>
              <a:rPr lang="en-GB" smtClean="0">
                <a:latin typeface="Arial" charset="0"/>
                <a:cs typeface="Arial" charset="0"/>
              </a:rPr>
              <a:t>(Ulcerative Colitis &amp; Crohn’s disease)</a:t>
            </a:r>
          </a:p>
          <a:p>
            <a:pPr lvl="1">
              <a:lnSpc>
                <a:spcPct val="150000"/>
              </a:lnSpc>
            </a:pPr>
            <a:r>
              <a:rPr lang="en-GB" b="1" smtClean="0">
                <a:latin typeface="Arial" charset="0"/>
                <a:cs typeface="Arial" charset="0"/>
              </a:rPr>
              <a:t>Others: </a:t>
            </a:r>
            <a:r>
              <a:rPr lang="en-GB" sz="2000" smtClean="0">
                <a:latin typeface="Arial" charset="0"/>
                <a:cs typeface="Arial" charset="0"/>
              </a:rPr>
              <a:t>Diverticulosis, Haemorrhoids, Anal Fissures, Fistula in Ano....</a:t>
            </a:r>
          </a:p>
          <a:p>
            <a:pPr lvl="1"/>
            <a:r>
              <a:rPr lang="en-GB" b="1" smtClean="0">
                <a:latin typeface="Arial" charset="0"/>
                <a:cs typeface="Arial" charset="0"/>
              </a:rPr>
              <a:t>Sample EMQ’s</a:t>
            </a:r>
          </a:p>
          <a:p>
            <a:pPr lvl="2"/>
            <a:endParaRPr lang="en-GB" smtClean="0">
              <a:latin typeface="Arial" charset="0"/>
              <a:cs typeface="Arial" charset="0"/>
            </a:endParaRPr>
          </a:p>
        </p:txBody>
      </p:sp>
    </p:spTree>
    <p:extLst>
      <p:ext uri="{BB962C8B-B14F-4D97-AF65-F5344CB8AC3E}">
        <p14:creationId xmlns:p14="http://schemas.microsoft.com/office/powerpoint/2010/main" val="3332950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438" y="36513"/>
            <a:ext cx="5240337" cy="944562"/>
          </a:xfrm>
        </p:spPr>
        <p:txBody>
          <a:bodyPr/>
          <a:lstStyle/>
          <a:p>
            <a:pPr>
              <a:defRPr/>
            </a:pPr>
            <a:r>
              <a:rPr lang="en-GB" dirty="0" smtClean="0"/>
              <a:t>Colorectal Cancer</a:t>
            </a:r>
            <a:endParaRPr lang="en-GB" dirty="0"/>
          </a:p>
        </p:txBody>
      </p:sp>
      <p:sp>
        <p:nvSpPr>
          <p:cNvPr id="11267" name="Content Placeholder 2"/>
          <p:cNvSpPr>
            <a:spLocks noGrp="1"/>
          </p:cNvSpPr>
          <p:nvPr>
            <p:ph idx="1"/>
          </p:nvPr>
        </p:nvSpPr>
        <p:spPr>
          <a:xfrm>
            <a:off x="827088" y="981075"/>
            <a:ext cx="8316912" cy="5876925"/>
          </a:xfrm>
        </p:spPr>
        <p:txBody>
          <a:bodyPr/>
          <a:lstStyle/>
          <a:p>
            <a:pPr>
              <a:lnSpc>
                <a:spcPct val="150000"/>
              </a:lnSpc>
            </a:pPr>
            <a:r>
              <a:rPr lang="en-GB" sz="2000" b="1" smtClean="0">
                <a:latin typeface="Arial" charset="0"/>
                <a:cs typeface="Arial" charset="0"/>
              </a:rPr>
              <a:t>3</a:t>
            </a:r>
            <a:r>
              <a:rPr lang="en-GB" sz="2000" b="1" baseline="30000" smtClean="0">
                <a:latin typeface="Arial" charset="0"/>
                <a:cs typeface="Arial" charset="0"/>
              </a:rPr>
              <a:t>rd</a:t>
            </a:r>
            <a:r>
              <a:rPr lang="en-GB" sz="2000" smtClean="0">
                <a:latin typeface="Arial" charset="0"/>
                <a:cs typeface="Arial" charset="0"/>
              </a:rPr>
              <a:t> commonest malignancy in UK</a:t>
            </a:r>
          </a:p>
          <a:p>
            <a:pPr>
              <a:lnSpc>
                <a:spcPct val="150000"/>
              </a:lnSpc>
            </a:pPr>
            <a:r>
              <a:rPr lang="en-GB" sz="2000" b="1" smtClean="0">
                <a:latin typeface="Arial" charset="0"/>
                <a:cs typeface="Arial" charset="0"/>
              </a:rPr>
              <a:t>M:F</a:t>
            </a:r>
            <a:r>
              <a:rPr lang="en-GB" sz="2000" smtClean="0">
                <a:latin typeface="Arial" charset="0"/>
                <a:cs typeface="Arial" charset="0"/>
              </a:rPr>
              <a:t> = </a:t>
            </a:r>
            <a:r>
              <a:rPr lang="en-GB" sz="2000" b="1" smtClean="0">
                <a:latin typeface="Arial" charset="0"/>
                <a:cs typeface="Arial" charset="0"/>
              </a:rPr>
              <a:t>3:1</a:t>
            </a:r>
            <a:r>
              <a:rPr lang="en-GB" sz="2000" smtClean="0">
                <a:latin typeface="Arial" charset="0"/>
                <a:cs typeface="Arial" charset="0"/>
              </a:rPr>
              <a:t> peak age </a:t>
            </a:r>
            <a:r>
              <a:rPr lang="en-GB" sz="2000" b="1" smtClean="0">
                <a:latin typeface="Arial" charset="0"/>
                <a:cs typeface="Arial" charset="0"/>
              </a:rPr>
              <a:t>45-70yo</a:t>
            </a:r>
          </a:p>
          <a:p>
            <a:pPr>
              <a:lnSpc>
                <a:spcPct val="150000"/>
              </a:lnSpc>
            </a:pPr>
            <a:r>
              <a:rPr lang="en-GB" sz="2000" b="1" smtClean="0">
                <a:latin typeface="Arial" charset="0"/>
                <a:cs typeface="Arial" charset="0"/>
              </a:rPr>
              <a:t>Risk Factor’s</a:t>
            </a:r>
            <a:r>
              <a:rPr lang="en-GB" sz="2000" smtClean="0">
                <a:latin typeface="Arial" charset="0"/>
                <a:cs typeface="Arial" charset="0"/>
              </a:rPr>
              <a:t>: </a:t>
            </a:r>
          </a:p>
          <a:p>
            <a:pPr lvl="1"/>
            <a:r>
              <a:rPr lang="en-GB" sz="1800" smtClean="0">
                <a:latin typeface="Arial" charset="0"/>
                <a:cs typeface="Arial" charset="0"/>
              </a:rPr>
              <a:t>FH of Colorectal Ca, FAP, HNPCC,</a:t>
            </a:r>
          </a:p>
          <a:p>
            <a:pPr lvl="1"/>
            <a:r>
              <a:rPr lang="en-GB" sz="1800" smtClean="0">
                <a:latin typeface="Arial" charset="0"/>
                <a:cs typeface="Arial" charset="0"/>
                <a:sym typeface="Wingdings" pitchFamily="2" charset="2"/>
              </a:rPr>
              <a:t>Prev Hx of Colon,Breast, Ovarian or Uterine Ca </a:t>
            </a:r>
            <a:endParaRPr lang="en-GB" sz="1800" smtClean="0">
              <a:latin typeface="Arial" charset="0"/>
              <a:cs typeface="Arial" charset="0"/>
            </a:endParaRPr>
          </a:p>
          <a:p>
            <a:pPr lvl="1"/>
            <a:r>
              <a:rPr lang="en-GB" sz="1800" smtClean="0">
                <a:latin typeface="Arial" charset="0"/>
                <a:cs typeface="Arial" charset="0"/>
              </a:rPr>
              <a:t>Prev Hx of Adenomatous Polyps</a:t>
            </a:r>
          </a:p>
          <a:p>
            <a:pPr lvl="1"/>
            <a:r>
              <a:rPr lang="en-GB" sz="1800" smtClean="0">
                <a:latin typeface="Arial" charset="0"/>
                <a:cs typeface="Arial" charset="0"/>
              </a:rPr>
              <a:t>Chronic UC or Colonic Crohn’s disease</a:t>
            </a:r>
          </a:p>
          <a:p>
            <a:pPr lvl="1"/>
            <a:r>
              <a:rPr lang="en-GB" sz="1800" smtClean="0">
                <a:latin typeface="Arial" charset="0"/>
                <a:cs typeface="Arial" charset="0"/>
              </a:rPr>
              <a:t>Western diet, Obesity, Smoking</a:t>
            </a:r>
          </a:p>
          <a:p>
            <a:r>
              <a:rPr lang="en-GB" sz="2000" b="1" smtClean="0">
                <a:latin typeface="Arial" charset="0"/>
                <a:cs typeface="Arial" charset="0"/>
              </a:rPr>
              <a:t>Presentation depends on site</a:t>
            </a:r>
            <a:r>
              <a:rPr lang="en-GB" sz="2000" smtClean="0">
                <a:latin typeface="Arial" charset="0"/>
                <a:cs typeface="Arial" charset="0"/>
              </a:rPr>
              <a:t>:</a:t>
            </a:r>
          </a:p>
          <a:p>
            <a:pPr lvl="1"/>
            <a:r>
              <a:rPr lang="en-GB" sz="1600" b="1" smtClean="0">
                <a:latin typeface="Arial" charset="0"/>
                <a:cs typeface="Arial" charset="0"/>
              </a:rPr>
              <a:t>Left-sided:</a:t>
            </a:r>
            <a:r>
              <a:rPr lang="en-GB" sz="1600" smtClean="0">
                <a:latin typeface="Arial" charset="0"/>
                <a:cs typeface="Arial" charset="0"/>
                <a:sym typeface="Wingdings" pitchFamily="2" charset="2"/>
              </a:rPr>
              <a:t>Altered bowel habit (constipation &amp; diarrhoea), PR bleeding bright red </a:t>
            </a:r>
            <a:r>
              <a:rPr lang="en-GB" sz="1600" u="sng" smtClean="0">
                <a:latin typeface="Arial" charset="0"/>
                <a:cs typeface="Arial" charset="0"/>
                <a:sym typeface="Wingdings" pitchFamily="2" charset="2"/>
              </a:rPr>
              <a:t>coating the stool</a:t>
            </a:r>
            <a:r>
              <a:rPr lang="en-GB" sz="1600" smtClean="0">
                <a:latin typeface="Arial" charset="0"/>
                <a:cs typeface="Arial" charset="0"/>
                <a:sym typeface="Wingdings" pitchFamily="2" charset="2"/>
              </a:rPr>
              <a:t>, Tenesmus, Painful defecation? Small diameter of Left Colon  Tendency towards obstruction</a:t>
            </a:r>
          </a:p>
          <a:p>
            <a:pPr lvl="1">
              <a:buFont typeface="Arial" charset="0"/>
              <a:buNone/>
            </a:pPr>
            <a:endParaRPr lang="en-GB" sz="1600" smtClean="0">
              <a:latin typeface="Arial" charset="0"/>
              <a:cs typeface="Arial" charset="0"/>
              <a:sym typeface="Wingdings" pitchFamily="2" charset="2"/>
            </a:endParaRPr>
          </a:p>
          <a:p>
            <a:pPr lvl="1"/>
            <a:r>
              <a:rPr lang="en-GB" sz="1600" b="1" smtClean="0">
                <a:latin typeface="Arial" charset="0"/>
                <a:cs typeface="Arial" charset="0"/>
                <a:sym typeface="Wingdings" pitchFamily="2" charset="2"/>
              </a:rPr>
              <a:t>Right-sided:</a:t>
            </a:r>
            <a:r>
              <a:rPr lang="en-GB" sz="1600" smtClean="0">
                <a:latin typeface="Arial" charset="0"/>
                <a:cs typeface="Arial" charset="0"/>
                <a:sym typeface="Wingdings" pitchFamily="2" charset="2"/>
              </a:rPr>
              <a:t> Present later. Weight loss, Right abdo pain/mass, Tendency to bleed, Blood </a:t>
            </a:r>
            <a:r>
              <a:rPr lang="en-GB" sz="1600" u="sng" smtClean="0">
                <a:latin typeface="Arial" charset="0"/>
                <a:cs typeface="Arial" charset="0"/>
                <a:sym typeface="Wingdings" pitchFamily="2" charset="2"/>
              </a:rPr>
              <a:t>mixed in</a:t>
            </a:r>
            <a:r>
              <a:rPr lang="en-GB" sz="1600" smtClean="0">
                <a:latin typeface="Arial" charset="0"/>
                <a:cs typeface="Arial" charset="0"/>
                <a:sym typeface="Wingdings" pitchFamily="2" charset="2"/>
              </a:rPr>
              <a:t> with stools, high incidence of IDA</a:t>
            </a:r>
          </a:p>
          <a:p>
            <a:pPr lvl="1"/>
            <a:endParaRPr lang="en-GB" sz="1600" smtClean="0">
              <a:latin typeface="Arial" charset="0"/>
              <a:cs typeface="Arial" charset="0"/>
            </a:endParaRPr>
          </a:p>
          <a:p>
            <a:r>
              <a:rPr lang="en-GB" sz="2000" b="1" smtClean="0">
                <a:latin typeface="Arial" charset="0"/>
                <a:cs typeface="Arial" charset="0"/>
              </a:rPr>
              <a:t>Emergency (40%)</a:t>
            </a:r>
            <a:r>
              <a:rPr lang="en-GB" sz="2000" smtClean="0">
                <a:latin typeface="Arial" charset="0"/>
                <a:cs typeface="Arial" charset="0"/>
              </a:rPr>
              <a:t>: </a:t>
            </a:r>
            <a:r>
              <a:rPr lang="en-GB" sz="1600" smtClean="0">
                <a:latin typeface="Arial" charset="0"/>
                <a:cs typeface="Arial" charset="0"/>
              </a:rPr>
              <a:t>Obstruction, Perforation w/Peritonitis, Acute Haemorrhage</a:t>
            </a:r>
          </a:p>
          <a:p>
            <a:endParaRPr lang="en-GB" sz="1200" smtClean="0">
              <a:latin typeface="Arial" charset="0"/>
              <a:cs typeface="Arial" charset="0"/>
            </a:endParaRPr>
          </a:p>
          <a:p>
            <a:endParaRPr lang="en-GB" sz="2400" smtClean="0">
              <a:latin typeface="Arial" charset="0"/>
              <a:cs typeface="Arial" charset="0"/>
            </a:endParaRPr>
          </a:p>
        </p:txBody>
      </p:sp>
      <p:pic>
        <p:nvPicPr>
          <p:cNvPr id="11268" name="Picture 2" descr="http://ohcm.oxfordmedicine.com/content/vol8/issue1/images/large/graphic1302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8" y="1133475"/>
            <a:ext cx="28257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4"/>
          <p:cNvSpPr>
            <a:spLocks noChangeArrowheads="1"/>
          </p:cNvSpPr>
          <p:nvPr/>
        </p:nvSpPr>
        <p:spPr bwMode="auto">
          <a:xfrm>
            <a:off x="5595938" y="4049713"/>
            <a:ext cx="3548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800">
                <a:solidFill>
                  <a:srgbClr val="000000"/>
                </a:solidFill>
                <a:cs typeface="Arial" charset="0"/>
              </a:rPr>
              <a:t>*Taken from: </a:t>
            </a:r>
            <a:r>
              <a:rPr lang="en-GB" sz="800" b="1">
                <a:cs typeface="Arial" charset="0"/>
              </a:rPr>
              <a:t>Oxford Handbook of Clinical Medicine 7</a:t>
            </a:r>
            <a:r>
              <a:rPr lang="en-GB" sz="800" b="1" baseline="30000">
                <a:cs typeface="Arial" charset="0"/>
              </a:rPr>
              <a:t>th</a:t>
            </a:r>
            <a:r>
              <a:rPr lang="en-GB" sz="800" b="1">
                <a:cs typeface="Arial" charset="0"/>
              </a:rPr>
              <a:t> Edition p613</a:t>
            </a:r>
          </a:p>
        </p:txBody>
      </p:sp>
    </p:spTree>
    <p:extLst>
      <p:ext uri="{BB962C8B-B14F-4D97-AF65-F5344CB8AC3E}">
        <p14:creationId xmlns:p14="http://schemas.microsoft.com/office/powerpoint/2010/main" val="40915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438" y="0"/>
            <a:ext cx="5240337" cy="944563"/>
          </a:xfrm>
        </p:spPr>
        <p:txBody>
          <a:bodyPr/>
          <a:lstStyle/>
          <a:p>
            <a:pPr>
              <a:defRPr/>
            </a:pPr>
            <a:r>
              <a:rPr lang="en-GB" dirty="0" smtClean="0"/>
              <a:t>Colorectal Cancer</a:t>
            </a:r>
            <a:endParaRPr lang="en-GB" dirty="0"/>
          </a:p>
        </p:txBody>
      </p:sp>
      <p:sp>
        <p:nvSpPr>
          <p:cNvPr id="12291" name="Content Placeholder 2"/>
          <p:cNvSpPr>
            <a:spLocks noGrp="1"/>
          </p:cNvSpPr>
          <p:nvPr>
            <p:ph idx="1"/>
          </p:nvPr>
        </p:nvSpPr>
        <p:spPr>
          <a:xfrm>
            <a:off x="827088" y="944563"/>
            <a:ext cx="8316912" cy="6084887"/>
          </a:xfrm>
        </p:spPr>
        <p:txBody>
          <a:bodyPr/>
          <a:lstStyle/>
          <a:p>
            <a:r>
              <a:rPr lang="en-GB" sz="1800" b="1" smtClean="0">
                <a:latin typeface="Arial" charset="0"/>
                <a:cs typeface="Arial" charset="0"/>
              </a:rPr>
              <a:t>Investigations</a:t>
            </a:r>
            <a:r>
              <a:rPr lang="en-GB" sz="1800" smtClean="0">
                <a:latin typeface="Arial" charset="0"/>
                <a:cs typeface="Arial" charset="0"/>
              </a:rPr>
              <a:t>: </a:t>
            </a:r>
          </a:p>
          <a:p>
            <a:pPr lvl="1"/>
            <a:r>
              <a:rPr lang="en-GB" sz="1600" smtClean="0">
                <a:latin typeface="Arial" charset="0"/>
                <a:cs typeface="Arial" charset="0"/>
              </a:rPr>
              <a:t>FBC </a:t>
            </a:r>
            <a:r>
              <a:rPr lang="en-GB" sz="1600" smtClean="0">
                <a:latin typeface="Arial" charset="0"/>
                <a:cs typeface="Arial" charset="0"/>
                <a:sym typeface="Wingdings" pitchFamily="2" charset="2"/>
              </a:rPr>
              <a:t> M</a:t>
            </a:r>
            <a:r>
              <a:rPr lang="en-GB" sz="1600" smtClean="0">
                <a:latin typeface="Arial" charset="0"/>
                <a:cs typeface="Arial" charset="0"/>
              </a:rPr>
              <a:t>icrocytic hypochromic anaemia, LFTs </a:t>
            </a:r>
            <a:r>
              <a:rPr lang="en-GB" sz="1600" smtClean="0">
                <a:latin typeface="Arial" charset="0"/>
                <a:cs typeface="Arial" charset="0"/>
                <a:sym typeface="Wingdings" pitchFamily="2" charset="2"/>
              </a:rPr>
              <a:t> deranged with hepatic spread</a:t>
            </a:r>
            <a:r>
              <a:rPr lang="en-GB" sz="1600" smtClean="0">
                <a:latin typeface="Arial" charset="0"/>
                <a:cs typeface="Arial" charset="0"/>
              </a:rPr>
              <a:t> </a:t>
            </a:r>
          </a:p>
          <a:p>
            <a:pPr lvl="1"/>
            <a:r>
              <a:rPr lang="en-GB" sz="1600" smtClean="0">
                <a:latin typeface="Arial" charset="0"/>
                <a:cs typeface="Arial" charset="0"/>
              </a:rPr>
              <a:t>+ Faecal occult blood</a:t>
            </a:r>
          </a:p>
          <a:p>
            <a:pPr lvl="1"/>
            <a:r>
              <a:rPr lang="en-GB" sz="1600" smtClean="0">
                <a:latin typeface="Arial" charset="0"/>
                <a:cs typeface="Arial" charset="0"/>
              </a:rPr>
              <a:t>Sigmoidoscopy/Colonoscopy + biopsy </a:t>
            </a:r>
            <a:r>
              <a:rPr lang="en-GB" sz="1600" smtClean="0">
                <a:latin typeface="Arial" charset="0"/>
                <a:cs typeface="Arial" charset="0"/>
                <a:sym typeface="Wingdings" pitchFamily="2" charset="2"/>
              </a:rPr>
              <a:t> Lesion (w/ 3-5% synchronous)</a:t>
            </a:r>
          </a:p>
          <a:p>
            <a:pPr lvl="1"/>
            <a:r>
              <a:rPr lang="en-GB" sz="1600" smtClean="0">
                <a:latin typeface="Arial" charset="0"/>
                <a:cs typeface="Arial" charset="0"/>
                <a:sym typeface="Wingdings" pitchFamily="2" charset="2"/>
              </a:rPr>
              <a:t>Barium Enema may show ‘Apple core’ appearance</a:t>
            </a:r>
          </a:p>
          <a:p>
            <a:pPr lvl="1"/>
            <a:r>
              <a:rPr lang="en-GB" sz="1600" smtClean="0">
                <a:latin typeface="Arial" charset="0"/>
                <a:cs typeface="Arial" charset="0"/>
              </a:rPr>
              <a:t>CT/MRI for rectal cancers, local pelvic spread and metastasis</a:t>
            </a:r>
          </a:p>
          <a:p>
            <a:pPr lvl="1"/>
            <a:r>
              <a:rPr lang="en-GB" sz="1600" smtClean="0">
                <a:latin typeface="Arial" charset="0"/>
                <a:cs typeface="Arial" charset="0"/>
                <a:sym typeface="Wingdings" pitchFamily="2" charset="2"/>
              </a:rPr>
              <a:t>Liver US  Hepatic Mets </a:t>
            </a:r>
            <a:endParaRPr lang="en-GB" sz="1600" smtClean="0">
              <a:latin typeface="Arial" charset="0"/>
              <a:cs typeface="Arial" charset="0"/>
            </a:endParaRPr>
          </a:p>
          <a:p>
            <a:pPr lvl="1"/>
            <a:r>
              <a:rPr lang="en-GB" sz="1600" smtClean="0">
                <a:latin typeface="Arial" charset="0"/>
                <a:cs typeface="Arial" charset="0"/>
              </a:rPr>
              <a:t>Raised Carcino-embryonic antigen (CEA) used for monitoring</a:t>
            </a:r>
          </a:p>
          <a:p>
            <a:pPr lvl="1"/>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endParaRPr lang="en-GB" sz="2000" smtClean="0">
              <a:latin typeface="Arial" charset="0"/>
              <a:cs typeface="Arial" charset="0"/>
            </a:endParaRPr>
          </a:p>
          <a:p>
            <a:pPr lvl="1">
              <a:buFont typeface="Arial" charset="0"/>
              <a:buNone/>
            </a:pPr>
            <a:endParaRPr lang="en-GB" sz="2000" smtClean="0">
              <a:latin typeface="Arial" charset="0"/>
              <a:cs typeface="Arial" charset="0"/>
            </a:endParaRPr>
          </a:p>
          <a:p>
            <a:pPr lvl="1">
              <a:buFont typeface="Arial" charset="0"/>
              <a:buNone/>
            </a:pPr>
            <a:endParaRPr lang="en-GB" sz="2000" smtClean="0">
              <a:latin typeface="Arial" charset="0"/>
              <a:cs typeface="Arial" charset="0"/>
            </a:endParaRPr>
          </a:p>
          <a:p>
            <a:r>
              <a:rPr lang="en-GB" sz="1800" b="1" smtClean="0">
                <a:latin typeface="Arial" charset="0"/>
                <a:cs typeface="Arial" charset="0"/>
              </a:rPr>
              <a:t>Pathology: </a:t>
            </a:r>
            <a:r>
              <a:rPr lang="en-GB" sz="1600" smtClean="0">
                <a:latin typeface="Arial" charset="0"/>
                <a:cs typeface="Arial" charset="0"/>
              </a:rPr>
              <a:t>Adenocarcinoma (95%) Character: ulcerating, stenosing, infiltrating </a:t>
            </a:r>
            <a:endParaRPr lang="en-GB" sz="1600" b="1" smtClean="0">
              <a:latin typeface="Arial" charset="0"/>
              <a:cs typeface="Arial" charset="0"/>
            </a:endParaRPr>
          </a:p>
          <a:p>
            <a:r>
              <a:rPr lang="en-GB" sz="1800" b="1" smtClean="0">
                <a:latin typeface="Arial" charset="0"/>
                <a:cs typeface="Arial" charset="0"/>
              </a:rPr>
              <a:t>Spread </a:t>
            </a:r>
            <a:r>
              <a:rPr lang="en-GB" sz="1600" b="1" smtClean="0">
                <a:latin typeface="Arial" charset="0"/>
                <a:cs typeface="Arial" charset="0"/>
                <a:sym typeface="Wingdings" pitchFamily="2" charset="2"/>
              </a:rPr>
              <a:t> </a:t>
            </a:r>
            <a:r>
              <a:rPr lang="en-GB" sz="1600" smtClean="0">
                <a:latin typeface="Arial" charset="0"/>
                <a:cs typeface="Arial" charset="0"/>
                <a:sym typeface="Wingdings" pitchFamily="2" charset="2"/>
              </a:rPr>
              <a:t>Local, mesenteric, paracolic, paraaortic nodes, Liver, Lung, Bone &amp; Brain</a:t>
            </a:r>
            <a:endParaRPr lang="en-GB" sz="1600" smtClean="0">
              <a:latin typeface="Arial" charset="0"/>
              <a:cs typeface="Arial" charset="0"/>
            </a:endParaRPr>
          </a:p>
          <a:p>
            <a:pPr lvl="1">
              <a:buFont typeface="Arial" charset="0"/>
              <a:buNone/>
            </a:pPr>
            <a:endParaRPr lang="en-GB" sz="1400" smtClean="0">
              <a:latin typeface="Arial" charset="0"/>
              <a:cs typeface="Arial" charset="0"/>
            </a:endParaRPr>
          </a:p>
          <a:p>
            <a:endParaRPr lang="en-GB" sz="1800" smtClean="0">
              <a:latin typeface="Arial" charset="0"/>
              <a:cs typeface="Arial" charset="0"/>
            </a:endParaRPr>
          </a:p>
          <a:p>
            <a:pPr lvl="1"/>
            <a:endParaRPr lang="en-GB" sz="1600" b="1" smtClean="0">
              <a:latin typeface="Arial" charset="0"/>
              <a:cs typeface="Arial" charset="0"/>
            </a:endParaRPr>
          </a:p>
          <a:p>
            <a:endParaRPr lang="en-GB" sz="1200" smtClean="0">
              <a:latin typeface="Arial" charset="0"/>
              <a:cs typeface="Arial" charset="0"/>
            </a:endParaRPr>
          </a:p>
          <a:p>
            <a:pPr>
              <a:buFont typeface="Wingdings" pitchFamily="2" charset="2"/>
              <a:buNone/>
            </a:pPr>
            <a:endParaRPr lang="en-GB" sz="2400" smtClean="0">
              <a:latin typeface="Arial" charset="0"/>
              <a:cs typeface="Arial" charset="0"/>
            </a:endParaRPr>
          </a:p>
        </p:txBody>
      </p:sp>
      <p:pic>
        <p:nvPicPr>
          <p:cNvPr id="12292" name="Picture 11" descr="http://images.radiopaedia.org/images/894115/ea0d217a569ad09ad480d83218a18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900" y="3429000"/>
            <a:ext cx="374491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4"/>
          <p:cNvSpPr>
            <a:spLocks noChangeArrowheads="1"/>
          </p:cNvSpPr>
          <p:nvPr/>
        </p:nvSpPr>
        <p:spPr bwMode="auto">
          <a:xfrm>
            <a:off x="5076825" y="5949950"/>
            <a:ext cx="3240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GB" sz="800">
                <a:solidFill>
                  <a:schemeClr val="bg1"/>
                </a:solidFill>
                <a:cs typeface="Arial" charset="0"/>
              </a:rPr>
              <a:t>Taken from: </a:t>
            </a:r>
            <a:r>
              <a:rPr lang="en-GB" sz="800" b="1">
                <a:solidFill>
                  <a:schemeClr val="bg1"/>
                </a:solidFill>
                <a:cs typeface="Arial" charset="0"/>
              </a:rPr>
              <a:t>http://radiopaedia.org/images/894115</a:t>
            </a:r>
          </a:p>
        </p:txBody>
      </p:sp>
      <p:pic>
        <p:nvPicPr>
          <p:cNvPr id="12294" name="Picture 15" descr="Endoscopic View of Colon Can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429000"/>
            <a:ext cx="38687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4"/>
          <p:cNvSpPr>
            <a:spLocks noChangeArrowheads="1"/>
          </p:cNvSpPr>
          <p:nvPr/>
        </p:nvSpPr>
        <p:spPr bwMode="auto">
          <a:xfrm>
            <a:off x="3132138" y="5949950"/>
            <a:ext cx="20875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800">
                <a:solidFill>
                  <a:schemeClr val="bg1"/>
                </a:solidFill>
                <a:cs typeface="Arial" charset="0"/>
              </a:rPr>
              <a:t>Taken from: </a:t>
            </a:r>
            <a:r>
              <a:rPr lang="en-GB" sz="800" b="1">
                <a:solidFill>
                  <a:schemeClr val="bg1"/>
                </a:solidFill>
                <a:cs typeface="Arial" charset="0"/>
              </a:rPr>
              <a:t>www.WebMD.com</a:t>
            </a:r>
          </a:p>
        </p:txBody>
      </p:sp>
    </p:spTree>
    <p:extLst>
      <p:ext uri="{BB962C8B-B14F-4D97-AF65-F5344CB8AC3E}">
        <p14:creationId xmlns:p14="http://schemas.microsoft.com/office/powerpoint/2010/main" val="180838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438" y="0"/>
            <a:ext cx="5240337" cy="944563"/>
          </a:xfrm>
        </p:spPr>
        <p:txBody>
          <a:bodyPr/>
          <a:lstStyle/>
          <a:p>
            <a:pPr>
              <a:defRPr/>
            </a:pPr>
            <a:r>
              <a:rPr lang="en-GB" dirty="0" smtClean="0"/>
              <a:t>Colorectal Cancer</a:t>
            </a:r>
            <a:endParaRPr lang="en-GB" dirty="0"/>
          </a:p>
        </p:txBody>
      </p:sp>
      <p:sp>
        <p:nvSpPr>
          <p:cNvPr id="13315" name="Content Placeholder 2"/>
          <p:cNvSpPr>
            <a:spLocks noGrp="1"/>
          </p:cNvSpPr>
          <p:nvPr>
            <p:ph idx="1"/>
          </p:nvPr>
        </p:nvSpPr>
        <p:spPr>
          <a:xfrm>
            <a:off x="773113" y="908050"/>
            <a:ext cx="8316912" cy="5949950"/>
          </a:xfrm>
        </p:spPr>
        <p:txBody>
          <a:bodyPr/>
          <a:lstStyle/>
          <a:p>
            <a:r>
              <a:rPr lang="en-GB" sz="2000" smtClean="0">
                <a:latin typeface="Arial" charset="0"/>
                <a:cs typeface="Arial" charset="0"/>
              </a:rPr>
              <a:t>Staging: </a:t>
            </a:r>
            <a:r>
              <a:rPr lang="en-GB" sz="1800" b="1" smtClean="0">
                <a:latin typeface="Arial" charset="0"/>
                <a:cs typeface="Arial" charset="0"/>
              </a:rPr>
              <a:t>Duke’s Modified Criteria (1929) &amp; TNM Staging (1958)</a:t>
            </a:r>
          </a:p>
          <a:p>
            <a:pPr>
              <a:buFont typeface="Wingdings" pitchFamily="2" charset="2"/>
              <a:buNone/>
            </a:pPr>
            <a:endParaRPr lang="en-GB" sz="2000" b="1" smtClean="0">
              <a:latin typeface="Arial" charset="0"/>
              <a:cs typeface="Arial" charset="0"/>
            </a:endParaRPr>
          </a:p>
          <a:p>
            <a:pPr>
              <a:buFont typeface="Wingdings" pitchFamily="2" charset="2"/>
              <a:buNone/>
            </a:pPr>
            <a:endParaRPr lang="en-GB" sz="2000" b="1" smtClean="0">
              <a:latin typeface="Arial" charset="0"/>
              <a:cs typeface="Arial" charset="0"/>
            </a:endParaRPr>
          </a:p>
          <a:p>
            <a:pPr>
              <a:buFont typeface="Wingdings" pitchFamily="2" charset="2"/>
              <a:buNone/>
            </a:pPr>
            <a:endParaRPr lang="en-GB" sz="2000" b="1" smtClean="0">
              <a:latin typeface="Arial" charset="0"/>
              <a:cs typeface="Arial" charset="0"/>
            </a:endParaRPr>
          </a:p>
          <a:p>
            <a:pPr>
              <a:buFont typeface="Wingdings" pitchFamily="2" charset="2"/>
              <a:buNone/>
            </a:pPr>
            <a:endParaRPr lang="en-GB" sz="2000" b="1" smtClean="0">
              <a:latin typeface="Arial" charset="0"/>
              <a:cs typeface="Arial" charset="0"/>
            </a:endParaRPr>
          </a:p>
          <a:p>
            <a:pPr>
              <a:buFont typeface="Wingdings" pitchFamily="2" charset="2"/>
              <a:buNone/>
            </a:pPr>
            <a:endParaRPr lang="en-GB" sz="2000" b="1" smtClean="0">
              <a:latin typeface="Arial" charset="0"/>
              <a:cs typeface="Arial" charset="0"/>
            </a:endParaRPr>
          </a:p>
          <a:p>
            <a:endParaRPr lang="en-GB" sz="2000" b="1" smtClean="0">
              <a:latin typeface="Arial" charset="0"/>
              <a:cs typeface="Arial" charset="0"/>
            </a:endParaRPr>
          </a:p>
          <a:p>
            <a:pPr>
              <a:buFont typeface="Wingdings" pitchFamily="2" charset="2"/>
              <a:buNone/>
            </a:pPr>
            <a:endParaRPr lang="en-GB" sz="2000" b="1" smtClean="0">
              <a:latin typeface="Arial" charset="0"/>
              <a:cs typeface="Arial" charset="0"/>
            </a:endParaRPr>
          </a:p>
          <a:p>
            <a:pPr>
              <a:buFont typeface="Wingdings" pitchFamily="2" charset="2"/>
              <a:buNone/>
            </a:pPr>
            <a:endParaRPr lang="en-GB" sz="2000" b="1" smtClean="0">
              <a:latin typeface="Arial" charset="0"/>
              <a:cs typeface="Arial" charset="0"/>
            </a:endParaRPr>
          </a:p>
          <a:p>
            <a:r>
              <a:rPr lang="en-GB" sz="2000" b="1" smtClean="0">
                <a:latin typeface="Arial" charset="0"/>
                <a:cs typeface="Arial" charset="0"/>
              </a:rPr>
              <a:t>Treatment: </a:t>
            </a:r>
            <a:r>
              <a:rPr lang="en-GB" sz="1800" smtClean="0">
                <a:latin typeface="Arial" charset="0"/>
                <a:cs typeface="Arial" charset="0"/>
              </a:rPr>
              <a:t>Surgical Resection with curative intent +/- Chemo</a:t>
            </a:r>
          </a:p>
          <a:p>
            <a:pPr lvl="1"/>
            <a:r>
              <a:rPr lang="en-GB" sz="1400" b="1" smtClean="0">
                <a:latin typeface="Arial" charset="0"/>
                <a:cs typeface="Arial" charset="0"/>
              </a:rPr>
              <a:t>Right Hemicolectomy </a:t>
            </a:r>
            <a:r>
              <a:rPr lang="en-GB" sz="1400" smtClean="0">
                <a:latin typeface="Arial" charset="0"/>
                <a:cs typeface="Arial" charset="0"/>
                <a:sym typeface="Wingdings" pitchFamily="2" charset="2"/>
              </a:rPr>
              <a:t></a:t>
            </a:r>
            <a:r>
              <a:rPr lang="en-GB" sz="1400" smtClean="0">
                <a:latin typeface="Arial" charset="0"/>
                <a:cs typeface="Arial" charset="0"/>
              </a:rPr>
              <a:t> Caecal, Ascending, Proximal Transverse Ca</a:t>
            </a:r>
            <a:endParaRPr lang="en-GB" sz="1400" b="1" smtClean="0">
              <a:latin typeface="Arial" charset="0"/>
              <a:cs typeface="Arial" charset="0"/>
            </a:endParaRPr>
          </a:p>
          <a:p>
            <a:pPr lvl="1"/>
            <a:r>
              <a:rPr lang="en-GB" sz="1400" b="1" smtClean="0">
                <a:latin typeface="Arial" charset="0"/>
                <a:cs typeface="Arial" charset="0"/>
              </a:rPr>
              <a:t>Left Hemicolectomy </a:t>
            </a:r>
            <a:r>
              <a:rPr lang="en-GB" sz="1400" smtClean="0">
                <a:latin typeface="Arial" charset="0"/>
                <a:cs typeface="Arial" charset="0"/>
                <a:sym typeface="Wingdings" pitchFamily="2" charset="2"/>
              </a:rPr>
              <a:t></a:t>
            </a:r>
            <a:r>
              <a:rPr lang="en-GB" sz="1400" smtClean="0">
                <a:latin typeface="Arial" charset="0"/>
                <a:cs typeface="Arial" charset="0"/>
              </a:rPr>
              <a:t> Distal Transverse, Descending </a:t>
            </a:r>
          </a:p>
          <a:p>
            <a:pPr lvl="1"/>
            <a:r>
              <a:rPr lang="en-GB" sz="1400" b="1" smtClean="0">
                <a:latin typeface="Arial" charset="0"/>
                <a:cs typeface="Arial" charset="0"/>
              </a:rPr>
              <a:t>Sigmoidectomy </a:t>
            </a:r>
            <a:r>
              <a:rPr lang="en-GB" sz="1400" smtClean="0">
                <a:latin typeface="Arial" charset="0"/>
                <a:cs typeface="Arial" charset="0"/>
                <a:sym typeface="Wingdings" pitchFamily="2" charset="2"/>
              </a:rPr>
              <a:t></a:t>
            </a:r>
            <a:r>
              <a:rPr lang="en-GB" sz="1400" smtClean="0">
                <a:latin typeface="Arial" charset="0"/>
                <a:cs typeface="Arial" charset="0"/>
              </a:rPr>
              <a:t> Sigmoid Ca</a:t>
            </a:r>
            <a:endParaRPr lang="en-GB" sz="1400" b="1" smtClean="0">
              <a:latin typeface="Arial" charset="0"/>
              <a:cs typeface="Arial" charset="0"/>
            </a:endParaRPr>
          </a:p>
          <a:p>
            <a:pPr lvl="1"/>
            <a:r>
              <a:rPr lang="en-GB" sz="1400" b="1" smtClean="0">
                <a:latin typeface="Arial" charset="0"/>
                <a:cs typeface="Arial" charset="0"/>
              </a:rPr>
              <a:t>Anterior Resection </a:t>
            </a:r>
            <a:r>
              <a:rPr lang="en-GB" sz="1400" smtClean="0">
                <a:latin typeface="Arial" charset="0"/>
                <a:cs typeface="Arial" charset="0"/>
                <a:sym typeface="Wingdings" pitchFamily="2" charset="2"/>
              </a:rPr>
              <a:t></a:t>
            </a:r>
            <a:r>
              <a:rPr lang="en-GB" sz="1400" smtClean="0">
                <a:latin typeface="Arial" charset="0"/>
                <a:cs typeface="Arial" charset="0"/>
              </a:rPr>
              <a:t> Low sigmoid/High Rectal Ca</a:t>
            </a:r>
          </a:p>
          <a:p>
            <a:pPr lvl="1"/>
            <a:r>
              <a:rPr lang="en-GB" sz="1400" b="1" smtClean="0">
                <a:latin typeface="Arial" charset="0"/>
                <a:cs typeface="Arial" charset="0"/>
              </a:rPr>
              <a:t>Abdominoperineal (A-P) Resection </a:t>
            </a:r>
            <a:r>
              <a:rPr lang="en-GB" sz="1400" smtClean="0">
                <a:latin typeface="Arial" charset="0"/>
                <a:cs typeface="Arial" charset="0"/>
                <a:sym typeface="Wingdings" pitchFamily="2" charset="2"/>
              </a:rPr>
              <a:t></a:t>
            </a:r>
            <a:r>
              <a:rPr lang="en-GB" sz="1400" smtClean="0">
                <a:latin typeface="Arial" charset="0"/>
                <a:cs typeface="Arial" charset="0"/>
              </a:rPr>
              <a:t> Low Rectal Tumours &lt;8cm from Anal canal </a:t>
            </a:r>
            <a:r>
              <a:rPr lang="en-GB" sz="1400" smtClean="0">
                <a:latin typeface="Arial" charset="0"/>
                <a:cs typeface="Arial" charset="0"/>
                <a:sym typeface="Wingdings" pitchFamily="2" charset="2"/>
              </a:rPr>
              <a:t>permanent colostomy</a:t>
            </a:r>
          </a:p>
          <a:p>
            <a:pPr lvl="1"/>
            <a:r>
              <a:rPr lang="en-GB" sz="1600" b="1" smtClean="0">
                <a:solidFill>
                  <a:srgbClr val="FF0000"/>
                </a:solidFill>
                <a:latin typeface="Arial" charset="0"/>
                <a:cs typeface="Arial" charset="0"/>
              </a:rPr>
              <a:t>**</a:t>
            </a:r>
            <a:r>
              <a:rPr lang="en-GB" sz="1600" b="1" smtClean="0">
                <a:latin typeface="Arial" charset="0"/>
                <a:cs typeface="Arial" charset="0"/>
              </a:rPr>
              <a:t>Hartmann’s </a:t>
            </a:r>
            <a:r>
              <a:rPr lang="en-GB" sz="1400" b="1" smtClean="0">
                <a:latin typeface="Arial" charset="0"/>
                <a:cs typeface="Arial" charset="0"/>
                <a:sym typeface="Wingdings" pitchFamily="2" charset="2"/>
              </a:rPr>
              <a:t>Carcinoma w/ Acute Obstruction (excision, colostomy, rectal stump)</a:t>
            </a:r>
            <a:endParaRPr lang="en-GB" sz="1400" b="1" smtClean="0">
              <a:latin typeface="Arial" charset="0"/>
              <a:cs typeface="Arial" charset="0"/>
            </a:endParaRPr>
          </a:p>
          <a:p>
            <a:r>
              <a:rPr lang="en-GB" sz="2000" b="1" smtClean="0">
                <a:latin typeface="Arial" charset="0"/>
                <a:cs typeface="Arial" charset="0"/>
              </a:rPr>
              <a:t>Other options: </a:t>
            </a:r>
            <a:r>
              <a:rPr lang="en-GB" sz="1800" smtClean="0">
                <a:latin typeface="Arial" charset="0"/>
                <a:cs typeface="Arial" charset="0"/>
              </a:rPr>
              <a:t>Chemotherapy (5-FU) for Duke’s B&amp;C, RT, Palliation</a:t>
            </a:r>
          </a:p>
          <a:p>
            <a:pPr lvl="1">
              <a:buFont typeface="Arial" charset="0"/>
              <a:buNone/>
            </a:pPr>
            <a:endParaRPr lang="en-GB" sz="1400" smtClean="0">
              <a:latin typeface="Arial" charset="0"/>
              <a:cs typeface="Arial" charset="0"/>
            </a:endParaRPr>
          </a:p>
          <a:p>
            <a:pPr lvl="1">
              <a:buFont typeface="Arial" charset="0"/>
              <a:buNone/>
            </a:pPr>
            <a:endParaRPr lang="en-GB" sz="1400" smtClean="0">
              <a:latin typeface="Arial" charset="0"/>
              <a:cs typeface="Arial" charset="0"/>
            </a:endParaRPr>
          </a:p>
          <a:p>
            <a:pPr lvl="1"/>
            <a:endParaRPr lang="en-GB" sz="1400" smtClean="0">
              <a:latin typeface="Arial" charset="0"/>
              <a:cs typeface="Arial" charset="0"/>
            </a:endParaRPr>
          </a:p>
          <a:p>
            <a:pPr lvl="1"/>
            <a:endParaRPr lang="en-GB" sz="1400" smtClean="0">
              <a:latin typeface="Arial" charset="0"/>
              <a:cs typeface="Arial" charset="0"/>
            </a:endParaRPr>
          </a:p>
          <a:p>
            <a:endParaRPr lang="en-GB" sz="1800" smtClean="0">
              <a:latin typeface="Arial" charset="0"/>
              <a:cs typeface="Arial" charset="0"/>
            </a:endParaRPr>
          </a:p>
          <a:p>
            <a:pPr lvl="1"/>
            <a:endParaRPr lang="en-GB" sz="1600" b="1" smtClean="0">
              <a:latin typeface="Arial" charset="0"/>
              <a:cs typeface="Arial" charset="0"/>
            </a:endParaRPr>
          </a:p>
          <a:p>
            <a:endParaRPr lang="en-GB" sz="1200" smtClean="0">
              <a:latin typeface="Arial" charset="0"/>
              <a:cs typeface="Arial" charset="0"/>
            </a:endParaRPr>
          </a:p>
          <a:p>
            <a:pPr>
              <a:buFont typeface="Wingdings" pitchFamily="2" charset="2"/>
              <a:buNone/>
            </a:pPr>
            <a:endParaRPr lang="en-GB" sz="2400" smtClean="0">
              <a:latin typeface="Arial" charset="0"/>
              <a:cs typeface="Arial" charset="0"/>
            </a:endParaRPr>
          </a:p>
        </p:txBody>
      </p:sp>
      <p:graphicFrame>
        <p:nvGraphicFramePr>
          <p:cNvPr id="4" name="Table 3"/>
          <p:cNvGraphicFramePr>
            <a:graphicFrameLocks noGrp="1"/>
          </p:cNvGraphicFramePr>
          <p:nvPr/>
        </p:nvGraphicFramePr>
        <p:xfrm>
          <a:off x="252413" y="1427163"/>
          <a:ext cx="4464050" cy="2681287"/>
        </p:xfrm>
        <a:graphic>
          <a:graphicData uri="http://schemas.openxmlformats.org/drawingml/2006/table">
            <a:tbl>
              <a:tblPr firstRow="1" bandRow="1">
                <a:tableStyleId>{5C22544A-7EE6-4342-B048-85BDC9FD1C3A}</a:tableStyleId>
              </a:tblPr>
              <a:tblGrid>
                <a:gridCol w="2926915"/>
                <a:gridCol w="1537135"/>
              </a:tblGrid>
              <a:tr h="432076">
                <a:tc>
                  <a:txBody>
                    <a:bodyPr/>
                    <a:lstStyle/>
                    <a:p>
                      <a:pPr algn="ctr"/>
                      <a:r>
                        <a:rPr lang="en-GB" sz="1100" dirty="0" smtClean="0"/>
                        <a:t>Duke’s Modified</a:t>
                      </a:r>
                      <a:r>
                        <a:rPr lang="en-GB" sz="1100" baseline="0" dirty="0" smtClean="0"/>
                        <a:t> C</a:t>
                      </a:r>
                      <a:r>
                        <a:rPr lang="en-GB" sz="1100" dirty="0" smtClean="0"/>
                        <a:t>riteria</a:t>
                      </a:r>
                      <a:endParaRPr lang="en-GB" sz="1100" dirty="0"/>
                    </a:p>
                  </a:txBody>
                  <a:tcPr marL="91431" marR="91431" marT="45723" marB="45723"/>
                </a:tc>
                <a:tc>
                  <a:txBody>
                    <a:bodyPr/>
                    <a:lstStyle/>
                    <a:p>
                      <a:pPr algn="ctr"/>
                      <a:r>
                        <a:rPr lang="en-GB" sz="1100" dirty="0" smtClean="0"/>
                        <a:t>5yr</a:t>
                      </a:r>
                      <a:r>
                        <a:rPr lang="en-GB" sz="1100" baseline="0" dirty="0" smtClean="0"/>
                        <a:t> survival %</a:t>
                      </a:r>
                      <a:endParaRPr lang="en-GB" sz="1100" dirty="0"/>
                    </a:p>
                  </a:txBody>
                  <a:tcPr marL="91431" marR="91431" marT="45723" marB="45723"/>
                </a:tc>
              </a:tr>
              <a:tr h="322989">
                <a:tc>
                  <a:txBody>
                    <a:bodyPr/>
                    <a:lstStyle/>
                    <a:p>
                      <a:pPr algn="l"/>
                      <a:r>
                        <a:rPr lang="en-GB" sz="1100" b="1" dirty="0" smtClean="0"/>
                        <a:t>A </a:t>
                      </a:r>
                      <a:r>
                        <a:rPr lang="en-GB" sz="1100" dirty="0" smtClean="0"/>
                        <a:t>Limited to mucosa</a:t>
                      </a:r>
                      <a:endParaRPr lang="en-GB" sz="1100" dirty="0"/>
                    </a:p>
                  </a:txBody>
                  <a:tcPr marL="91431" marR="91431" marT="45723" marB="45723"/>
                </a:tc>
                <a:tc>
                  <a:txBody>
                    <a:bodyPr/>
                    <a:lstStyle/>
                    <a:p>
                      <a:pPr algn="ctr"/>
                      <a:r>
                        <a:rPr lang="en-GB" sz="1100" dirty="0" smtClean="0"/>
                        <a:t>90</a:t>
                      </a:r>
                      <a:endParaRPr lang="en-GB" sz="1100" dirty="0"/>
                    </a:p>
                  </a:txBody>
                  <a:tcPr marL="91431" marR="91431" marT="45723" marB="45723"/>
                </a:tc>
              </a:tr>
              <a:tr h="322989">
                <a:tc>
                  <a:txBody>
                    <a:bodyPr/>
                    <a:lstStyle/>
                    <a:p>
                      <a:pPr algn="l"/>
                      <a:r>
                        <a:rPr lang="en-GB" sz="1100" b="1" dirty="0" smtClean="0"/>
                        <a:t>B1</a:t>
                      </a:r>
                      <a:r>
                        <a:rPr lang="en-GB" sz="1100" dirty="0" smtClean="0"/>
                        <a:t> Involves  </a:t>
                      </a:r>
                      <a:r>
                        <a:rPr lang="en-GB" sz="1100" dirty="0" err="1" smtClean="0"/>
                        <a:t>muscularis</a:t>
                      </a:r>
                      <a:r>
                        <a:rPr lang="en-GB" sz="1100" dirty="0" smtClean="0"/>
                        <a:t> </a:t>
                      </a:r>
                      <a:r>
                        <a:rPr lang="en-GB" sz="1100" dirty="0" err="1" smtClean="0"/>
                        <a:t>propria</a:t>
                      </a:r>
                      <a:endParaRPr lang="en-GB" sz="1100" dirty="0"/>
                    </a:p>
                  </a:txBody>
                  <a:tcPr marL="91431" marR="91431" marT="45723" marB="45723"/>
                </a:tc>
                <a:tc>
                  <a:txBody>
                    <a:bodyPr/>
                    <a:lstStyle/>
                    <a:p>
                      <a:pPr algn="ctr"/>
                      <a:r>
                        <a:rPr lang="en-GB" sz="1100" dirty="0" smtClean="0"/>
                        <a:t>70</a:t>
                      </a:r>
                      <a:endParaRPr lang="en-GB" sz="1100" dirty="0"/>
                    </a:p>
                  </a:txBody>
                  <a:tcPr marL="91431" marR="91431" marT="45723" marB="45723"/>
                </a:tc>
              </a:tr>
              <a:tr h="426748">
                <a:tc>
                  <a:txBody>
                    <a:bodyPr/>
                    <a:lstStyle/>
                    <a:p>
                      <a:pPr algn="l"/>
                      <a:r>
                        <a:rPr lang="en-GB" sz="1100" b="1" dirty="0" smtClean="0"/>
                        <a:t>B2</a:t>
                      </a:r>
                      <a:r>
                        <a:rPr lang="en-GB" sz="1100" dirty="0" smtClean="0"/>
                        <a:t> Penetrates  through muscle,</a:t>
                      </a:r>
                      <a:r>
                        <a:rPr lang="en-GB" sz="1100" baseline="0" dirty="0" smtClean="0"/>
                        <a:t> extending to </a:t>
                      </a:r>
                      <a:r>
                        <a:rPr lang="en-GB" sz="1100" dirty="0" err="1" smtClean="0"/>
                        <a:t>serosa</a:t>
                      </a:r>
                      <a:r>
                        <a:rPr lang="en-GB" sz="1100" dirty="0" smtClean="0"/>
                        <a:t> and bowel wall</a:t>
                      </a:r>
                      <a:endParaRPr lang="en-GB" sz="1100" dirty="0"/>
                    </a:p>
                  </a:txBody>
                  <a:tcPr marL="91431" marR="91431" marT="45723" marB="45723"/>
                </a:tc>
                <a:tc>
                  <a:txBody>
                    <a:bodyPr/>
                    <a:lstStyle/>
                    <a:p>
                      <a:pPr algn="ctr"/>
                      <a:r>
                        <a:rPr lang="en-GB" sz="1100" dirty="0" smtClean="0"/>
                        <a:t>60</a:t>
                      </a:r>
                      <a:endParaRPr lang="en-GB" sz="1100" dirty="0"/>
                    </a:p>
                  </a:txBody>
                  <a:tcPr marL="91431" marR="91431" marT="45723" marB="45723"/>
                </a:tc>
              </a:tr>
              <a:tr h="426748">
                <a:tc>
                  <a:txBody>
                    <a:bodyPr/>
                    <a:lstStyle/>
                    <a:p>
                      <a:pPr algn="l"/>
                      <a:r>
                        <a:rPr lang="en-GB" sz="1100" b="1" dirty="0" smtClean="0"/>
                        <a:t>C1</a:t>
                      </a:r>
                      <a:r>
                        <a:rPr lang="en-GB" sz="1100" dirty="0" smtClean="0"/>
                        <a:t> Invades </a:t>
                      </a:r>
                      <a:r>
                        <a:rPr lang="en-GB" sz="1100" dirty="0" err="1" smtClean="0"/>
                        <a:t>muscularis</a:t>
                      </a:r>
                      <a:r>
                        <a:rPr lang="en-GB" sz="1100" baseline="0" dirty="0" smtClean="0"/>
                        <a:t>  </a:t>
                      </a:r>
                      <a:r>
                        <a:rPr lang="en-GB" sz="1100" baseline="0" dirty="0" err="1" smtClean="0"/>
                        <a:t>propria</a:t>
                      </a:r>
                      <a:r>
                        <a:rPr lang="en-GB" sz="1100" baseline="0" dirty="0" smtClean="0"/>
                        <a:t> with lymph node involvement</a:t>
                      </a:r>
                      <a:endParaRPr lang="en-GB" sz="1100" dirty="0"/>
                    </a:p>
                  </a:txBody>
                  <a:tcPr marL="91431" marR="91431" marT="45723" marB="45723"/>
                </a:tc>
                <a:tc>
                  <a:txBody>
                    <a:bodyPr/>
                    <a:lstStyle/>
                    <a:p>
                      <a:pPr algn="ctr"/>
                      <a:r>
                        <a:rPr lang="en-GB" sz="1100" dirty="0" smtClean="0"/>
                        <a:t>30</a:t>
                      </a:r>
                      <a:endParaRPr lang="en-GB" sz="1100" dirty="0"/>
                    </a:p>
                  </a:txBody>
                  <a:tcPr marL="91431" marR="91431" marT="45723" marB="45723"/>
                </a:tc>
              </a:tr>
              <a:tr h="426748">
                <a:tc>
                  <a:txBody>
                    <a:bodyPr/>
                    <a:lstStyle/>
                    <a:p>
                      <a:pPr algn="l"/>
                      <a:r>
                        <a:rPr lang="en-GB" sz="1100" b="1" dirty="0" smtClean="0"/>
                        <a:t>C2 </a:t>
                      </a:r>
                      <a:r>
                        <a:rPr lang="en-GB" sz="1100" b="0" dirty="0" smtClean="0"/>
                        <a:t>Penetrates </a:t>
                      </a:r>
                      <a:r>
                        <a:rPr lang="en-GB" sz="1100" b="0" u="sng" dirty="0" smtClean="0"/>
                        <a:t>through</a:t>
                      </a:r>
                      <a:r>
                        <a:rPr lang="en-GB" sz="1100" b="0" dirty="0" smtClean="0"/>
                        <a:t> wall into </a:t>
                      </a:r>
                      <a:r>
                        <a:rPr lang="en-GB" sz="1100" b="0" dirty="0" err="1" smtClean="0"/>
                        <a:t>serosa</a:t>
                      </a:r>
                      <a:r>
                        <a:rPr lang="en-GB" sz="1100" b="0" dirty="0" smtClean="0"/>
                        <a:t>  with lymph node involvement</a:t>
                      </a:r>
                      <a:endParaRPr lang="en-GB" sz="1100" b="0" dirty="0"/>
                    </a:p>
                  </a:txBody>
                  <a:tcPr marL="91431" marR="91431" marT="45723" marB="45723"/>
                </a:tc>
                <a:tc>
                  <a:txBody>
                    <a:bodyPr/>
                    <a:lstStyle/>
                    <a:p>
                      <a:pPr algn="ctr"/>
                      <a:r>
                        <a:rPr lang="en-GB" sz="1100" dirty="0" smtClean="0"/>
                        <a:t>30</a:t>
                      </a:r>
                      <a:endParaRPr lang="en-GB" sz="1100" dirty="0"/>
                    </a:p>
                  </a:txBody>
                  <a:tcPr marL="91431" marR="91431" marT="45723" marB="45723"/>
                </a:tc>
              </a:tr>
              <a:tr h="322989">
                <a:tc>
                  <a:txBody>
                    <a:bodyPr/>
                    <a:lstStyle/>
                    <a:p>
                      <a:pPr algn="l"/>
                      <a:r>
                        <a:rPr lang="en-GB" sz="1100" b="1" dirty="0" smtClean="0"/>
                        <a:t>D</a:t>
                      </a:r>
                      <a:r>
                        <a:rPr lang="en-GB" sz="1100" dirty="0" smtClean="0"/>
                        <a:t> Distant Metastatic Spread</a:t>
                      </a:r>
                      <a:endParaRPr lang="en-GB" sz="1100" dirty="0"/>
                    </a:p>
                  </a:txBody>
                  <a:tcPr marL="91431" marR="91431" marT="45723" marB="45723"/>
                </a:tc>
                <a:tc>
                  <a:txBody>
                    <a:bodyPr/>
                    <a:lstStyle/>
                    <a:p>
                      <a:pPr algn="ctr"/>
                      <a:r>
                        <a:rPr lang="en-GB" sz="1100" dirty="0" smtClean="0"/>
                        <a:t>&lt;10</a:t>
                      </a:r>
                      <a:endParaRPr lang="en-GB" sz="1100" dirty="0"/>
                    </a:p>
                  </a:txBody>
                  <a:tcPr marL="91431" marR="91431" marT="45723" marB="45723"/>
                </a:tc>
              </a:tr>
            </a:tbl>
          </a:graphicData>
        </a:graphic>
      </p:graphicFrame>
      <p:graphicFrame>
        <p:nvGraphicFramePr>
          <p:cNvPr id="5" name="Table 4"/>
          <p:cNvGraphicFramePr>
            <a:graphicFrameLocks noGrp="1"/>
          </p:cNvGraphicFramePr>
          <p:nvPr/>
        </p:nvGraphicFramePr>
        <p:xfrm>
          <a:off x="4932363" y="1427163"/>
          <a:ext cx="3960812" cy="2859199"/>
        </p:xfrm>
        <a:graphic>
          <a:graphicData uri="http://schemas.openxmlformats.org/drawingml/2006/table">
            <a:tbl>
              <a:tblPr firstRow="1" bandRow="1">
                <a:tableStyleId>{7DF18680-E054-41AD-8BC1-D1AEF772440D}</a:tableStyleId>
              </a:tblPr>
              <a:tblGrid>
                <a:gridCol w="3960812"/>
              </a:tblGrid>
              <a:tr h="326231">
                <a:tc>
                  <a:txBody>
                    <a:bodyPr/>
                    <a:lstStyle/>
                    <a:p>
                      <a:pPr algn="ctr"/>
                      <a:r>
                        <a:rPr lang="en-GB" sz="1100" dirty="0" smtClean="0"/>
                        <a:t>TNM Staging</a:t>
                      </a:r>
                      <a:endParaRPr lang="en-GB" sz="1100" dirty="0"/>
                    </a:p>
                  </a:txBody>
                  <a:tcPr marL="91449" marR="91449" marT="45714" marB="45714"/>
                </a:tc>
              </a:tr>
              <a:tr h="1257733">
                <a:tc>
                  <a:txBody>
                    <a:bodyPr/>
                    <a:lstStyle/>
                    <a:p>
                      <a:pPr algn="l">
                        <a:lnSpc>
                          <a:spcPct val="150000"/>
                        </a:lnSpc>
                      </a:pPr>
                      <a:r>
                        <a:rPr lang="en-GB" sz="1100" b="1" dirty="0" smtClean="0"/>
                        <a:t>T 1 </a:t>
                      </a:r>
                      <a:r>
                        <a:rPr lang="en-GB" sz="1100" dirty="0" smtClean="0"/>
                        <a:t>– Confined</a:t>
                      </a:r>
                      <a:r>
                        <a:rPr lang="en-GB" sz="1100" baseline="0" dirty="0" smtClean="0"/>
                        <a:t> to the </a:t>
                      </a:r>
                      <a:r>
                        <a:rPr lang="en-GB" sz="1100" dirty="0" smtClean="0"/>
                        <a:t>mucosa and </a:t>
                      </a:r>
                      <a:r>
                        <a:rPr lang="en-GB" sz="1100" dirty="0" err="1" smtClean="0"/>
                        <a:t>submucosa</a:t>
                      </a:r>
                      <a:endParaRPr lang="en-GB" sz="1100" baseline="0" dirty="0" smtClean="0"/>
                    </a:p>
                    <a:p>
                      <a:pPr algn="l">
                        <a:lnSpc>
                          <a:spcPct val="150000"/>
                        </a:lnSpc>
                      </a:pPr>
                      <a:r>
                        <a:rPr lang="en-GB" sz="1100" b="1" baseline="0" dirty="0" smtClean="0"/>
                        <a:t>T2</a:t>
                      </a:r>
                      <a:r>
                        <a:rPr lang="en-GB" sz="1100" baseline="0" dirty="0" smtClean="0"/>
                        <a:t> – Invasion of </a:t>
                      </a:r>
                      <a:r>
                        <a:rPr lang="en-GB" sz="1100" baseline="0" dirty="0" err="1" smtClean="0"/>
                        <a:t>muscularis</a:t>
                      </a:r>
                      <a:r>
                        <a:rPr lang="en-GB" sz="1100" baseline="0" dirty="0" smtClean="0"/>
                        <a:t> </a:t>
                      </a:r>
                      <a:r>
                        <a:rPr lang="en-GB" sz="1100" baseline="0" dirty="0" err="1" smtClean="0"/>
                        <a:t>propria</a:t>
                      </a:r>
                      <a:r>
                        <a:rPr lang="en-GB" sz="1100" baseline="0" dirty="0" smtClean="0"/>
                        <a:t> but no extension into </a:t>
                      </a:r>
                      <a:r>
                        <a:rPr lang="en-GB" sz="1100" baseline="0" dirty="0" err="1" smtClean="0"/>
                        <a:t>serosa</a:t>
                      </a:r>
                      <a:endParaRPr lang="en-GB" sz="1100" baseline="0" dirty="0" smtClean="0"/>
                    </a:p>
                    <a:p>
                      <a:pPr algn="l">
                        <a:lnSpc>
                          <a:spcPct val="150000"/>
                        </a:lnSpc>
                      </a:pPr>
                      <a:r>
                        <a:rPr lang="en-GB" sz="1100" b="1" baseline="0" dirty="0" smtClean="0"/>
                        <a:t>T3</a:t>
                      </a:r>
                      <a:r>
                        <a:rPr lang="en-GB" sz="1100" baseline="0" dirty="0" smtClean="0"/>
                        <a:t> – Extends into </a:t>
                      </a:r>
                      <a:r>
                        <a:rPr lang="en-GB" sz="1100" baseline="0" dirty="0" err="1" smtClean="0"/>
                        <a:t>serosal</a:t>
                      </a:r>
                      <a:r>
                        <a:rPr lang="en-GB" sz="1100" baseline="0" dirty="0" smtClean="0"/>
                        <a:t> - no breach or local spread</a:t>
                      </a:r>
                    </a:p>
                    <a:p>
                      <a:pPr algn="l">
                        <a:lnSpc>
                          <a:spcPct val="150000"/>
                        </a:lnSpc>
                      </a:pPr>
                      <a:r>
                        <a:rPr lang="en-GB" sz="1100" b="1" baseline="0" dirty="0" smtClean="0"/>
                        <a:t>T4</a:t>
                      </a:r>
                      <a:r>
                        <a:rPr lang="en-GB" sz="1100" baseline="0" dirty="0" smtClean="0"/>
                        <a:t> – Direct invasion through </a:t>
                      </a:r>
                      <a:r>
                        <a:rPr lang="en-GB" sz="1100" baseline="0" dirty="0" err="1" smtClean="0"/>
                        <a:t>serosa</a:t>
                      </a:r>
                      <a:r>
                        <a:rPr lang="en-GB" sz="1100" baseline="0" dirty="0" smtClean="0"/>
                        <a:t>  and local structures</a:t>
                      </a:r>
                      <a:endParaRPr lang="en-GB" sz="1100" dirty="0"/>
                    </a:p>
                  </a:txBody>
                  <a:tcPr marL="91449" marR="91449" marT="45714" marB="45714"/>
                </a:tc>
              </a:tr>
              <a:tr h="345607">
                <a:tc>
                  <a:txBody>
                    <a:bodyPr/>
                    <a:lstStyle/>
                    <a:p>
                      <a:pPr algn="l"/>
                      <a:r>
                        <a:rPr lang="en-GB" sz="1100" b="1" dirty="0" smtClean="0"/>
                        <a:t>N0/1/2</a:t>
                      </a:r>
                      <a:r>
                        <a:rPr lang="en-GB" sz="1100" dirty="0" smtClean="0"/>
                        <a:t> – no nodes,</a:t>
                      </a:r>
                      <a:r>
                        <a:rPr lang="en-GB" sz="1100" baseline="0" dirty="0" smtClean="0"/>
                        <a:t> 1-3 nodes, &gt;4 nodes</a:t>
                      </a:r>
                      <a:endParaRPr lang="en-GB" sz="1100" dirty="0"/>
                    </a:p>
                  </a:txBody>
                  <a:tcPr marL="91449" marR="91449" marT="45714" marB="45714"/>
                </a:tc>
              </a:tr>
              <a:tr h="929516">
                <a:tc>
                  <a:txBody>
                    <a:bodyPr/>
                    <a:lstStyle/>
                    <a:p>
                      <a:pPr algn="l"/>
                      <a:r>
                        <a:rPr lang="en-GB" sz="1100" b="1" dirty="0" smtClean="0"/>
                        <a:t>M0/1</a:t>
                      </a:r>
                      <a:r>
                        <a:rPr lang="en-GB" sz="1100" dirty="0" smtClean="0"/>
                        <a:t> – Metastases not present/present</a:t>
                      </a:r>
                    </a:p>
                    <a:p>
                      <a:pPr algn="l"/>
                      <a:endParaRPr lang="en-GB" sz="1100" dirty="0" smtClean="0"/>
                    </a:p>
                    <a:p>
                      <a:pPr algn="l"/>
                      <a:r>
                        <a:rPr lang="en-GB" sz="1100" b="1" dirty="0" smtClean="0"/>
                        <a:t>T1N0M0 &amp; T2N0M0 </a:t>
                      </a:r>
                      <a:r>
                        <a:rPr lang="en-GB" sz="1100" b="0" dirty="0" smtClean="0"/>
                        <a:t>=</a:t>
                      </a:r>
                      <a:r>
                        <a:rPr lang="en-GB" sz="1100" b="1" dirty="0" smtClean="0"/>
                        <a:t> </a:t>
                      </a:r>
                      <a:r>
                        <a:rPr lang="en-GB" sz="1100" b="1" dirty="0" smtClean="0">
                          <a:solidFill>
                            <a:srgbClr val="FF0000"/>
                          </a:solidFill>
                        </a:rPr>
                        <a:t>Dukes A</a:t>
                      </a:r>
                    </a:p>
                    <a:p>
                      <a:pPr algn="l"/>
                      <a:r>
                        <a:rPr lang="en-GB" sz="1100" b="1" dirty="0" smtClean="0"/>
                        <a:t>T3N0M0</a:t>
                      </a:r>
                      <a:r>
                        <a:rPr lang="en-GB" sz="1100" b="1" baseline="0" dirty="0" smtClean="0"/>
                        <a:t> &amp; T4N0M0 </a:t>
                      </a:r>
                      <a:r>
                        <a:rPr lang="en-GB" sz="1100" b="0" baseline="0" dirty="0" smtClean="0"/>
                        <a:t>=</a:t>
                      </a:r>
                      <a:r>
                        <a:rPr lang="en-GB" sz="1100" b="1" baseline="0" dirty="0" smtClean="0"/>
                        <a:t> </a:t>
                      </a:r>
                      <a:r>
                        <a:rPr lang="en-GB" sz="1100" b="1" baseline="0" dirty="0" smtClean="0">
                          <a:solidFill>
                            <a:srgbClr val="FF0000"/>
                          </a:solidFill>
                        </a:rPr>
                        <a:t>Dukes B</a:t>
                      </a:r>
                    </a:p>
                    <a:p>
                      <a:pPr algn="l"/>
                      <a:r>
                        <a:rPr lang="en-GB" sz="1100" b="1" baseline="0" dirty="0" smtClean="0"/>
                        <a:t>Any T with N1 or N2 </a:t>
                      </a:r>
                      <a:r>
                        <a:rPr lang="en-GB" sz="1100" b="0" baseline="0" dirty="0" smtClean="0"/>
                        <a:t>=</a:t>
                      </a:r>
                      <a:r>
                        <a:rPr lang="en-GB" sz="1100" b="1" baseline="0" dirty="0" smtClean="0"/>
                        <a:t> </a:t>
                      </a:r>
                      <a:r>
                        <a:rPr lang="en-GB" sz="1100" b="1" baseline="0" dirty="0" smtClean="0">
                          <a:solidFill>
                            <a:srgbClr val="FF0000"/>
                          </a:solidFill>
                        </a:rPr>
                        <a:t>Dukes C </a:t>
                      </a:r>
                      <a:r>
                        <a:rPr lang="en-GB" sz="1100" b="1" baseline="0" dirty="0" smtClean="0"/>
                        <a:t>&amp; Any T&amp;N with M1 = </a:t>
                      </a:r>
                      <a:r>
                        <a:rPr lang="en-GB" sz="1100" b="1" baseline="0" dirty="0" smtClean="0">
                          <a:solidFill>
                            <a:srgbClr val="FF0000"/>
                          </a:solidFill>
                        </a:rPr>
                        <a:t>Dukes D</a:t>
                      </a:r>
                      <a:endParaRPr lang="en-GB" sz="1100" b="1" dirty="0">
                        <a:solidFill>
                          <a:srgbClr val="FF0000"/>
                        </a:solidFill>
                      </a:endParaRPr>
                    </a:p>
                  </a:txBody>
                  <a:tcPr marL="91449" marR="91449" marT="45714" marB="45714"/>
                </a:tc>
              </a:tr>
            </a:tbl>
          </a:graphicData>
        </a:graphic>
      </p:graphicFrame>
    </p:spTree>
    <p:extLst>
      <p:ext uri="{BB962C8B-B14F-4D97-AF65-F5344CB8AC3E}">
        <p14:creationId xmlns:p14="http://schemas.microsoft.com/office/powerpoint/2010/main" val="1526002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dirty="0" err="1" smtClean="0"/>
              <a:t>AbdominoPerineal</a:t>
            </a:r>
            <a:r>
              <a:rPr lang="en-US" dirty="0" smtClean="0"/>
              <a:t> Resection (APR)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219200"/>
            <a:ext cx="7391400" cy="5543550"/>
          </a:xfrm>
        </p:spPr>
      </p:pic>
    </p:spTree>
    <p:extLst>
      <p:ext uri="{BB962C8B-B14F-4D97-AF65-F5344CB8AC3E}">
        <p14:creationId xmlns:p14="http://schemas.microsoft.com/office/powerpoint/2010/main" val="301009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dirty="0" err="1" smtClean="0"/>
              <a:t>AbdominoPerineal</a:t>
            </a:r>
            <a:r>
              <a:rPr lang="en-US" dirty="0" smtClean="0"/>
              <a:t> Resection (APR)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143000"/>
            <a:ext cx="7391400" cy="5543550"/>
          </a:xfrm>
        </p:spPr>
      </p:pic>
    </p:spTree>
    <p:extLst>
      <p:ext uri="{BB962C8B-B14F-4D97-AF65-F5344CB8AC3E}">
        <p14:creationId xmlns:p14="http://schemas.microsoft.com/office/powerpoint/2010/main" val="232079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dirty="0" err="1" smtClean="0"/>
              <a:t>AbdominoPerineal</a:t>
            </a:r>
            <a:r>
              <a:rPr lang="en-US" dirty="0" smtClean="0"/>
              <a:t> Resection (APR)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19200"/>
            <a:ext cx="7315200" cy="5486400"/>
          </a:xfrm>
        </p:spPr>
      </p:pic>
    </p:spTree>
    <p:extLst>
      <p:ext uri="{BB962C8B-B14F-4D97-AF65-F5344CB8AC3E}">
        <p14:creationId xmlns:p14="http://schemas.microsoft.com/office/powerpoint/2010/main" val="2320798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Anterior Resection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302657"/>
            <a:ext cx="7391400" cy="5378981"/>
          </a:xfrm>
        </p:spPr>
      </p:pic>
    </p:spTree>
    <p:extLst>
      <p:ext uri="{BB962C8B-B14F-4D97-AF65-F5344CB8AC3E}">
        <p14:creationId xmlns:p14="http://schemas.microsoft.com/office/powerpoint/2010/main" val="1443659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205038"/>
            <a:ext cx="7380287" cy="944562"/>
          </a:xfrm>
        </p:spPr>
        <p:txBody>
          <a:bodyPr/>
          <a:lstStyle/>
          <a:p>
            <a:pPr>
              <a:defRPr/>
            </a:pPr>
            <a:r>
              <a:rPr lang="en-GB" sz="4000" dirty="0" smtClean="0"/>
              <a:t>Inflammatory Bowel Disease</a:t>
            </a:r>
            <a:endParaRPr lang="en-GB" sz="4000" dirty="0"/>
          </a:p>
        </p:txBody>
      </p:sp>
    </p:spTree>
    <p:extLst>
      <p:ext uri="{BB962C8B-B14F-4D97-AF65-F5344CB8AC3E}">
        <p14:creationId xmlns:p14="http://schemas.microsoft.com/office/powerpoint/2010/main" val="154483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50" y="122238"/>
            <a:ext cx="7010400" cy="944562"/>
          </a:xfrm>
        </p:spPr>
        <p:txBody>
          <a:bodyPr/>
          <a:lstStyle/>
          <a:p>
            <a:pPr algn="ctr">
              <a:defRPr/>
            </a:pPr>
            <a:r>
              <a:rPr lang="en-GB" dirty="0" smtClean="0"/>
              <a:t>Ulcerative Colitis</a:t>
            </a:r>
            <a:endParaRPr lang="en-GB" dirty="0"/>
          </a:p>
        </p:txBody>
      </p:sp>
      <p:sp>
        <p:nvSpPr>
          <p:cNvPr id="15363" name="Content Placeholder 2"/>
          <p:cNvSpPr>
            <a:spLocks noGrp="1"/>
          </p:cNvSpPr>
          <p:nvPr>
            <p:ph idx="1"/>
          </p:nvPr>
        </p:nvSpPr>
        <p:spPr>
          <a:xfrm>
            <a:off x="827088" y="1066800"/>
            <a:ext cx="8018462" cy="5645150"/>
          </a:xfrm>
        </p:spPr>
        <p:txBody>
          <a:bodyPr/>
          <a:lstStyle/>
          <a:p>
            <a:r>
              <a:rPr lang="en-GB" sz="1800" smtClean="0">
                <a:latin typeface="Arial" charset="0"/>
                <a:cs typeface="Arial" charset="0"/>
              </a:rPr>
              <a:t>A </a:t>
            </a:r>
            <a:r>
              <a:rPr lang="en-GB" sz="1800" b="1" smtClean="0">
                <a:latin typeface="Arial" charset="0"/>
                <a:cs typeface="Arial" charset="0"/>
              </a:rPr>
              <a:t>relapsing</a:t>
            </a:r>
            <a:r>
              <a:rPr lang="en-GB" sz="1800" smtClean="0">
                <a:latin typeface="Arial" charset="0"/>
                <a:cs typeface="Arial" charset="0"/>
              </a:rPr>
              <a:t> and </a:t>
            </a:r>
            <a:r>
              <a:rPr lang="en-GB" sz="1800" b="1" smtClean="0">
                <a:latin typeface="Arial" charset="0"/>
                <a:cs typeface="Arial" charset="0"/>
              </a:rPr>
              <a:t>remitting </a:t>
            </a:r>
            <a:r>
              <a:rPr lang="en-GB" sz="1800" smtClean="0">
                <a:latin typeface="Arial" charset="0"/>
                <a:cs typeface="Arial" charset="0"/>
              </a:rPr>
              <a:t>inflammatory disease originating in the colonic mucosa and submucosa.</a:t>
            </a:r>
            <a:endParaRPr lang="en-GB" sz="1800" b="1" smtClean="0">
              <a:latin typeface="Arial" charset="0"/>
              <a:cs typeface="Arial" charset="0"/>
            </a:endParaRPr>
          </a:p>
          <a:p>
            <a:pPr>
              <a:buFont typeface="Wingdings" pitchFamily="2" charset="2"/>
              <a:buNone/>
            </a:pPr>
            <a:endParaRPr lang="en-GB" sz="1800" smtClean="0">
              <a:latin typeface="Arial" charset="0"/>
              <a:cs typeface="Arial" charset="0"/>
            </a:endParaRPr>
          </a:p>
          <a:p>
            <a:r>
              <a:rPr lang="en-GB" sz="1800" smtClean="0">
                <a:latin typeface="Arial" charset="0"/>
                <a:cs typeface="Arial" charset="0"/>
              </a:rPr>
              <a:t>UC is limited to the colon. Begins in the </a:t>
            </a:r>
            <a:r>
              <a:rPr lang="en-GB" sz="1800" b="1" smtClean="0">
                <a:latin typeface="Arial" charset="0"/>
                <a:cs typeface="Arial" charset="0"/>
              </a:rPr>
              <a:t>rectum</a:t>
            </a:r>
            <a:r>
              <a:rPr lang="en-GB" sz="1800" smtClean="0">
                <a:latin typeface="Arial" charset="0"/>
                <a:cs typeface="Arial" charset="0"/>
              </a:rPr>
              <a:t> and can extend proximally, but </a:t>
            </a:r>
            <a:r>
              <a:rPr lang="en-GB" sz="1800" u="sng" smtClean="0">
                <a:latin typeface="Arial" charset="0"/>
                <a:cs typeface="Arial" charset="0"/>
              </a:rPr>
              <a:t>rarely</a:t>
            </a:r>
            <a:r>
              <a:rPr lang="en-GB" sz="1800" smtClean="0">
                <a:latin typeface="Arial" charset="0"/>
                <a:cs typeface="Arial" charset="0"/>
              </a:rPr>
              <a:t> beyond ileocaecal junction.</a:t>
            </a:r>
          </a:p>
          <a:p>
            <a:pPr>
              <a:buFont typeface="Wingdings" pitchFamily="2" charset="2"/>
              <a:buNone/>
            </a:pPr>
            <a:endParaRPr lang="en-GB" sz="1800" smtClean="0">
              <a:latin typeface="Arial" charset="0"/>
              <a:cs typeface="Arial" charset="0"/>
              <a:sym typeface="Wingdings" pitchFamily="2" charset="2"/>
            </a:endParaRPr>
          </a:p>
          <a:p>
            <a:r>
              <a:rPr lang="en-GB" sz="1800" b="1" smtClean="0">
                <a:latin typeface="Arial" charset="0"/>
                <a:cs typeface="Arial" charset="0"/>
                <a:sym typeface="Wingdings" pitchFamily="2" charset="2"/>
              </a:rPr>
              <a:t>M = F </a:t>
            </a:r>
            <a:r>
              <a:rPr lang="en-GB" sz="1800" smtClean="0">
                <a:latin typeface="Arial" charset="0"/>
                <a:cs typeface="Arial" charset="0"/>
                <a:sym typeface="Wingdings" pitchFamily="2" charset="2"/>
              </a:rPr>
              <a:t>but 2 peaks: </a:t>
            </a:r>
          </a:p>
          <a:p>
            <a:pPr lvl="1"/>
            <a:r>
              <a:rPr lang="en-GB" sz="1800" smtClean="0">
                <a:latin typeface="Arial" charset="0"/>
                <a:cs typeface="Arial" charset="0"/>
                <a:sym typeface="Wingdings" pitchFamily="2" charset="2"/>
              </a:rPr>
              <a:t>i) </a:t>
            </a:r>
            <a:r>
              <a:rPr lang="en-GB" sz="1800" b="1" smtClean="0">
                <a:latin typeface="Arial" charset="0"/>
                <a:cs typeface="Arial" charset="0"/>
                <a:sym typeface="Wingdings" pitchFamily="2" charset="2"/>
              </a:rPr>
              <a:t>14-40</a:t>
            </a:r>
            <a:r>
              <a:rPr lang="en-GB" sz="1800" smtClean="0">
                <a:latin typeface="Arial" charset="0"/>
                <a:cs typeface="Arial" charset="0"/>
                <a:sym typeface="Wingdings" pitchFamily="2" charset="2"/>
              </a:rPr>
              <a:t> years old</a:t>
            </a:r>
          </a:p>
          <a:p>
            <a:pPr lvl="1"/>
            <a:r>
              <a:rPr lang="en-GB" sz="1800" smtClean="0">
                <a:latin typeface="Arial" charset="0"/>
                <a:cs typeface="Arial" charset="0"/>
                <a:sym typeface="Wingdings" pitchFamily="2" charset="2"/>
              </a:rPr>
              <a:t>ii) 15% of new pts </a:t>
            </a:r>
            <a:r>
              <a:rPr lang="en-GB" sz="1800" b="1" smtClean="0">
                <a:latin typeface="Arial" charset="0"/>
                <a:cs typeface="Arial" charset="0"/>
                <a:sym typeface="Wingdings" pitchFamily="2" charset="2"/>
              </a:rPr>
              <a:t>&gt;60 years old</a:t>
            </a:r>
            <a:r>
              <a:rPr lang="en-GB" sz="1800" smtClean="0">
                <a:latin typeface="Arial" charset="0"/>
                <a:cs typeface="Arial" charset="0"/>
                <a:sym typeface="Wingdings" pitchFamily="2" charset="2"/>
              </a:rPr>
              <a:t> at diagnosis</a:t>
            </a:r>
          </a:p>
          <a:p>
            <a:pPr>
              <a:buFont typeface="Wingdings" pitchFamily="2" charset="2"/>
              <a:buNone/>
            </a:pPr>
            <a:endParaRPr lang="en-GB" sz="1800" smtClean="0">
              <a:latin typeface="Arial" charset="0"/>
              <a:cs typeface="Arial" charset="0"/>
              <a:sym typeface="Wingdings" pitchFamily="2" charset="2"/>
            </a:endParaRPr>
          </a:p>
          <a:p>
            <a:r>
              <a:rPr lang="en-GB" sz="1800" b="1" smtClean="0">
                <a:latin typeface="Arial" charset="0"/>
                <a:cs typeface="Arial" charset="0"/>
                <a:sym typeface="Wingdings" pitchFamily="2" charset="2"/>
              </a:rPr>
              <a:t>Unknown Aetiology</a:t>
            </a:r>
          </a:p>
          <a:p>
            <a:pPr>
              <a:buFont typeface="Wingdings" pitchFamily="2" charset="2"/>
              <a:buNone/>
            </a:pPr>
            <a:endParaRPr lang="en-GB" sz="1800" b="1" smtClean="0">
              <a:latin typeface="Arial" charset="0"/>
              <a:cs typeface="Arial" charset="0"/>
              <a:sym typeface="Wingdings" pitchFamily="2" charset="2"/>
            </a:endParaRPr>
          </a:p>
          <a:p>
            <a:r>
              <a:rPr lang="en-GB" sz="1800" b="1" smtClean="0">
                <a:latin typeface="Arial" charset="0"/>
                <a:cs typeface="Arial" charset="0"/>
                <a:sym typeface="Wingdings" pitchFamily="2" charset="2"/>
              </a:rPr>
              <a:t>Associated RFs</a:t>
            </a:r>
            <a:r>
              <a:rPr lang="en-GB" sz="1800" smtClean="0">
                <a:latin typeface="Arial" charset="0"/>
                <a:cs typeface="Arial" charset="0"/>
                <a:sym typeface="Wingdings" pitchFamily="2" charset="2"/>
              </a:rPr>
              <a:t>:</a:t>
            </a:r>
          </a:p>
          <a:p>
            <a:pPr lvl="1"/>
            <a:r>
              <a:rPr lang="en-GB" sz="1800" smtClean="0">
                <a:latin typeface="Arial" charset="0"/>
                <a:cs typeface="Arial" charset="0"/>
                <a:sym typeface="Wingdings" pitchFamily="2" charset="2"/>
              </a:rPr>
              <a:t>HLA-DR130 association in severe UC</a:t>
            </a:r>
          </a:p>
          <a:p>
            <a:pPr lvl="1"/>
            <a:r>
              <a:rPr lang="en-GB" sz="1800" b="1" smtClean="0">
                <a:latin typeface="Arial" charset="0"/>
                <a:cs typeface="Arial" charset="0"/>
                <a:sym typeface="Wingdings" pitchFamily="2" charset="2"/>
              </a:rPr>
              <a:t>60%</a:t>
            </a:r>
            <a:r>
              <a:rPr lang="en-GB" sz="1800" smtClean="0">
                <a:latin typeface="Arial" charset="0"/>
                <a:cs typeface="Arial" charset="0"/>
                <a:sym typeface="Wingdings" pitchFamily="2" charset="2"/>
              </a:rPr>
              <a:t> UC pt’s + pANCA autoantibodies</a:t>
            </a:r>
          </a:p>
          <a:p>
            <a:pPr lvl="1"/>
            <a:r>
              <a:rPr lang="en-GB" sz="1800" smtClean="0">
                <a:latin typeface="Arial" charset="0"/>
                <a:cs typeface="Arial" charset="0"/>
                <a:sym typeface="Wingdings" pitchFamily="2" charset="2"/>
              </a:rPr>
              <a:t>3-4 times increased risk in </a:t>
            </a:r>
            <a:r>
              <a:rPr lang="en-GB" sz="1800" b="1" u="sng" smtClean="0">
                <a:solidFill>
                  <a:srgbClr val="FF0000"/>
                </a:solidFill>
                <a:latin typeface="Arial" charset="0"/>
                <a:cs typeface="Arial" charset="0"/>
                <a:sym typeface="Wingdings" pitchFamily="2" charset="2"/>
              </a:rPr>
              <a:t>Non-smokers</a:t>
            </a:r>
            <a:r>
              <a:rPr lang="en-GB" sz="1800" b="1" smtClean="0">
                <a:latin typeface="Arial" charset="0"/>
                <a:cs typeface="Arial" charset="0"/>
                <a:sym typeface="Wingdings" pitchFamily="2" charset="2"/>
              </a:rPr>
              <a:t> </a:t>
            </a:r>
            <a:r>
              <a:rPr lang="en-GB" sz="1800" smtClean="0">
                <a:latin typeface="Arial" charset="0"/>
                <a:cs typeface="Arial" charset="0"/>
                <a:sym typeface="Wingdings" pitchFamily="2" charset="2"/>
              </a:rPr>
              <a:t>and</a:t>
            </a:r>
            <a:r>
              <a:rPr lang="en-GB" sz="1800" b="1" smtClean="0">
                <a:latin typeface="Arial" charset="0"/>
                <a:cs typeface="Arial" charset="0"/>
                <a:sym typeface="Wingdings" pitchFamily="2" charset="2"/>
              </a:rPr>
              <a:t> </a:t>
            </a:r>
            <a:r>
              <a:rPr lang="en-GB" sz="1800" b="1" u="sng" smtClean="0">
                <a:solidFill>
                  <a:srgbClr val="FF0000"/>
                </a:solidFill>
                <a:latin typeface="Arial" charset="0"/>
                <a:cs typeface="Arial" charset="0"/>
                <a:sym typeface="Wingdings" pitchFamily="2" charset="2"/>
              </a:rPr>
              <a:t>Ex-smokers</a:t>
            </a:r>
          </a:p>
          <a:p>
            <a:pPr lvl="1"/>
            <a:r>
              <a:rPr lang="en-GB" sz="1800" smtClean="0">
                <a:latin typeface="Arial" charset="0"/>
                <a:cs typeface="Arial" charset="0"/>
                <a:sym typeface="Wingdings" pitchFamily="2" charset="2"/>
              </a:rPr>
              <a:t>NSAIDs and stress implicated in UC flares</a:t>
            </a:r>
          </a:p>
          <a:p>
            <a:pPr lvl="1">
              <a:buFont typeface="Arial" charset="0"/>
              <a:buNone/>
            </a:pPr>
            <a:endParaRPr lang="en-GB" sz="1600" smtClean="0">
              <a:latin typeface="Arial" charset="0"/>
              <a:cs typeface="Arial" charset="0"/>
              <a:sym typeface="Wingdings" pitchFamily="2" charset="2"/>
            </a:endParaRPr>
          </a:p>
          <a:p>
            <a:endParaRPr lang="en-GB" sz="2000" smtClean="0">
              <a:latin typeface="Arial" charset="0"/>
              <a:cs typeface="Arial" charset="0"/>
              <a:sym typeface="Wingdings" pitchFamily="2" charset="2"/>
            </a:endParaRPr>
          </a:p>
          <a:p>
            <a:pPr>
              <a:buFont typeface="Wingdings" pitchFamily="2" charset="2"/>
              <a:buNone/>
            </a:pPr>
            <a:endParaRPr lang="en-GB" sz="2000" smtClean="0">
              <a:latin typeface="Arial" charset="0"/>
              <a:cs typeface="Arial" charset="0"/>
              <a:sym typeface="Wingdings" pitchFamily="2" charset="2"/>
            </a:endParaRPr>
          </a:p>
          <a:p>
            <a:endParaRPr lang="en-GB" sz="2000" smtClean="0">
              <a:latin typeface="Arial" charset="0"/>
              <a:cs typeface="Arial" charset="0"/>
              <a:sym typeface="Wingdings" pitchFamily="2" charset="2"/>
            </a:endParaRPr>
          </a:p>
          <a:p>
            <a:endParaRPr lang="en-GB" sz="2000" smtClean="0">
              <a:latin typeface="Arial" charset="0"/>
              <a:cs typeface="Arial" charset="0"/>
            </a:endParaRPr>
          </a:p>
        </p:txBody>
      </p:sp>
    </p:spTree>
    <p:extLst>
      <p:ext uri="{BB962C8B-B14F-4D97-AF65-F5344CB8AC3E}">
        <p14:creationId xmlns:p14="http://schemas.microsoft.com/office/powerpoint/2010/main" val="935405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829" y="1144588"/>
            <a:ext cx="5716771"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 name="Title 1"/>
          <p:cNvSpPr>
            <a:spLocks noGrp="1"/>
          </p:cNvSpPr>
          <p:nvPr>
            <p:ph type="ctrTitle"/>
          </p:nvPr>
        </p:nvSpPr>
        <p:spPr>
          <a:xfrm>
            <a:off x="2339975" y="188913"/>
            <a:ext cx="5832475" cy="963612"/>
          </a:xfrm>
        </p:spPr>
        <p:txBody>
          <a:bodyPr/>
          <a:lstStyle/>
          <a:p>
            <a:pPr eaLnBrk="1" hangingPunct="1">
              <a:defRPr/>
            </a:pPr>
            <a:r>
              <a:rPr lang="en-GB" dirty="0" smtClean="0">
                <a:effectLst>
                  <a:outerShdw blurRad="38100" dist="38100" dir="2700000" algn="tl">
                    <a:srgbClr val="000000"/>
                  </a:outerShdw>
                </a:effectLst>
                <a:latin typeface="Arial" charset="0"/>
              </a:rPr>
              <a:t>Lower GI Bleeding</a:t>
            </a:r>
          </a:p>
        </p:txBody>
      </p:sp>
    </p:spTree>
    <p:extLst>
      <p:ext uri="{BB962C8B-B14F-4D97-AF65-F5344CB8AC3E}">
        <p14:creationId xmlns:p14="http://schemas.microsoft.com/office/powerpoint/2010/main" val="709137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611188" y="1066800"/>
            <a:ext cx="8208962" cy="5992813"/>
          </a:xfrm>
        </p:spPr>
        <p:txBody>
          <a:bodyPr/>
          <a:lstStyle/>
          <a:p>
            <a:r>
              <a:rPr lang="en-GB" sz="1800" b="1" smtClean="0">
                <a:latin typeface="Arial" charset="0"/>
                <a:cs typeface="Arial" charset="0"/>
              </a:rPr>
              <a:t>Presentation</a:t>
            </a:r>
          </a:p>
          <a:p>
            <a:pPr lvl="1"/>
            <a:r>
              <a:rPr lang="en-GB" sz="1600" b="1" smtClean="0">
                <a:latin typeface="Arial" charset="0"/>
                <a:cs typeface="Arial" charset="0"/>
              </a:rPr>
              <a:t>Proctitis (50%) </a:t>
            </a:r>
            <a:r>
              <a:rPr lang="en-GB" sz="1600" smtClean="0">
                <a:latin typeface="Arial" charset="0"/>
                <a:cs typeface="Arial" charset="0"/>
              </a:rPr>
              <a:t>(</a:t>
            </a:r>
            <a:r>
              <a:rPr lang="en-GB" sz="1600" smtClean="0">
                <a:solidFill>
                  <a:srgbClr val="FF0000"/>
                </a:solidFill>
                <a:latin typeface="Arial" charset="0"/>
                <a:cs typeface="Arial" charset="0"/>
              </a:rPr>
              <a:t>commonest</a:t>
            </a:r>
            <a:r>
              <a:rPr lang="en-GB" sz="1600" smtClean="0">
                <a:latin typeface="Arial" charset="0"/>
                <a:cs typeface="Arial" charset="0"/>
              </a:rPr>
              <a:t>): Urgency and high frequency of defecation         </a:t>
            </a:r>
            <a:r>
              <a:rPr lang="en-GB" sz="1800" smtClean="0">
                <a:latin typeface="Arial" charset="0"/>
                <a:cs typeface="Arial" charset="0"/>
              </a:rPr>
              <a:t>(</a:t>
            </a:r>
            <a:r>
              <a:rPr lang="en-GB" sz="1800" b="1" smtClean="0">
                <a:solidFill>
                  <a:schemeClr val="tx1"/>
                </a:solidFill>
                <a:latin typeface="Arial" charset="0"/>
                <a:cs typeface="Arial" charset="0"/>
              </a:rPr>
              <a:t>4-15</a:t>
            </a:r>
            <a:r>
              <a:rPr lang="en-GB" sz="1800" smtClean="0">
                <a:latin typeface="Arial" charset="0"/>
                <a:cs typeface="Arial" charset="0"/>
              </a:rPr>
              <a:t>/</a:t>
            </a:r>
            <a:r>
              <a:rPr lang="en-GB" sz="1800" b="1" smtClean="0">
                <a:solidFill>
                  <a:schemeClr val="tx1"/>
                </a:solidFill>
                <a:latin typeface="Arial" charset="0"/>
                <a:cs typeface="Arial" charset="0"/>
              </a:rPr>
              <a:t>day</a:t>
            </a:r>
            <a:r>
              <a:rPr lang="en-GB" sz="1800" smtClean="0">
                <a:latin typeface="Arial" charset="0"/>
                <a:cs typeface="Arial" charset="0"/>
              </a:rPr>
              <a:t>)</a:t>
            </a:r>
            <a:r>
              <a:rPr lang="en-GB" sz="1600" smtClean="0">
                <a:latin typeface="Arial" charset="0"/>
                <a:cs typeface="Arial" charset="0"/>
              </a:rPr>
              <a:t>, diarrhoea mixed with blood and mucus, rectal irritability, tenesmus.</a:t>
            </a:r>
          </a:p>
          <a:p>
            <a:pPr lvl="1"/>
            <a:endParaRPr lang="en-GB" sz="1600" smtClean="0">
              <a:latin typeface="Arial" charset="0"/>
              <a:cs typeface="Arial" charset="0"/>
            </a:endParaRPr>
          </a:p>
          <a:p>
            <a:pPr lvl="1"/>
            <a:r>
              <a:rPr lang="en-GB" sz="1600" b="1" smtClean="0">
                <a:latin typeface="Arial" charset="0"/>
                <a:cs typeface="Arial" charset="0"/>
              </a:rPr>
              <a:t>Left-sided Colitis (30%)</a:t>
            </a:r>
            <a:r>
              <a:rPr lang="en-GB" sz="1600" smtClean="0">
                <a:latin typeface="Arial" charset="0"/>
                <a:cs typeface="Arial" charset="0"/>
              </a:rPr>
              <a:t>:</a:t>
            </a:r>
            <a:r>
              <a:rPr lang="en-GB" sz="1600" b="1" smtClean="0">
                <a:latin typeface="Arial" charset="0"/>
                <a:cs typeface="Arial" charset="0"/>
              </a:rPr>
              <a:t> </a:t>
            </a:r>
            <a:r>
              <a:rPr lang="en-GB" sz="1600" smtClean="0">
                <a:latin typeface="Arial" charset="0"/>
                <a:cs typeface="Arial" charset="0"/>
              </a:rPr>
              <a:t>Rectal irritation</a:t>
            </a:r>
            <a:r>
              <a:rPr lang="en-GB" sz="1600" b="1" smtClean="0">
                <a:latin typeface="Arial" charset="0"/>
                <a:cs typeface="Arial" charset="0"/>
              </a:rPr>
              <a:t>, </a:t>
            </a:r>
            <a:r>
              <a:rPr lang="en-GB" sz="1600" smtClean="0">
                <a:latin typeface="Arial" charset="0"/>
                <a:cs typeface="Arial" charset="0"/>
              </a:rPr>
              <a:t>extensive blood &amp; mucus in stool </a:t>
            </a:r>
            <a:r>
              <a:rPr lang="en-GB" sz="1600" smtClean="0">
                <a:latin typeface="Arial" charset="0"/>
                <a:cs typeface="Arial" charset="0"/>
                <a:sym typeface="Wingdings" pitchFamily="2" charset="2"/>
              </a:rPr>
              <a:t></a:t>
            </a:r>
            <a:r>
              <a:rPr lang="en-GB" sz="1600" smtClean="0">
                <a:latin typeface="Arial" charset="0"/>
                <a:cs typeface="Arial" charset="0"/>
              </a:rPr>
              <a:t> Bloody diarrhoea.</a:t>
            </a:r>
          </a:p>
          <a:p>
            <a:pPr lvl="1">
              <a:buFont typeface="Arial" charset="0"/>
              <a:buNone/>
            </a:pPr>
            <a:endParaRPr lang="en-GB" sz="1600" smtClean="0">
              <a:latin typeface="Arial" charset="0"/>
              <a:cs typeface="Arial" charset="0"/>
            </a:endParaRPr>
          </a:p>
          <a:p>
            <a:pPr lvl="1"/>
            <a:r>
              <a:rPr lang="en-GB" sz="1600" b="1" smtClean="0">
                <a:latin typeface="Arial" charset="0"/>
                <a:cs typeface="Arial" charset="0"/>
              </a:rPr>
              <a:t>Pancolitis (20%)</a:t>
            </a:r>
            <a:r>
              <a:rPr lang="en-GB" sz="1600" smtClean="0">
                <a:latin typeface="Arial" charset="0"/>
                <a:cs typeface="Arial" charset="0"/>
              </a:rPr>
              <a:t>: Diarrhoea, crampy, distended abdomen with systemic features: pyrexia, anorexia, weight loss, malaise and tachycardia. May involve appendix. Severe Pancolitis </a:t>
            </a:r>
            <a:r>
              <a:rPr lang="en-GB" sz="1600" smtClean="0">
                <a:latin typeface="Arial" charset="0"/>
                <a:cs typeface="Arial" charset="0"/>
                <a:sym typeface="Wingdings" pitchFamily="2" charset="2"/>
              </a:rPr>
              <a:t> Backwash ileitis into terminal ileum</a:t>
            </a:r>
            <a:endParaRPr lang="en-GB" sz="1600" smtClean="0">
              <a:latin typeface="Arial" charset="0"/>
              <a:cs typeface="Arial" charset="0"/>
            </a:endParaRPr>
          </a:p>
          <a:p>
            <a:pPr lvl="1">
              <a:buFont typeface="Arial" charset="0"/>
              <a:buNone/>
            </a:pPr>
            <a:endParaRPr lang="en-GB" sz="1600" b="1" smtClean="0">
              <a:latin typeface="Arial" charset="0"/>
              <a:cs typeface="Arial" charset="0"/>
            </a:endParaRPr>
          </a:p>
          <a:p>
            <a:r>
              <a:rPr lang="en-GB" sz="1800" b="1" smtClean="0">
                <a:latin typeface="Arial" charset="0"/>
                <a:cs typeface="Arial" charset="0"/>
              </a:rPr>
              <a:t>Extraintestinal features:  </a:t>
            </a:r>
          </a:p>
          <a:p>
            <a:pPr algn="ctr">
              <a:buFont typeface="Wingdings" pitchFamily="2" charset="2"/>
              <a:buNone/>
            </a:pPr>
            <a:r>
              <a:rPr lang="en-GB" sz="3600" b="1" smtClean="0">
                <a:solidFill>
                  <a:srgbClr val="00B0F0"/>
                </a:solidFill>
                <a:latin typeface="Arial" charset="0"/>
                <a:cs typeface="Arial" charset="0"/>
              </a:rPr>
              <a:t>A PIE SAC</a:t>
            </a:r>
          </a:p>
          <a:p>
            <a:pPr lvl="1">
              <a:buFont typeface="Arial" charset="0"/>
              <a:buNone/>
            </a:pPr>
            <a:endParaRPr lang="en-GB" sz="1600" smtClean="0">
              <a:latin typeface="Arial" charset="0"/>
              <a:cs typeface="Arial" charset="0"/>
            </a:endParaRPr>
          </a:p>
          <a:p>
            <a:r>
              <a:rPr lang="en-GB" sz="1800" b="1" smtClean="0">
                <a:latin typeface="Arial" charset="0"/>
                <a:cs typeface="Arial" charset="0"/>
              </a:rPr>
              <a:t>Complications of UC:</a:t>
            </a:r>
            <a:r>
              <a:rPr lang="en-GB" sz="1600" smtClean="0">
                <a:latin typeface="Arial" charset="0"/>
                <a:cs typeface="Arial" charset="0"/>
              </a:rPr>
              <a:t> </a:t>
            </a:r>
            <a:r>
              <a:rPr lang="en-GB" sz="1700" b="1" smtClean="0">
                <a:latin typeface="Arial" charset="0"/>
                <a:cs typeface="Arial" charset="0"/>
              </a:rPr>
              <a:t>Perforation</a:t>
            </a:r>
            <a:r>
              <a:rPr lang="en-GB" sz="1700" smtClean="0">
                <a:latin typeface="Arial" charset="0"/>
                <a:cs typeface="Arial" charset="0"/>
              </a:rPr>
              <a:t>, </a:t>
            </a:r>
            <a:r>
              <a:rPr lang="en-GB" sz="1700" b="1" smtClean="0">
                <a:latin typeface="Arial" charset="0"/>
                <a:cs typeface="Arial" charset="0"/>
              </a:rPr>
              <a:t>Haemorrhage</a:t>
            </a:r>
            <a:r>
              <a:rPr lang="en-GB" sz="1700" smtClean="0">
                <a:latin typeface="Arial" charset="0"/>
                <a:cs typeface="Arial" charset="0"/>
              </a:rPr>
              <a:t>, </a:t>
            </a:r>
            <a:r>
              <a:rPr lang="en-GB" sz="1700" b="1" smtClean="0">
                <a:latin typeface="Arial" charset="0"/>
                <a:cs typeface="Arial" charset="0"/>
              </a:rPr>
              <a:t>Toxic Megacolon </a:t>
            </a:r>
            <a:r>
              <a:rPr lang="en-GB" sz="1700" smtClean="0">
                <a:latin typeface="Arial" charset="0"/>
                <a:cs typeface="Arial" charset="0"/>
              </a:rPr>
              <a:t>(hypotonic, grossly distended bowel &gt; 5cm) Colorectal Ca &amp; death if complication sinadequately treated</a:t>
            </a:r>
          </a:p>
          <a:p>
            <a:pPr>
              <a:buFont typeface="Wingdings" pitchFamily="2" charset="2"/>
              <a:buNone/>
            </a:pPr>
            <a:endParaRPr lang="en-GB" sz="1800" smtClean="0">
              <a:latin typeface="Arial" charset="0"/>
              <a:cs typeface="Arial" charset="0"/>
            </a:endParaRPr>
          </a:p>
          <a:p>
            <a:pPr lvl="1"/>
            <a:endParaRPr lang="en-GB" sz="1600" smtClean="0">
              <a:latin typeface="Arial" charset="0"/>
              <a:cs typeface="Arial" charset="0"/>
              <a:sym typeface="Wingdings" pitchFamily="2" charset="2"/>
            </a:endParaRPr>
          </a:p>
          <a:p>
            <a:endParaRPr lang="en-GB" sz="2000" smtClean="0">
              <a:latin typeface="Arial" charset="0"/>
              <a:cs typeface="Arial" charset="0"/>
              <a:sym typeface="Wingdings" pitchFamily="2" charset="2"/>
            </a:endParaRPr>
          </a:p>
          <a:p>
            <a:pPr>
              <a:buFont typeface="Wingdings" pitchFamily="2" charset="2"/>
              <a:buNone/>
            </a:pPr>
            <a:endParaRPr lang="en-GB" sz="2000" smtClean="0">
              <a:latin typeface="Arial" charset="0"/>
              <a:cs typeface="Arial" charset="0"/>
              <a:sym typeface="Wingdings" pitchFamily="2" charset="2"/>
            </a:endParaRPr>
          </a:p>
          <a:p>
            <a:endParaRPr lang="en-GB" sz="2000" smtClean="0">
              <a:latin typeface="Arial" charset="0"/>
              <a:cs typeface="Arial" charset="0"/>
              <a:sym typeface="Wingdings" pitchFamily="2" charset="2"/>
            </a:endParaRPr>
          </a:p>
          <a:p>
            <a:endParaRPr lang="en-GB" sz="2000" smtClean="0">
              <a:latin typeface="Arial" charset="0"/>
              <a:cs typeface="Arial" charset="0"/>
            </a:endParaRPr>
          </a:p>
        </p:txBody>
      </p:sp>
      <p:sp>
        <p:nvSpPr>
          <p:cNvPr id="4" name="Title 1"/>
          <p:cNvSpPr txBox="1">
            <a:spLocks/>
          </p:cNvSpPr>
          <p:nvPr/>
        </p:nvSpPr>
        <p:spPr>
          <a:xfrm>
            <a:off x="1258888" y="122238"/>
            <a:ext cx="7010400" cy="944562"/>
          </a:xfrm>
          <a:prstGeom prst="rect">
            <a:avLst/>
          </a:prstGeom>
        </p:spPr>
        <p:txBody>
          <a:bodyPr anchor="ctr"/>
          <a:lstStyle/>
          <a:p>
            <a:pPr algn="ctr" eaLnBrk="0" hangingPunct="0">
              <a:defRPr/>
            </a:pPr>
            <a:r>
              <a:rPr lang="en-GB" sz="4400" b="1" dirty="0">
                <a:solidFill>
                  <a:srgbClr val="404040"/>
                </a:solidFill>
                <a:effectLst>
                  <a:outerShdw blurRad="50800" dist="38100" dir="2700000">
                    <a:srgbClr val="000000">
                      <a:alpha val="43000"/>
                    </a:srgbClr>
                  </a:outerShdw>
                </a:effectLst>
                <a:latin typeface="Arial"/>
                <a:cs typeface="Arial"/>
              </a:rPr>
              <a:t>Ulcerative Colitis</a:t>
            </a:r>
          </a:p>
        </p:txBody>
      </p:sp>
    </p:spTree>
    <p:extLst>
      <p:ext uri="{BB962C8B-B14F-4D97-AF65-F5344CB8AC3E}">
        <p14:creationId xmlns:p14="http://schemas.microsoft.com/office/powerpoint/2010/main" val="2664568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956550" cy="714375"/>
          </a:xfrm>
        </p:spPr>
        <p:txBody>
          <a:bodyPr/>
          <a:lstStyle/>
          <a:p>
            <a:pPr>
              <a:defRPr/>
            </a:pPr>
            <a:r>
              <a:rPr lang="en-GB" sz="3000" dirty="0" err="1" smtClean="0"/>
              <a:t>Extraintestinal</a:t>
            </a:r>
            <a:r>
              <a:rPr lang="en-GB" sz="3000" dirty="0" smtClean="0"/>
              <a:t> Manifestations in IBD</a:t>
            </a:r>
            <a:endParaRPr lang="en-GB" sz="3000" dirty="0"/>
          </a:p>
        </p:txBody>
      </p:sp>
      <p:pic>
        <p:nvPicPr>
          <p:cNvPr id="17411" name="Picture 4" descr="http://surgery.med.umich.edu/pediatric/clinical/physician_content/n-z/ulcerative_images/ulcerati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125538"/>
            <a:ext cx="6732588"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ChangeArrowheads="1"/>
          </p:cNvSpPr>
          <p:nvPr/>
        </p:nvSpPr>
        <p:spPr bwMode="auto">
          <a:xfrm>
            <a:off x="611188" y="6642100"/>
            <a:ext cx="51133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a:hlinkClick r:id="rId3"/>
              </a:rPr>
              <a:t>Taken from: http://surgery.med.umich.edu/pediatric/clinical/physician_content/n-z/ulcerative_colitis.shtml</a:t>
            </a:r>
            <a:endParaRPr lang="en-GB" sz="800"/>
          </a:p>
        </p:txBody>
      </p:sp>
      <p:sp>
        <p:nvSpPr>
          <p:cNvPr id="17413" name="Content Placeholder 2"/>
          <p:cNvSpPr>
            <a:spLocks noGrp="1"/>
          </p:cNvSpPr>
          <p:nvPr>
            <p:ph idx="1"/>
          </p:nvPr>
        </p:nvSpPr>
        <p:spPr>
          <a:xfrm>
            <a:off x="6205538" y="1341438"/>
            <a:ext cx="2938462" cy="5730875"/>
          </a:xfrm>
        </p:spPr>
        <p:txBody>
          <a:bodyPr/>
          <a:lstStyle/>
          <a:p>
            <a:pPr>
              <a:buFont typeface="Wingdings" pitchFamily="2" charset="2"/>
              <a:buNone/>
            </a:pPr>
            <a:r>
              <a:rPr lang="en-GB" b="1" smtClean="0">
                <a:solidFill>
                  <a:srgbClr val="00B0F0"/>
                </a:solidFill>
                <a:latin typeface="Arial" charset="0"/>
                <a:cs typeface="Arial" charset="0"/>
              </a:rPr>
              <a:t>   A PIE SAC</a:t>
            </a:r>
          </a:p>
          <a:p>
            <a:pPr>
              <a:lnSpc>
                <a:spcPct val="150000"/>
              </a:lnSpc>
            </a:pPr>
            <a:r>
              <a:rPr lang="en-GB" sz="1500" b="1" smtClean="0">
                <a:solidFill>
                  <a:schemeClr val="tx1"/>
                </a:solidFill>
                <a:latin typeface="Arial" charset="0"/>
                <a:cs typeface="Arial" charset="0"/>
              </a:rPr>
              <a:t>A</a:t>
            </a:r>
            <a:r>
              <a:rPr lang="en-GB" sz="1500" smtClean="0">
                <a:solidFill>
                  <a:schemeClr val="tx1"/>
                </a:solidFill>
                <a:latin typeface="Arial" charset="0"/>
                <a:cs typeface="Arial" charset="0"/>
              </a:rPr>
              <a:t>phthous Ulcers (CD only)</a:t>
            </a:r>
          </a:p>
          <a:p>
            <a:pPr>
              <a:lnSpc>
                <a:spcPct val="150000"/>
              </a:lnSpc>
            </a:pPr>
            <a:r>
              <a:rPr lang="en-GB" sz="1500" b="1" smtClean="0">
                <a:solidFill>
                  <a:schemeClr val="tx1"/>
                </a:solidFill>
                <a:latin typeface="Arial" charset="0"/>
                <a:cs typeface="Arial" charset="0"/>
              </a:rPr>
              <a:t>P</a:t>
            </a:r>
            <a:r>
              <a:rPr lang="en-GB" sz="1500" smtClean="0">
                <a:solidFill>
                  <a:schemeClr val="tx1"/>
                </a:solidFill>
                <a:latin typeface="Arial" charset="0"/>
                <a:cs typeface="Arial" charset="0"/>
              </a:rPr>
              <a:t>yoderma Gangrenosum</a:t>
            </a:r>
          </a:p>
          <a:p>
            <a:pPr>
              <a:lnSpc>
                <a:spcPct val="150000"/>
              </a:lnSpc>
            </a:pPr>
            <a:r>
              <a:rPr lang="en-GB" sz="1500" b="1" smtClean="0">
                <a:solidFill>
                  <a:schemeClr val="tx1"/>
                </a:solidFill>
                <a:latin typeface="Arial" charset="0"/>
                <a:cs typeface="Arial" charset="0"/>
              </a:rPr>
              <a:t>I</a:t>
            </a:r>
            <a:r>
              <a:rPr lang="en-GB" sz="1500" smtClean="0">
                <a:solidFill>
                  <a:schemeClr val="tx1"/>
                </a:solidFill>
                <a:latin typeface="Arial" charset="0"/>
                <a:cs typeface="Arial" charset="0"/>
              </a:rPr>
              <a:t> (Eye): Iritis,Uveitis, Episcleritis, Conjunctivitis (CD&gt;UC)</a:t>
            </a:r>
          </a:p>
          <a:p>
            <a:pPr>
              <a:lnSpc>
                <a:spcPct val="150000"/>
              </a:lnSpc>
            </a:pPr>
            <a:r>
              <a:rPr lang="en-GB" sz="1500" b="1" smtClean="0">
                <a:solidFill>
                  <a:schemeClr val="tx1"/>
                </a:solidFill>
                <a:latin typeface="Arial" charset="0"/>
                <a:cs typeface="Arial" charset="0"/>
              </a:rPr>
              <a:t>E</a:t>
            </a:r>
            <a:r>
              <a:rPr lang="en-GB" sz="1500" smtClean="0">
                <a:solidFill>
                  <a:schemeClr val="tx1"/>
                </a:solidFill>
                <a:latin typeface="Arial" charset="0"/>
                <a:cs typeface="Arial" charset="0"/>
              </a:rPr>
              <a:t>rythema Nodosum</a:t>
            </a:r>
          </a:p>
          <a:p>
            <a:pPr>
              <a:lnSpc>
                <a:spcPct val="150000"/>
              </a:lnSpc>
            </a:pPr>
            <a:r>
              <a:rPr lang="en-GB" sz="1500" smtClean="0">
                <a:solidFill>
                  <a:schemeClr val="tx1"/>
                </a:solidFill>
                <a:latin typeface="Arial" charset="0"/>
                <a:cs typeface="Arial" charset="0"/>
              </a:rPr>
              <a:t>(Primary) </a:t>
            </a:r>
            <a:r>
              <a:rPr lang="en-GB" sz="1500" b="1" smtClean="0">
                <a:solidFill>
                  <a:schemeClr val="tx1"/>
                </a:solidFill>
                <a:latin typeface="Arial" charset="0"/>
                <a:cs typeface="Arial" charset="0"/>
              </a:rPr>
              <a:t>S</a:t>
            </a:r>
            <a:r>
              <a:rPr lang="en-GB" sz="1500" smtClean="0">
                <a:solidFill>
                  <a:schemeClr val="tx1"/>
                </a:solidFill>
                <a:latin typeface="Arial" charset="0"/>
                <a:cs typeface="Arial" charset="0"/>
              </a:rPr>
              <a:t>clerosing Cholangitis (pANCA UC&gt;CD) / </a:t>
            </a:r>
            <a:r>
              <a:rPr lang="en-GB" sz="1500" b="1" smtClean="0">
                <a:solidFill>
                  <a:schemeClr val="tx1"/>
                </a:solidFill>
                <a:latin typeface="Arial" charset="0"/>
                <a:cs typeface="Arial" charset="0"/>
              </a:rPr>
              <a:t>S</a:t>
            </a:r>
            <a:r>
              <a:rPr lang="en-GB" sz="1500" smtClean="0">
                <a:solidFill>
                  <a:schemeClr val="tx1"/>
                </a:solidFill>
                <a:latin typeface="Arial" charset="0"/>
                <a:cs typeface="Arial" charset="0"/>
              </a:rPr>
              <a:t>acroilitis</a:t>
            </a:r>
          </a:p>
          <a:p>
            <a:pPr>
              <a:lnSpc>
                <a:spcPct val="150000"/>
              </a:lnSpc>
            </a:pPr>
            <a:r>
              <a:rPr lang="en-GB" sz="1500" b="1" smtClean="0">
                <a:solidFill>
                  <a:schemeClr val="tx1"/>
                </a:solidFill>
                <a:latin typeface="Arial" charset="0"/>
                <a:cs typeface="Arial" charset="0"/>
              </a:rPr>
              <a:t>A</a:t>
            </a:r>
            <a:r>
              <a:rPr lang="en-GB" sz="1500" smtClean="0">
                <a:solidFill>
                  <a:schemeClr val="tx1"/>
                </a:solidFill>
                <a:latin typeface="Arial" charset="0"/>
                <a:cs typeface="Arial" charset="0"/>
              </a:rPr>
              <a:t>rthritis (HLA-B27: AnkSpo)</a:t>
            </a:r>
          </a:p>
          <a:p>
            <a:pPr>
              <a:lnSpc>
                <a:spcPct val="150000"/>
              </a:lnSpc>
            </a:pPr>
            <a:r>
              <a:rPr lang="en-GB" sz="1500" b="1" smtClean="0">
                <a:solidFill>
                  <a:schemeClr val="tx1"/>
                </a:solidFill>
                <a:latin typeface="Arial" charset="0"/>
                <a:cs typeface="Arial" charset="0"/>
              </a:rPr>
              <a:t>C</a:t>
            </a:r>
            <a:r>
              <a:rPr lang="en-GB" sz="1500" smtClean="0">
                <a:solidFill>
                  <a:schemeClr val="tx1"/>
                </a:solidFill>
                <a:latin typeface="Arial" charset="0"/>
                <a:cs typeface="Arial" charset="0"/>
              </a:rPr>
              <a:t>lubbing of Fingers (CD&gt;UC)</a:t>
            </a:r>
          </a:p>
          <a:p>
            <a:endParaRPr lang="en-GB" sz="1600" b="1" smtClean="0">
              <a:solidFill>
                <a:srgbClr val="00B0F0"/>
              </a:solidFill>
              <a:latin typeface="Arial" charset="0"/>
              <a:cs typeface="Arial" charset="0"/>
            </a:endParaRPr>
          </a:p>
        </p:txBody>
      </p:sp>
    </p:spTree>
    <p:extLst>
      <p:ext uri="{BB962C8B-B14F-4D97-AF65-F5344CB8AC3E}">
        <p14:creationId xmlns:p14="http://schemas.microsoft.com/office/powerpoint/2010/main" val="372950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http://upload.wikimedia.org/wikipedia/commons/9/90/Chronic_Ulcerative_Coliti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563" y="2771775"/>
            <a:ext cx="3973512"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http://images.radiopaedia.org/images/24800/eef03b2d007a2e191bcb3e514dfcf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600" y="1520825"/>
            <a:ext cx="349567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Content Placeholder 2"/>
          <p:cNvSpPr>
            <a:spLocks noGrp="1"/>
          </p:cNvSpPr>
          <p:nvPr>
            <p:ph idx="1"/>
          </p:nvPr>
        </p:nvSpPr>
        <p:spPr>
          <a:xfrm>
            <a:off x="431800" y="908050"/>
            <a:ext cx="8235950" cy="5949950"/>
          </a:xfrm>
        </p:spPr>
        <p:txBody>
          <a:bodyPr>
            <a:normAutofit lnSpcReduction="10000"/>
          </a:bodyPr>
          <a:lstStyle/>
          <a:p>
            <a:r>
              <a:rPr lang="en-GB" sz="1800" b="1" smtClean="0">
                <a:latin typeface="Arial" charset="0"/>
                <a:cs typeface="Arial" charset="0"/>
              </a:rPr>
              <a:t>Investigations: </a:t>
            </a:r>
          </a:p>
          <a:p>
            <a:pPr lvl="1"/>
            <a:r>
              <a:rPr lang="en-GB" sz="1600" b="1" smtClean="0">
                <a:latin typeface="Arial" charset="0"/>
                <a:cs typeface="Arial" charset="0"/>
              </a:rPr>
              <a:t>FBC</a:t>
            </a:r>
            <a:r>
              <a:rPr lang="en-GB" sz="1600" smtClean="0">
                <a:latin typeface="Arial" charset="0"/>
                <a:cs typeface="Arial" charset="0"/>
              </a:rPr>
              <a:t> </a:t>
            </a:r>
            <a:r>
              <a:rPr lang="en-GB" sz="1600" smtClean="0">
                <a:latin typeface="Arial" charset="0"/>
                <a:cs typeface="Arial" charset="0"/>
                <a:sym typeface="Wingdings" pitchFamily="2" charset="2"/>
              </a:rPr>
              <a:t> </a:t>
            </a:r>
            <a:r>
              <a:rPr lang="en-GB" sz="1600" smtClean="0">
                <a:latin typeface="Arial" charset="0"/>
                <a:cs typeface="Arial" charset="0"/>
              </a:rPr>
              <a:t> Low Hb due to blood loss, Raised WCC &amp; Platelet count</a:t>
            </a:r>
          </a:p>
          <a:p>
            <a:pPr lvl="1"/>
            <a:r>
              <a:rPr lang="en-GB" sz="1600" b="1" smtClean="0">
                <a:latin typeface="Arial" charset="0"/>
                <a:cs typeface="Arial" charset="0"/>
              </a:rPr>
              <a:t>U+E’s</a:t>
            </a:r>
            <a:r>
              <a:rPr lang="en-GB" sz="1600" smtClean="0">
                <a:latin typeface="Arial" charset="0"/>
                <a:cs typeface="Arial" charset="0"/>
              </a:rPr>
              <a:t>  </a:t>
            </a:r>
            <a:r>
              <a:rPr lang="en-GB" sz="1600" smtClean="0">
                <a:latin typeface="Arial" charset="0"/>
                <a:cs typeface="Arial" charset="0"/>
                <a:sym typeface="Wingdings" pitchFamily="2" charset="2"/>
              </a:rPr>
              <a:t> hypokalaemia due to mucus loss</a:t>
            </a:r>
            <a:endParaRPr lang="en-GB" sz="1600" smtClean="0">
              <a:latin typeface="Arial" charset="0"/>
              <a:cs typeface="Arial" charset="0"/>
            </a:endParaRPr>
          </a:p>
          <a:p>
            <a:pPr lvl="1"/>
            <a:r>
              <a:rPr lang="en-GB" sz="1600" smtClean="0">
                <a:latin typeface="Arial" charset="0"/>
                <a:cs typeface="Arial" charset="0"/>
              </a:rPr>
              <a:t>Raised </a:t>
            </a:r>
            <a:r>
              <a:rPr lang="en-GB" sz="1600" b="1" smtClean="0">
                <a:latin typeface="Arial" charset="0"/>
                <a:cs typeface="Arial" charset="0"/>
              </a:rPr>
              <a:t>CRP &amp; ESR</a:t>
            </a:r>
          </a:p>
          <a:p>
            <a:pPr lvl="1"/>
            <a:r>
              <a:rPr lang="en-GB" sz="1600" smtClean="0">
                <a:latin typeface="Arial" charset="0"/>
                <a:cs typeface="Arial" charset="0"/>
              </a:rPr>
              <a:t>Low </a:t>
            </a:r>
            <a:r>
              <a:rPr lang="en-GB" sz="1600" b="1" smtClean="0">
                <a:latin typeface="Arial" charset="0"/>
                <a:cs typeface="Arial" charset="0"/>
              </a:rPr>
              <a:t>Albumin </a:t>
            </a:r>
            <a:r>
              <a:rPr lang="en-GB" sz="1600" smtClean="0">
                <a:latin typeface="Arial" charset="0"/>
                <a:cs typeface="Arial" charset="0"/>
              </a:rPr>
              <a:t>espec. during inflammation</a:t>
            </a:r>
          </a:p>
          <a:p>
            <a:pPr lvl="1"/>
            <a:r>
              <a:rPr lang="en-GB" sz="1600" b="1" smtClean="0">
                <a:latin typeface="Arial" charset="0"/>
                <a:cs typeface="Arial" charset="0"/>
              </a:rPr>
              <a:t>Stool Microscopy</a:t>
            </a:r>
            <a:r>
              <a:rPr lang="en-GB" sz="1600" smtClean="0">
                <a:latin typeface="Arial" charset="0"/>
                <a:cs typeface="Arial" charset="0"/>
              </a:rPr>
              <a:t>, </a:t>
            </a:r>
            <a:r>
              <a:rPr lang="en-GB" sz="1600" b="1" smtClean="0">
                <a:latin typeface="Arial" charset="0"/>
                <a:cs typeface="Arial" charset="0"/>
              </a:rPr>
              <a:t>Culture</a:t>
            </a:r>
            <a:r>
              <a:rPr lang="en-GB" sz="1600" smtClean="0">
                <a:latin typeface="Arial" charset="0"/>
                <a:cs typeface="Arial" charset="0"/>
              </a:rPr>
              <a:t> &amp; </a:t>
            </a:r>
            <a:r>
              <a:rPr lang="en-GB" sz="1600" b="1" smtClean="0">
                <a:latin typeface="Arial" charset="0"/>
                <a:cs typeface="Arial" charset="0"/>
              </a:rPr>
              <a:t>Sensitivity</a:t>
            </a: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r>
              <a:rPr lang="en-GB" sz="1600" smtClean="0">
                <a:latin typeface="Arial" charset="0"/>
                <a:cs typeface="Arial" charset="0"/>
                <a:hlinkClick r:id="rId4"/>
              </a:rPr>
              <a:t>http://web2.airma</a:t>
            </a: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endParaRPr lang="en-GB" sz="1600" smtClean="0">
              <a:latin typeface="Arial" charset="0"/>
              <a:cs typeface="Arial" charset="0"/>
            </a:endParaRPr>
          </a:p>
          <a:p>
            <a:pPr lvl="1"/>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r>
              <a:rPr lang="en-GB" sz="1600" b="1" smtClean="0">
                <a:latin typeface="Arial" charset="0"/>
                <a:cs typeface="Arial" charset="0"/>
              </a:rPr>
              <a:t>Barium enema </a:t>
            </a:r>
            <a:r>
              <a:rPr lang="en-GB" sz="1600" smtClean="0">
                <a:latin typeface="Arial" charset="0"/>
                <a:cs typeface="Arial" charset="0"/>
              </a:rPr>
              <a:t>indicates disease extent. Chronic UC: </a:t>
            </a:r>
            <a:r>
              <a:rPr lang="en-GB" sz="1600" b="1" smtClean="0">
                <a:latin typeface="Arial" charset="0"/>
                <a:cs typeface="Arial" charset="0"/>
              </a:rPr>
              <a:t>loss of haustrations, rigidity </a:t>
            </a:r>
            <a:r>
              <a:rPr lang="en-GB" sz="1600" smtClean="0">
                <a:latin typeface="Arial" charset="0"/>
                <a:cs typeface="Arial" charset="0"/>
              </a:rPr>
              <a:t>&amp;</a:t>
            </a:r>
            <a:r>
              <a:rPr lang="en-GB" sz="1600" b="1" smtClean="0">
                <a:latin typeface="Arial" charset="0"/>
                <a:cs typeface="Arial" charset="0"/>
              </a:rPr>
              <a:t> shortening of colon </a:t>
            </a:r>
            <a:r>
              <a:rPr lang="en-GB" sz="1600" smtClean="0">
                <a:latin typeface="Arial" charset="0"/>
                <a:cs typeface="Arial" charset="0"/>
                <a:sym typeface="Wingdings" pitchFamily="2" charset="2"/>
              </a:rPr>
              <a:t></a:t>
            </a:r>
            <a:r>
              <a:rPr lang="en-GB" sz="1600" b="1" smtClean="0">
                <a:latin typeface="Arial" charset="0"/>
                <a:cs typeface="Arial" charset="0"/>
                <a:sym typeface="Wingdings" pitchFamily="2" charset="2"/>
              </a:rPr>
              <a:t> ‘Lead-pipe’ appearance</a:t>
            </a:r>
            <a:r>
              <a:rPr lang="en-GB" sz="1600" smtClean="0">
                <a:latin typeface="Arial" charset="0"/>
                <a:cs typeface="Arial" charset="0"/>
                <a:sym typeface="Wingdings" pitchFamily="2" charset="2"/>
              </a:rPr>
              <a:t>.</a:t>
            </a:r>
            <a:r>
              <a:rPr lang="en-GB" sz="1600" b="1" smtClean="0">
                <a:latin typeface="Arial" charset="0"/>
                <a:cs typeface="Arial" charset="0"/>
                <a:sym typeface="Wingdings" pitchFamily="2" charset="2"/>
              </a:rPr>
              <a:t> </a:t>
            </a:r>
            <a:r>
              <a:rPr lang="en-GB" sz="1600" smtClean="0">
                <a:latin typeface="Arial" charset="0"/>
                <a:cs typeface="Arial" charset="0"/>
                <a:sym typeface="Wingdings" pitchFamily="2" charset="2"/>
              </a:rPr>
              <a:t>E</a:t>
            </a:r>
            <a:r>
              <a:rPr lang="en-GB" sz="1600" smtClean="0">
                <a:latin typeface="Arial" charset="0"/>
                <a:cs typeface="Arial" charset="0"/>
              </a:rPr>
              <a:t>xcludes toxic megacolon in severe UC.</a:t>
            </a:r>
          </a:p>
          <a:p>
            <a:pPr lvl="1"/>
            <a:r>
              <a:rPr lang="en-GB" sz="1600" b="1" smtClean="0">
                <a:latin typeface="Arial" charset="0"/>
                <a:cs typeface="Arial" charset="0"/>
              </a:rPr>
              <a:t>Colonoscopy </a:t>
            </a:r>
            <a:r>
              <a:rPr lang="en-GB" sz="1600" b="1" smtClean="0">
                <a:latin typeface="Arial" charset="0"/>
                <a:cs typeface="Arial" charset="0"/>
                <a:sym typeface="Wingdings" pitchFamily="2" charset="2"/>
              </a:rPr>
              <a:t>+ Biopsy </a:t>
            </a:r>
            <a:r>
              <a:rPr lang="en-GB" sz="1600" smtClean="0">
                <a:latin typeface="Arial" charset="0"/>
                <a:cs typeface="Arial" charset="0"/>
                <a:sym typeface="Wingdings" pitchFamily="2" charset="2"/>
              </a:rPr>
              <a:t> Inflamed, easily bleeding mucosa in rectum/distal colon. Inflammation limited to the mucosa with crypt distortion &amp; abscess. Chronic UC Pseudopolyp formation. </a:t>
            </a:r>
          </a:p>
          <a:p>
            <a:pPr lvl="1">
              <a:buFont typeface="Arial" charset="0"/>
              <a:buNone/>
            </a:pPr>
            <a:endParaRPr lang="en-GB" sz="1600" smtClean="0">
              <a:latin typeface="Arial" charset="0"/>
              <a:cs typeface="Arial" charset="0"/>
              <a:sym typeface="Wingdings" pitchFamily="2" charset="2"/>
            </a:endParaRPr>
          </a:p>
          <a:p>
            <a:pPr lvl="1"/>
            <a:endParaRPr lang="en-GB" sz="1200" smtClean="0">
              <a:latin typeface="Arial" charset="0"/>
              <a:cs typeface="Arial" charset="0"/>
            </a:endParaRPr>
          </a:p>
          <a:p>
            <a:pPr lvl="1"/>
            <a:endParaRPr lang="en-GB" sz="1200" smtClean="0">
              <a:latin typeface="Arial" charset="0"/>
              <a:cs typeface="Arial" charset="0"/>
            </a:endParaRPr>
          </a:p>
          <a:p>
            <a:pPr>
              <a:buFont typeface="Wingdings" pitchFamily="2" charset="2"/>
              <a:buNone/>
            </a:pPr>
            <a:endParaRPr lang="en-GB" sz="1800" smtClean="0">
              <a:latin typeface="Arial" charset="0"/>
              <a:cs typeface="Arial" charset="0"/>
            </a:endParaRPr>
          </a:p>
          <a:p>
            <a:pPr>
              <a:buFont typeface="Wingdings" pitchFamily="2" charset="2"/>
              <a:buNone/>
            </a:pPr>
            <a:endParaRPr lang="en-GB" sz="1800" smtClean="0">
              <a:latin typeface="Arial" charset="0"/>
              <a:cs typeface="Arial" charset="0"/>
            </a:endParaRPr>
          </a:p>
          <a:p>
            <a:pPr lvl="1"/>
            <a:endParaRPr lang="en-GB" sz="1600" smtClean="0">
              <a:latin typeface="Arial" charset="0"/>
              <a:cs typeface="Arial" charset="0"/>
              <a:sym typeface="Wingdings" pitchFamily="2" charset="2"/>
            </a:endParaRPr>
          </a:p>
          <a:p>
            <a:endParaRPr lang="en-GB" sz="2000" smtClean="0">
              <a:latin typeface="Arial" charset="0"/>
              <a:cs typeface="Arial" charset="0"/>
              <a:sym typeface="Wingdings" pitchFamily="2" charset="2"/>
            </a:endParaRPr>
          </a:p>
          <a:p>
            <a:pPr>
              <a:buFont typeface="Wingdings" pitchFamily="2" charset="2"/>
              <a:buNone/>
            </a:pPr>
            <a:endParaRPr lang="en-GB" sz="2000" smtClean="0">
              <a:latin typeface="Arial" charset="0"/>
              <a:cs typeface="Arial" charset="0"/>
              <a:sym typeface="Wingdings" pitchFamily="2" charset="2"/>
            </a:endParaRPr>
          </a:p>
          <a:p>
            <a:endParaRPr lang="en-GB" sz="2000" smtClean="0">
              <a:latin typeface="Arial" charset="0"/>
              <a:cs typeface="Arial" charset="0"/>
              <a:sym typeface="Wingdings" pitchFamily="2" charset="2"/>
            </a:endParaRPr>
          </a:p>
          <a:p>
            <a:endParaRPr lang="en-GB" sz="2000" smtClean="0">
              <a:latin typeface="Arial" charset="0"/>
              <a:cs typeface="Arial" charset="0"/>
            </a:endParaRPr>
          </a:p>
        </p:txBody>
      </p:sp>
      <p:sp>
        <p:nvSpPr>
          <p:cNvPr id="11" name="Title 1"/>
          <p:cNvSpPr txBox="1">
            <a:spLocks/>
          </p:cNvSpPr>
          <p:nvPr/>
        </p:nvSpPr>
        <p:spPr>
          <a:xfrm>
            <a:off x="1258888" y="122238"/>
            <a:ext cx="7010400" cy="944562"/>
          </a:xfrm>
          <a:prstGeom prst="rect">
            <a:avLst/>
          </a:prstGeom>
        </p:spPr>
        <p:txBody>
          <a:bodyPr anchor="ctr"/>
          <a:lstStyle/>
          <a:p>
            <a:pPr algn="ctr" eaLnBrk="0" hangingPunct="0">
              <a:defRPr/>
            </a:pPr>
            <a:r>
              <a:rPr lang="en-GB" sz="4400" b="1" dirty="0">
                <a:solidFill>
                  <a:srgbClr val="404040"/>
                </a:solidFill>
                <a:effectLst>
                  <a:outerShdw blurRad="50800" dist="38100" dir="2700000">
                    <a:srgbClr val="000000">
                      <a:alpha val="43000"/>
                    </a:srgbClr>
                  </a:outerShdw>
                </a:effectLst>
                <a:latin typeface="Arial"/>
                <a:cs typeface="Arial"/>
              </a:rPr>
              <a:t>Ulcerative Colitis</a:t>
            </a:r>
          </a:p>
        </p:txBody>
      </p:sp>
      <p:sp>
        <p:nvSpPr>
          <p:cNvPr id="18438" name="Rectangle 13"/>
          <p:cNvSpPr>
            <a:spLocks noChangeArrowheads="1"/>
          </p:cNvSpPr>
          <p:nvPr/>
        </p:nvSpPr>
        <p:spPr bwMode="auto">
          <a:xfrm rot="-5400000">
            <a:off x="7815262" y="4256088"/>
            <a:ext cx="2016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800">
                <a:solidFill>
                  <a:schemeClr val="bg1"/>
                </a:solidFill>
                <a:cs typeface="Arial" charset="0"/>
              </a:rPr>
              <a:t>Taken from: </a:t>
            </a:r>
            <a:r>
              <a:rPr lang="en-GB" sz="800" b="1">
                <a:solidFill>
                  <a:schemeClr val="bg1"/>
                </a:solidFill>
                <a:cs typeface="Arial" charset="0"/>
              </a:rPr>
              <a:t>www. Radiopedia.org</a:t>
            </a:r>
          </a:p>
        </p:txBody>
      </p:sp>
      <p:pic>
        <p:nvPicPr>
          <p:cNvPr id="18439" name="Picture 6" descr="ulcerative-colit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63" y="2771775"/>
            <a:ext cx="28575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Arrow 15"/>
          <p:cNvSpPr/>
          <p:nvPr/>
        </p:nvSpPr>
        <p:spPr>
          <a:xfrm rot="10531241">
            <a:off x="8204200" y="4413250"/>
            <a:ext cx="439738" cy="622300"/>
          </a:xfrm>
          <a:prstGeom prst="downArrow">
            <a:avLst>
              <a:gd name="adj1" fmla="val 34285"/>
              <a:gd name="adj2" fmla="val 54999"/>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8441" name="Rectangle 17"/>
          <p:cNvSpPr>
            <a:spLocks noChangeArrowheads="1"/>
          </p:cNvSpPr>
          <p:nvPr/>
        </p:nvSpPr>
        <p:spPr bwMode="auto">
          <a:xfrm>
            <a:off x="119063" y="5151438"/>
            <a:ext cx="265271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GB" sz="800">
                <a:solidFill>
                  <a:schemeClr val="bg1"/>
                </a:solidFill>
                <a:cs typeface="Arial" charset="0"/>
              </a:rPr>
              <a:t>Taken from: </a:t>
            </a:r>
            <a:r>
              <a:rPr lang="en-GB" sz="800" b="1">
                <a:solidFill>
                  <a:schemeClr val="bg1"/>
                </a:solidFill>
                <a:cs typeface="Arial" charset="0"/>
              </a:rPr>
              <a:t>www. ulcerativecolitistreatment.net</a:t>
            </a:r>
          </a:p>
        </p:txBody>
      </p:sp>
      <p:sp>
        <p:nvSpPr>
          <p:cNvPr id="18442" name="Rectangle 17"/>
          <p:cNvSpPr>
            <a:spLocks noChangeArrowheads="1"/>
          </p:cNvSpPr>
          <p:nvPr/>
        </p:nvSpPr>
        <p:spPr bwMode="auto">
          <a:xfrm>
            <a:off x="2976563" y="5051425"/>
            <a:ext cx="2459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GB" sz="800">
                <a:solidFill>
                  <a:schemeClr val="bg1"/>
                </a:solidFill>
                <a:cs typeface="Arial" charset="0"/>
              </a:rPr>
              <a:t>Taken from: </a:t>
            </a:r>
            <a:r>
              <a:rPr lang="en-GB" sz="800" b="1">
                <a:solidFill>
                  <a:schemeClr val="bg1"/>
                </a:solidFill>
                <a:cs typeface="Arial" charset="0"/>
              </a:rPr>
              <a:t>web2.airmail.net/uthman/specimens/images/uc.html</a:t>
            </a:r>
          </a:p>
        </p:txBody>
      </p:sp>
    </p:spTree>
    <p:extLst>
      <p:ext uri="{BB962C8B-B14F-4D97-AF65-F5344CB8AC3E}">
        <p14:creationId xmlns:p14="http://schemas.microsoft.com/office/powerpoint/2010/main" val="699426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1141413" y="1066800"/>
            <a:ext cx="7607300" cy="5791200"/>
          </a:xfrm>
        </p:spPr>
        <p:txBody>
          <a:bodyPr/>
          <a:lstStyle/>
          <a:p>
            <a:r>
              <a:rPr lang="en-GB" sz="1600" b="1" smtClean="0">
                <a:latin typeface="Arial" charset="0"/>
                <a:cs typeface="Arial" charset="0"/>
              </a:rPr>
              <a:t>Treatment aims:</a:t>
            </a:r>
          </a:p>
          <a:p>
            <a:pPr lvl="1">
              <a:buFont typeface="Wingdings" pitchFamily="2" charset="2"/>
              <a:buChar char="Ø"/>
            </a:pPr>
            <a:r>
              <a:rPr lang="en-GB" sz="1600" smtClean="0">
                <a:latin typeface="Arial" charset="0"/>
                <a:cs typeface="Arial" charset="0"/>
              </a:rPr>
              <a:t>Induce disease remission &amp; maintain remission and disease symptoms</a:t>
            </a:r>
          </a:p>
          <a:p>
            <a:pPr lvl="1">
              <a:buFont typeface="Arial" charset="0"/>
              <a:buNone/>
            </a:pPr>
            <a:endParaRPr lang="en-GB" sz="1600" b="1" smtClean="0">
              <a:latin typeface="Arial" charset="0"/>
              <a:cs typeface="Arial" charset="0"/>
            </a:endParaRPr>
          </a:p>
          <a:p>
            <a:r>
              <a:rPr lang="en-GB" sz="1600" b="1" smtClean="0">
                <a:latin typeface="Arial" charset="0"/>
                <a:cs typeface="Arial" charset="0"/>
              </a:rPr>
              <a:t>Medical Therapy</a:t>
            </a:r>
            <a:endParaRPr lang="en-GB" sz="1600" smtClean="0">
              <a:latin typeface="Arial" charset="0"/>
              <a:cs typeface="Arial" charset="0"/>
              <a:sym typeface="Wingdings" pitchFamily="2" charset="2"/>
            </a:endParaRPr>
          </a:p>
          <a:p>
            <a:pPr lvl="1"/>
            <a:r>
              <a:rPr lang="en-GB" sz="1600" smtClean="0">
                <a:latin typeface="Arial" charset="0"/>
                <a:cs typeface="Arial" charset="0"/>
                <a:sym typeface="Wingdings" pitchFamily="2" charset="2"/>
              </a:rPr>
              <a:t>Correct  anaemia, hypokalaemia, hypoalbuminaemia, </a:t>
            </a:r>
          </a:p>
          <a:p>
            <a:pPr lvl="1"/>
            <a:r>
              <a:rPr lang="en-GB" sz="1600" b="1" smtClean="0">
                <a:latin typeface="Arial" charset="0"/>
                <a:cs typeface="Arial" charset="0"/>
                <a:sym typeface="Wingdings" pitchFamily="2" charset="2"/>
              </a:rPr>
              <a:t>Corticosteroids: </a:t>
            </a:r>
            <a:r>
              <a:rPr lang="en-GB" sz="1600" smtClean="0">
                <a:latin typeface="Arial" charset="0"/>
                <a:cs typeface="Arial" charset="0"/>
                <a:sym typeface="Wingdings" pitchFamily="2" charset="2"/>
              </a:rPr>
              <a:t>Oral </a:t>
            </a:r>
            <a:r>
              <a:rPr lang="en-GB" sz="1600" b="1" i="1" smtClean="0">
                <a:latin typeface="Arial" charset="0"/>
                <a:cs typeface="Arial" charset="0"/>
                <a:sym typeface="Wingdings" pitchFamily="2" charset="2"/>
              </a:rPr>
              <a:t>Prednisolone</a:t>
            </a:r>
            <a:r>
              <a:rPr lang="en-GB" sz="1600" smtClean="0">
                <a:latin typeface="Arial" charset="0"/>
                <a:cs typeface="Arial" charset="0"/>
                <a:sym typeface="Wingdings" pitchFamily="2" charset="2"/>
              </a:rPr>
              <a:t> induces remission. </a:t>
            </a:r>
          </a:p>
          <a:p>
            <a:pPr lvl="1">
              <a:buFont typeface="Arial" charset="0"/>
              <a:buNone/>
            </a:pPr>
            <a:r>
              <a:rPr lang="en-GB" sz="1600" smtClean="0">
                <a:latin typeface="Arial" charset="0"/>
                <a:cs typeface="Arial" charset="0"/>
                <a:sym typeface="Wingdings" pitchFamily="2" charset="2"/>
              </a:rPr>
              <a:t>	IV </a:t>
            </a:r>
            <a:r>
              <a:rPr lang="en-GB" sz="1600" b="1" i="1" smtClean="0">
                <a:latin typeface="Arial" charset="0"/>
                <a:cs typeface="Arial" charset="0"/>
                <a:sym typeface="Wingdings" pitchFamily="2" charset="2"/>
              </a:rPr>
              <a:t>Hydrocortisone</a:t>
            </a:r>
            <a:r>
              <a:rPr lang="en-GB" sz="1600" smtClean="0">
                <a:latin typeface="Arial" charset="0"/>
                <a:cs typeface="Arial" charset="0"/>
                <a:sym typeface="Wingdings" pitchFamily="2" charset="2"/>
              </a:rPr>
              <a:t> used in severe flares of colitis - Long-term avoided.</a:t>
            </a:r>
          </a:p>
          <a:p>
            <a:pPr lvl="1"/>
            <a:r>
              <a:rPr lang="en-GB" sz="1600" b="1" smtClean="0">
                <a:latin typeface="Arial" charset="0"/>
                <a:cs typeface="Arial" charset="0"/>
                <a:sym typeface="Wingdings" pitchFamily="2" charset="2"/>
              </a:rPr>
              <a:t>Sulfasalazine or Mesalazine</a:t>
            </a:r>
            <a:r>
              <a:rPr lang="en-GB" sz="1600" smtClean="0">
                <a:latin typeface="Arial" charset="0"/>
                <a:cs typeface="Arial" charset="0"/>
                <a:sym typeface="Wingdings" pitchFamily="2" charset="2"/>
              </a:rPr>
              <a:t> (5-ASA metabolites) have anti-inflammatory effect to induce remission. Also Rectal suppositories for distal colitis</a:t>
            </a:r>
          </a:p>
          <a:p>
            <a:pPr lvl="1"/>
            <a:r>
              <a:rPr lang="en-GB" sz="1600" b="1" smtClean="0">
                <a:latin typeface="Arial" charset="0"/>
                <a:cs typeface="Arial" charset="0"/>
                <a:sym typeface="Wingdings" pitchFamily="2" charset="2"/>
              </a:rPr>
              <a:t>Azathioprine, 6-mercaptopurine </a:t>
            </a:r>
            <a:r>
              <a:rPr lang="en-GB" sz="1600" smtClean="0">
                <a:latin typeface="Arial" charset="0"/>
                <a:cs typeface="Arial" charset="0"/>
                <a:sym typeface="Wingdings" pitchFamily="2" charset="2"/>
              </a:rPr>
              <a:t>– immunosupression to prevent disease relapse or in cases of intolerance to steroids</a:t>
            </a:r>
            <a:endParaRPr lang="en-GB" sz="1600" b="1" smtClean="0">
              <a:latin typeface="Arial" charset="0"/>
              <a:cs typeface="Arial" charset="0"/>
              <a:sym typeface="Wingdings" pitchFamily="2" charset="2"/>
            </a:endParaRPr>
          </a:p>
          <a:p>
            <a:pPr lvl="1"/>
            <a:r>
              <a:rPr lang="en-GB" sz="1600" b="1" smtClean="0">
                <a:latin typeface="Arial" charset="0"/>
                <a:cs typeface="Arial" charset="0"/>
                <a:sym typeface="Wingdings" pitchFamily="2" charset="2"/>
              </a:rPr>
              <a:t>Anti-TNF  Infliximab </a:t>
            </a:r>
            <a:r>
              <a:rPr lang="en-GB" sz="1600" smtClean="0">
                <a:latin typeface="Arial" charset="0"/>
                <a:cs typeface="Arial" charset="0"/>
                <a:sym typeface="Wingdings" pitchFamily="2" charset="2"/>
              </a:rPr>
              <a:t>good in moderate-severe UC</a:t>
            </a:r>
          </a:p>
          <a:p>
            <a:pPr lvl="1">
              <a:buFont typeface="Arial" charset="0"/>
              <a:buNone/>
            </a:pPr>
            <a:endParaRPr lang="en-GB" sz="1600" b="1" smtClean="0">
              <a:latin typeface="Arial" charset="0"/>
              <a:cs typeface="Arial" charset="0"/>
            </a:endParaRPr>
          </a:p>
          <a:p>
            <a:r>
              <a:rPr lang="en-GB" sz="1600" b="1" smtClean="0">
                <a:latin typeface="Arial" charset="0"/>
                <a:cs typeface="Arial" charset="0"/>
              </a:rPr>
              <a:t>Surgery </a:t>
            </a:r>
            <a:r>
              <a:rPr lang="en-GB" sz="1600" smtClean="0">
                <a:latin typeface="Arial" charset="0"/>
                <a:cs typeface="Arial" charset="0"/>
              </a:rPr>
              <a:t>indicated when:</a:t>
            </a:r>
          </a:p>
          <a:p>
            <a:pPr lvl="1"/>
            <a:r>
              <a:rPr lang="en-GB" sz="1600" smtClean="0">
                <a:latin typeface="Arial" charset="0"/>
                <a:cs typeface="Arial" charset="0"/>
              </a:rPr>
              <a:t> Acute colitis fails to respond to medical Tx. </a:t>
            </a:r>
          </a:p>
          <a:p>
            <a:pPr lvl="1"/>
            <a:r>
              <a:rPr lang="en-GB" sz="1600" smtClean="0">
                <a:latin typeface="Arial" charset="0"/>
                <a:cs typeface="Arial" charset="0"/>
                <a:sym typeface="Wingdings" pitchFamily="2" charset="2"/>
              </a:rPr>
              <a:t>Chronic Colitis persists despite treatment, unacceptable Tx SE’s, developmental delay, poor quality of life.</a:t>
            </a:r>
          </a:p>
          <a:p>
            <a:pPr lvl="1"/>
            <a:r>
              <a:rPr lang="en-GB" sz="1600" smtClean="0">
                <a:latin typeface="Arial" charset="0"/>
                <a:cs typeface="Arial" charset="0"/>
                <a:sym typeface="Wingdings" pitchFamily="2" charset="2"/>
              </a:rPr>
              <a:t>Toxic megacolon (within 24hrs)</a:t>
            </a:r>
          </a:p>
          <a:p>
            <a:pPr lvl="1"/>
            <a:r>
              <a:rPr lang="en-GB" sz="1800" b="1" smtClean="0">
                <a:latin typeface="Arial" charset="0"/>
                <a:cs typeface="Arial" charset="0"/>
              </a:rPr>
              <a:t>Partial</a:t>
            </a:r>
            <a:r>
              <a:rPr lang="en-GB" sz="1800" smtClean="0">
                <a:latin typeface="Arial" charset="0"/>
                <a:cs typeface="Arial" charset="0"/>
              </a:rPr>
              <a:t> or </a:t>
            </a:r>
            <a:r>
              <a:rPr lang="en-GB" sz="1800" b="1" smtClean="0">
                <a:latin typeface="Arial" charset="0"/>
                <a:cs typeface="Arial" charset="0"/>
              </a:rPr>
              <a:t>Total Colectomy with Ileostomy</a:t>
            </a:r>
            <a:r>
              <a:rPr lang="en-GB" sz="1800" smtClean="0">
                <a:latin typeface="Arial" charset="0"/>
                <a:cs typeface="Arial" charset="0"/>
              </a:rPr>
              <a:t> usually cures </a:t>
            </a:r>
          </a:p>
          <a:p>
            <a:pPr lvl="1"/>
            <a:endParaRPr lang="en-GB" sz="1400" smtClean="0">
              <a:latin typeface="Arial" charset="0"/>
              <a:cs typeface="Arial" charset="0"/>
            </a:endParaRPr>
          </a:p>
        </p:txBody>
      </p:sp>
      <p:sp>
        <p:nvSpPr>
          <p:cNvPr id="5" name="Title 1"/>
          <p:cNvSpPr txBox="1">
            <a:spLocks/>
          </p:cNvSpPr>
          <p:nvPr/>
        </p:nvSpPr>
        <p:spPr>
          <a:xfrm>
            <a:off x="1258888" y="122238"/>
            <a:ext cx="7010400" cy="944562"/>
          </a:xfrm>
          <a:prstGeom prst="rect">
            <a:avLst/>
          </a:prstGeom>
        </p:spPr>
        <p:txBody>
          <a:bodyPr anchor="ctr"/>
          <a:lstStyle/>
          <a:p>
            <a:pPr algn="ctr" eaLnBrk="0" hangingPunct="0">
              <a:defRPr/>
            </a:pPr>
            <a:r>
              <a:rPr lang="en-GB" sz="4400" b="1" dirty="0">
                <a:solidFill>
                  <a:srgbClr val="404040"/>
                </a:solidFill>
                <a:effectLst>
                  <a:outerShdw blurRad="50800" dist="38100" dir="2700000">
                    <a:srgbClr val="000000">
                      <a:alpha val="43000"/>
                    </a:srgbClr>
                  </a:outerShdw>
                </a:effectLst>
                <a:latin typeface="Arial"/>
                <a:cs typeface="Arial"/>
              </a:rPr>
              <a:t>Ulcerative Colitis</a:t>
            </a:r>
          </a:p>
        </p:txBody>
      </p:sp>
    </p:spTree>
    <p:extLst>
      <p:ext uri="{BB962C8B-B14F-4D97-AF65-F5344CB8AC3E}">
        <p14:creationId xmlns:p14="http://schemas.microsoft.com/office/powerpoint/2010/main" val="1521437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122238"/>
            <a:ext cx="7010400" cy="944562"/>
          </a:xfrm>
        </p:spPr>
        <p:txBody>
          <a:bodyPr/>
          <a:lstStyle/>
          <a:p>
            <a:pPr algn="ctr">
              <a:defRPr/>
            </a:pPr>
            <a:r>
              <a:rPr lang="en-GB" dirty="0" err="1" smtClean="0"/>
              <a:t>Crohn’s</a:t>
            </a:r>
            <a:r>
              <a:rPr lang="en-GB" dirty="0" smtClean="0"/>
              <a:t> Disease</a:t>
            </a:r>
            <a:endParaRPr lang="en-GB" dirty="0"/>
          </a:p>
        </p:txBody>
      </p:sp>
      <p:sp>
        <p:nvSpPr>
          <p:cNvPr id="20483" name="Content Placeholder 2"/>
          <p:cNvSpPr>
            <a:spLocks noGrp="1"/>
          </p:cNvSpPr>
          <p:nvPr>
            <p:ph idx="1"/>
          </p:nvPr>
        </p:nvSpPr>
        <p:spPr>
          <a:xfrm>
            <a:off x="611188" y="1066800"/>
            <a:ext cx="8018462" cy="5486400"/>
          </a:xfrm>
        </p:spPr>
        <p:txBody>
          <a:bodyPr>
            <a:normAutofit lnSpcReduction="10000"/>
          </a:bodyPr>
          <a:lstStyle/>
          <a:p>
            <a:r>
              <a:rPr lang="en-GB" sz="1800" b="1" smtClean="0">
                <a:latin typeface="Arial" charset="0"/>
                <a:cs typeface="Arial" charset="0"/>
              </a:rPr>
              <a:t>Chronic </a:t>
            </a:r>
            <a:r>
              <a:rPr lang="en-GB" sz="1800" smtClean="0">
                <a:latin typeface="Arial" charset="0"/>
                <a:cs typeface="Arial" charset="0"/>
              </a:rPr>
              <a:t>transmural inflammatory GI Disease which is non-caseating &amp; granulomatous in nature. Associated with recurrence in severe disease and extraintestinal manifestations.</a:t>
            </a:r>
          </a:p>
          <a:p>
            <a:endParaRPr lang="en-GB" sz="1800" smtClean="0">
              <a:latin typeface="Arial" charset="0"/>
              <a:cs typeface="Arial" charset="0"/>
            </a:endParaRPr>
          </a:p>
          <a:p>
            <a:r>
              <a:rPr lang="en-GB" sz="1800" smtClean="0">
                <a:latin typeface="Arial" charset="0"/>
                <a:cs typeface="Arial" charset="0"/>
              </a:rPr>
              <a:t>Can affect </a:t>
            </a:r>
            <a:r>
              <a:rPr lang="en-GB" sz="1800" b="1" u="sng" smtClean="0">
                <a:latin typeface="Arial" charset="0"/>
                <a:cs typeface="Arial" charset="0"/>
              </a:rPr>
              <a:t>any</a:t>
            </a:r>
            <a:r>
              <a:rPr lang="en-GB" sz="1800" smtClean="0">
                <a:latin typeface="Arial" charset="0"/>
                <a:cs typeface="Arial" charset="0"/>
              </a:rPr>
              <a:t> portion of GI tract </a:t>
            </a:r>
            <a:r>
              <a:rPr lang="en-GB" sz="1800" smtClean="0">
                <a:latin typeface="Arial" charset="0"/>
                <a:cs typeface="Arial" charset="0"/>
                <a:sym typeface="Wingdings" pitchFamily="2" charset="2"/>
              </a:rPr>
              <a:t></a:t>
            </a:r>
            <a:r>
              <a:rPr lang="en-GB" sz="1800" b="1" smtClean="0">
                <a:latin typeface="Arial" charset="0"/>
                <a:cs typeface="Arial" charset="0"/>
                <a:sym typeface="Wingdings" pitchFamily="2" charset="2"/>
              </a:rPr>
              <a:t>Termimal Ileum (50%) </a:t>
            </a:r>
            <a:r>
              <a:rPr lang="en-GB" sz="1800" smtClean="0">
                <a:latin typeface="Arial" charset="0"/>
                <a:cs typeface="Arial" charset="0"/>
                <a:sym typeface="Wingdings" pitchFamily="2" charset="2"/>
              </a:rPr>
              <a:t>&amp; </a:t>
            </a:r>
            <a:r>
              <a:rPr lang="en-GB" sz="1800" b="1" smtClean="0">
                <a:latin typeface="Arial" charset="0"/>
                <a:cs typeface="Arial" charset="0"/>
                <a:sym typeface="Wingdings" pitchFamily="2" charset="2"/>
              </a:rPr>
              <a:t>Proximal Colon</a:t>
            </a:r>
            <a:r>
              <a:rPr lang="en-GB" sz="1800" smtClean="0">
                <a:latin typeface="Arial" charset="0"/>
                <a:cs typeface="Arial" charset="0"/>
                <a:sym typeface="Wingdings" pitchFamily="2" charset="2"/>
              </a:rPr>
              <a:t> common. Inflammation is discontinuous and separated by normal gut mucosa (‘</a:t>
            </a:r>
            <a:r>
              <a:rPr lang="en-GB" sz="1800" smtClean="0">
                <a:solidFill>
                  <a:srgbClr val="FF0000"/>
                </a:solidFill>
                <a:latin typeface="Arial" charset="0"/>
                <a:cs typeface="Arial" charset="0"/>
                <a:sym typeface="Wingdings" pitchFamily="2" charset="2"/>
              </a:rPr>
              <a:t>skip lesions</a:t>
            </a:r>
            <a:r>
              <a:rPr lang="en-GB" sz="1800" smtClean="0">
                <a:latin typeface="Arial" charset="0"/>
                <a:cs typeface="Arial" charset="0"/>
                <a:sym typeface="Wingdings" pitchFamily="2" charset="2"/>
              </a:rPr>
              <a:t>’).</a:t>
            </a:r>
          </a:p>
          <a:p>
            <a:pPr>
              <a:buFont typeface="Wingdings" pitchFamily="2" charset="2"/>
              <a:buNone/>
            </a:pPr>
            <a:endParaRPr lang="en-GB" sz="1800" smtClean="0">
              <a:latin typeface="Arial" charset="0"/>
              <a:cs typeface="Arial" charset="0"/>
              <a:sym typeface="Wingdings" pitchFamily="2" charset="2"/>
            </a:endParaRPr>
          </a:p>
          <a:p>
            <a:r>
              <a:rPr lang="en-GB" sz="1800" b="1" smtClean="0">
                <a:latin typeface="Arial" charset="0"/>
                <a:cs typeface="Arial" charset="0"/>
                <a:sym typeface="Wingdings" pitchFamily="2" charset="2"/>
              </a:rPr>
              <a:t>M = F </a:t>
            </a:r>
            <a:r>
              <a:rPr lang="en-GB" sz="1800" smtClean="0">
                <a:latin typeface="Arial" charset="0"/>
                <a:cs typeface="Arial" charset="0"/>
                <a:sym typeface="Wingdings" pitchFamily="2" charset="2"/>
              </a:rPr>
              <a:t>affects any age but majority of cases between </a:t>
            </a:r>
            <a:r>
              <a:rPr lang="en-GB" sz="1800" b="1" smtClean="0">
                <a:latin typeface="Arial" charset="0"/>
                <a:cs typeface="Arial" charset="0"/>
                <a:sym typeface="Wingdings" pitchFamily="2" charset="2"/>
              </a:rPr>
              <a:t>11-35</a:t>
            </a:r>
            <a:r>
              <a:rPr lang="en-GB" sz="1800" smtClean="0">
                <a:latin typeface="Arial" charset="0"/>
                <a:cs typeface="Arial" charset="0"/>
                <a:sym typeface="Wingdings" pitchFamily="2" charset="2"/>
              </a:rPr>
              <a:t> years old</a:t>
            </a:r>
          </a:p>
          <a:p>
            <a:pPr>
              <a:buFont typeface="Wingdings" pitchFamily="2" charset="2"/>
              <a:buNone/>
            </a:pPr>
            <a:endParaRPr lang="en-GB" sz="1800" smtClean="0">
              <a:latin typeface="Arial" charset="0"/>
              <a:cs typeface="Arial" charset="0"/>
              <a:sym typeface="Wingdings" pitchFamily="2" charset="2"/>
            </a:endParaRPr>
          </a:p>
          <a:p>
            <a:r>
              <a:rPr lang="en-GB" sz="1800" smtClean="0">
                <a:latin typeface="Arial" charset="0"/>
                <a:cs typeface="Arial" charset="0"/>
                <a:sym typeface="Wingdings" pitchFamily="2" charset="2"/>
              </a:rPr>
              <a:t>Unknown aetiology. Commonest in White Anglo-Saxon &amp; Ashkenzai Jews</a:t>
            </a:r>
          </a:p>
          <a:p>
            <a:pPr>
              <a:buFont typeface="Wingdings" pitchFamily="2" charset="2"/>
              <a:buNone/>
            </a:pPr>
            <a:endParaRPr lang="en-GB" sz="1800" smtClean="0">
              <a:latin typeface="Arial" charset="0"/>
              <a:cs typeface="Arial" charset="0"/>
              <a:sym typeface="Wingdings" pitchFamily="2" charset="2"/>
            </a:endParaRPr>
          </a:p>
          <a:p>
            <a:r>
              <a:rPr lang="en-GB" sz="1800" b="1" smtClean="0">
                <a:latin typeface="Arial" charset="0"/>
                <a:cs typeface="Arial" charset="0"/>
                <a:sym typeface="Wingdings" pitchFamily="2" charset="2"/>
              </a:rPr>
              <a:t>Associated Risk Factors</a:t>
            </a:r>
            <a:r>
              <a:rPr lang="en-GB" sz="1800" smtClean="0">
                <a:latin typeface="Arial" charset="0"/>
                <a:cs typeface="Arial" charset="0"/>
                <a:sym typeface="Wingdings" pitchFamily="2" charset="2"/>
              </a:rPr>
              <a:t>:</a:t>
            </a:r>
          </a:p>
          <a:p>
            <a:pPr lvl="1"/>
            <a:r>
              <a:rPr lang="en-GB" sz="1700" smtClean="0">
                <a:latin typeface="Arial" charset="0"/>
                <a:cs typeface="Arial" charset="0"/>
                <a:sym typeface="Wingdings" pitchFamily="2" charset="2"/>
              </a:rPr>
              <a:t>CARD 15/NOD-2 mutations</a:t>
            </a:r>
          </a:p>
          <a:p>
            <a:pPr lvl="1"/>
            <a:r>
              <a:rPr lang="en-GB" sz="1700" smtClean="0">
                <a:latin typeface="Arial" charset="0"/>
                <a:cs typeface="Arial" charset="0"/>
                <a:sym typeface="Wingdings" pitchFamily="2" charset="2"/>
              </a:rPr>
              <a:t>Family Hx of Crohn’s or UC</a:t>
            </a:r>
          </a:p>
          <a:p>
            <a:pPr lvl="1"/>
            <a:r>
              <a:rPr lang="en-GB" sz="1700" smtClean="0">
                <a:latin typeface="Arial" charset="0"/>
                <a:cs typeface="Arial" charset="0"/>
                <a:sym typeface="Wingdings" pitchFamily="2" charset="2"/>
              </a:rPr>
              <a:t>Altered cell mediated immunity  abnormal Th1 activity (IL-2, IFN-</a:t>
            </a:r>
            <a:r>
              <a:rPr lang="el-GR" sz="1700" smtClean="0">
                <a:latin typeface="Arial" charset="0"/>
                <a:cs typeface="Arial" charset="0"/>
              </a:rPr>
              <a:t>γ</a:t>
            </a:r>
            <a:r>
              <a:rPr lang="en-GB" sz="1700" smtClean="0">
                <a:latin typeface="Arial" charset="0"/>
                <a:cs typeface="Arial" charset="0"/>
                <a:sym typeface="Wingdings" pitchFamily="2" charset="2"/>
              </a:rPr>
              <a:t>)</a:t>
            </a:r>
          </a:p>
          <a:p>
            <a:pPr lvl="1"/>
            <a:r>
              <a:rPr lang="en-GB" sz="1700" smtClean="0">
                <a:solidFill>
                  <a:srgbClr val="FF0000"/>
                </a:solidFill>
                <a:latin typeface="Arial" charset="0"/>
                <a:cs typeface="Arial" charset="0"/>
                <a:sym typeface="Wingdings" pitchFamily="2" charset="2"/>
              </a:rPr>
              <a:t>x3-4 risk in Smokers</a:t>
            </a:r>
          </a:p>
          <a:p>
            <a:pPr lvl="1"/>
            <a:r>
              <a:rPr lang="en-GB" sz="1700" smtClean="0">
                <a:latin typeface="Arial" charset="0"/>
                <a:cs typeface="Arial" charset="0"/>
                <a:sym typeface="Wingdings" pitchFamily="2" charset="2"/>
              </a:rPr>
              <a:t>High sugar, low-fibre diet</a:t>
            </a:r>
          </a:p>
          <a:p>
            <a:pPr lvl="1">
              <a:buFont typeface="Arial" charset="0"/>
              <a:buNone/>
            </a:pPr>
            <a:endParaRPr lang="en-GB" sz="1600" smtClean="0">
              <a:latin typeface="Arial" charset="0"/>
              <a:cs typeface="Arial" charset="0"/>
              <a:sym typeface="Wingdings" pitchFamily="2" charset="2"/>
            </a:endParaRPr>
          </a:p>
          <a:p>
            <a:endParaRPr lang="en-GB" sz="2000" smtClean="0">
              <a:latin typeface="Arial" charset="0"/>
              <a:cs typeface="Arial" charset="0"/>
              <a:sym typeface="Wingdings" pitchFamily="2" charset="2"/>
            </a:endParaRPr>
          </a:p>
          <a:p>
            <a:pPr>
              <a:buFont typeface="Wingdings" pitchFamily="2" charset="2"/>
              <a:buNone/>
            </a:pPr>
            <a:endParaRPr lang="en-GB" sz="2000" smtClean="0">
              <a:latin typeface="Arial" charset="0"/>
              <a:cs typeface="Arial" charset="0"/>
              <a:sym typeface="Wingdings" pitchFamily="2" charset="2"/>
            </a:endParaRPr>
          </a:p>
          <a:p>
            <a:endParaRPr lang="en-GB" sz="2000" smtClean="0">
              <a:latin typeface="Arial" charset="0"/>
              <a:cs typeface="Arial" charset="0"/>
              <a:sym typeface="Wingdings" pitchFamily="2" charset="2"/>
            </a:endParaRPr>
          </a:p>
          <a:p>
            <a:endParaRPr lang="en-GB" sz="2000" smtClean="0">
              <a:latin typeface="Arial" charset="0"/>
              <a:cs typeface="Arial" charset="0"/>
            </a:endParaRPr>
          </a:p>
        </p:txBody>
      </p:sp>
    </p:spTree>
    <p:extLst>
      <p:ext uri="{BB962C8B-B14F-4D97-AF65-F5344CB8AC3E}">
        <p14:creationId xmlns:p14="http://schemas.microsoft.com/office/powerpoint/2010/main" val="3074212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122238"/>
            <a:ext cx="7010400" cy="944562"/>
          </a:xfrm>
        </p:spPr>
        <p:txBody>
          <a:bodyPr/>
          <a:lstStyle/>
          <a:p>
            <a:pPr algn="ctr">
              <a:defRPr/>
            </a:pPr>
            <a:r>
              <a:rPr lang="en-GB" dirty="0" err="1" smtClean="0"/>
              <a:t>Crohn’s</a:t>
            </a:r>
            <a:r>
              <a:rPr lang="en-GB" dirty="0" smtClean="0"/>
              <a:t> Disease</a:t>
            </a:r>
            <a:endParaRPr lang="en-GB" dirty="0"/>
          </a:p>
        </p:txBody>
      </p:sp>
      <p:sp>
        <p:nvSpPr>
          <p:cNvPr id="21507" name="Content Placeholder 2"/>
          <p:cNvSpPr>
            <a:spLocks noGrp="1"/>
          </p:cNvSpPr>
          <p:nvPr>
            <p:ph idx="1"/>
          </p:nvPr>
        </p:nvSpPr>
        <p:spPr>
          <a:xfrm>
            <a:off x="611188" y="1066800"/>
            <a:ext cx="8018462" cy="5791200"/>
          </a:xfrm>
        </p:spPr>
        <p:txBody>
          <a:bodyPr/>
          <a:lstStyle/>
          <a:p>
            <a:r>
              <a:rPr lang="en-GB" sz="1800" b="1" smtClean="0">
                <a:latin typeface="Arial" charset="0"/>
                <a:cs typeface="Arial" charset="0"/>
              </a:rPr>
              <a:t>Presentation</a:t>
            </a:r>
            <a:r>
              <a:rPr lang="en-GB" sz="1800" b="1" smtClean="0">
                <a:latin typeface="Arial" charset="0"/>
                <a:cs typeface="Arial" charset="0"/>
                <a:sym typeface="Wingdings" pitchFamily="2" charset="2"/>
              </a:rPr>
              <a:t> V</a:t>
            </a:r>
            <a:r>
              <a:rPr lang="en-GB" sz="1800" b="1" smtClean="0">
                <a:latin typeface="Arial" charset="0"/>
                <a:cs typeface="Arial" charset="0"/>
              </a:rPr>
              <a:t>ariable &amp; dependent on site </a:t>
            </a:r>
          </a:p>
          <a:p>
            <a:pPr>
              <a:buFont typeface="Wingdings" pitchFamily="2" charset="2"/>
              <a:buChar char="Ø"/>
            </a:pPr>
            <a:r>
              <a:rPr lang="en-GB" sz="1800" smtClean="0">
                <a:latin typeface="Arial" charset="0"/>
                <a:cs typeface="Arial" charset="0"/>
              </a:rPr>
              <a:t>	Diarrhoea, Abdominal Pain + Tenderness (terminal ileitis), RIF mass </a:t>
            </a:r>
            <a:r>
              <a:rPr lang="en-GB" sz="1400" i="1" smtClean="0">
                <a:latin typeface="Arial" charset="0"/>
                <a:cs typeface="Arial" charset="0"/>
              </a:rPr>
              <a:t>(inflamed bowel or abscess)</a:t>
            </a:r>
            <a:r>
              <a:rPr lang="en-GB" sz="1800" smtClean="0">
                <a:latin typeface="Arial" charset="0"/>
                <a:cs typeface="Arial" charset="0"/>
              </a:rPr>
              <a:t>, Perianal abscesses/ fistulae/skin tags. </a:t>
            </a:r>
          </a:p>
          <a:p>
            <a:pPr>
              <a:buFont typeface="Wingdings" pitchFamily="2" charset="2"/>
              <a:buChar char="Ø"/>
            </a:pPr>
            <a:r>
              <a:rPr lang="en-GB" sz="1800" smtClean="0">
                <a:latin typeface="Arial" charset="0"/>
                <a:cs typeface="Arial" charset="0"/>
              </a:rPr>
              <a:t>	Weight loss, malaise, fever occur in active disease. </a:t>
            </a:r>
          </a:p>
          <a:p>
            <a:pPr>
              <a:buFont typeface="Wingdings" pitchFamily="2" charset="2"/>
              <a:buChar char="Ø"/>
            </a:pPr>
            <a:r>
              <a:rPr lang="en-GB" sz="1800" smtClean="0">
                <a:latin typeface="Arial" charset="0"/>
                <a:cs typeface="Arial" charset="0"/>
              </a:rPr>
              <a:t>	Failure To Thrive in children</a:t>
            </a:r>
          </a:p>
          <a:p>
            <a:endParaRPr lang="en-GB" sz="1800" smtClean="0">
              <a:latin typeface="Arial" charset="0"/>
              <a:cs typeface="Arial" charset="0"/>
            </a:endParaRPr>
          </a:p>
          <a:p>
            <a:r>
              <a:rPr lang="en-GB" sz="1800" b="1" i="1" smtClean="0">
                <a:latin typeface="Arial" charset="0"/>
                <a:cs typeface="Arial" charset="0"/>
              </a:rPr>
              <a:t>NB: Rectal bleeding less common in CD than UC</a:t>
            </a:r>
          </a:p>
          <a:p>
            <a:pPr>
              <a:buFont typeface="Wingdings" pitchFamily="2" charset="2"/>
              <a:buNone/>
            </a:pPr>
            <a:endParaRPr lang="en-GB" sz="1800" b="1" i="1" smtClean="0">
              <a:latin typeface="Arial" charset="0"/>
              <a:cs typeface="Arial" charset="0"/>
            </a:endParaRPr>
          </a:p>
          <a:p>
            <a:r>
              <a:rPr lang="en-GB" sz="1800" b="1" smtClean="0">
                <a:latin typeface="Arial" charset="0"/>
                <a:cs typeface="Arial" charset="0"/>
              </a:rPr>
              <a:t>Extraintestinal signs: </a:t>
            </a:r>
            <a:r>
              <a:rPr lang="en-GB" sz="1400" smtClean="0">
                <a:latin typeface="Arial" charset="0"/>
                <a:cs typeface="Arial" charset="0"/>
              </a:rPr>
              <a:t>Aphthous ulcers</a:t>
            </a:r>
            <a:r>
              <a:rPr lang="en-GB" sz="1400" b="1" smtClean="0">
                <a:latin typeface="Arial" charset="0"/>
                <a:cs typeface="Arial" charset="0"/>
              </a:rPr>
              <a:t>,</a:t>
            </a:r>
            <a:r>
              <a:rPr lang="en-GB" sz="1400" smtClean="0">
                <a:latin typeface="Arial" charset="0"/>
                <a:cs typeface="Arial" charset="0"/>
              </a:rPr>
              <a:t>Uveitis, Iritis , pyoderma gangrenosum, erythema nodosum, polyarthritis, ankylosing spondylitis, sacroilitis</a:t>
            </a:r>
          </a:p>
          <a:p>
            <a:pPr lvl="1">
              <a:buFont typeface="Arial" charset="0"/>
              <a:buNone/>
            </a:pPr>
            <a:endParaRPr lang="en-GB" sz="1600" smtClean="0">
              <a:latin typeface="Arial" charset="0"/>
              <a:cs typeface="Arial" charset="0"/>
            </a:endParaRPr>
          </a:p>
          <a:p>
            <a:r>
              <a:rPr lang="en-GB" sz="1800" b="1" smtClean="0">
                <a:latin typeface="Arial" charset="0"/>
                <a:cs typeface="Arial" charset="0"/>
              </a:rPr>
              <a:t>Complications in CD: </a:t>
            </a:r>
          </a:p>
          <a:p>
            <a:pPr lvl="1"/>
            <a:r>
              <a:rPr lang="en-GB" sz="1800" smtClean="0">
                <a:latin typeface="Arial" charset="0"/>
                <a:cs typeface="Arial" charset="0"/>
              </a:rPr>
              <a:t>Full-thickness mucosal inflammation</a:t>
            </a:r>
            <a:r>
              <a:rPr lang="en-GB" sz="1800" smtClean="0">
                <a:latin typeface="Arial" charset="0"/>
                <a:cs typeface="Arial" charset="0"/>
                <a:sym typeface="Wingdings" pitchFamily="2" charset="2"/>
              </a:rPr>
              <a:t></a:t>
            </a:r>
            <a:r>
              <a:rPr lang="en-GB" sz="1800" smtClean="0">
                <a:latin typeface="Arial" charset="0"/>
                <a:cs typeface="Arial" charset="0"/>
              </a:rPr>
              <a:t>Stricture</a:t>
            </a:r>
            <a:r>
              <a:rPr lang="en-GB" sz="1800" smtClean="0">
                <a:latin typeface="Arial" charset="0"/>
                <a:cs typeface="Arial" charset="0"/>
                <a:sym typeface="Wingdings" pitchFamily="2" charset="2"/>
              </a:rPr>
              <a:t></a:t>
            </a:r>
            <a:r>
              <a:rPr lang="en-GB" sz="1800" b="1" smtClean="0">
                <a:latin typeface="Arial" charset="0"/>
                <a:cs typeface="Arial" charset="0"/>
              </a:rPr>
              <a:t>Small bowel obstruction</a:t>
            </a:r>
          </a:p>
          <a:p>
            <a:pPr lvl="1"/>
            <a:r>
              <a:rPr lang="en-GB" sz="1800" b="1" smtClean="0">
                <a:latin typeface="Arial" charset="0"/>
                <a:cs typeface="Arial" charset="0"/>
              </a:rPr>
              <a:t>Abscess</a:t>
            </a:r>
            <a:r>
              <a:rPr lang="en-GB" sz="1800" smtClean="0">
                <a:latin typeface="Arial" charset="0"/>
                <a:cs typeface="Arial" charset="0"/>
              </a:rPr>
              <a:t> formation between loops of intestine</a:t>
            </a:r>
          </a:p>
          <a:p>
            <a:pPr lvl="1"/>
            <a:r>
              <a:rPr lang="en-GB" sz="1800" b="1" smtClean="0">
                <a:latin typeface="Arial" charset="0"/>
                <a:cs typeface="Arial" charset="0"/>
              </a:rPr>
              <a:t>Perforation</a:t>
            </a:r>
          </a:p>
          <a:p>
            <a:pPr lvl="1"/>
            <a:r>
              <a:rPr lang="en-GB" sz="1800" b="1" smtClean="0">
                <a:latin typeface="Arial" charset="0"/>
                <a:cs typeface="Arial" charset="0"/>
              </a:rPr>
              <a:t>Fistula formation</a:t>
            </a:r>
            <a:r>
              <a:rPr lang="en-GB" sz="1800" smtClean="0">
                <a:latin typeface="Arial" charset="0"/>
                <a:cs typeface="Arial" charset="0"/>
              </a:rPr>
              <a:t>: Enteroenteric, Enterocutaneous and Vesicocolic</a:t>
            </a:r>
          </a:p>
          <a:p>
            <a:pPr lvl="1">
              <a:buFont typeface="Arial" charset="0"/>
              <a:buNone/>
            </a:pPr>
            <a:endParaRPr lang="en-GB" sz="1600" smtClean="0">
              <a:latin typeface="Arial" charset="0"/>
              <a:cs typeface="Arial" charset="0"/>
            </a:endParaRPr>
          </a:p>
          <a:p>
            <a:pPr>
              <a:buFont typeface="Wingdings" pitchFamily="2" charset="2"/>
              <a:buNone/>
            </a:pPr>
            <a:endParaRPr lang="en-GB" sz="1800" smtClean="0">
              <a:latin typeface="Arial" charset="0"/>
              <a:cs typeface="Arial" charset="0"/>
            </a:endParaRPr>
          </a:p>
          <a:p>
            <a:pPr lvl="1"/>
            <a:endParaRPr lang="en-GB" sz="1600" smtClean="0">
              <a:latin typeface="Arial" charset="0"/>
              <a:cs typeface="Arial" charset="0"/>
              <a:sym typeface="Wingdings" pitchFamily="2" charset="2"/>
            </a:endParaRPr>
          </a:p>
          <a:p>
            <a:endParaRPr lang="en-GB" sz="2000" smtClean="0">
              <a:latin typeface="Arial" charset="0"/>
              <a:cs typeface="Arial" charset="0"/>
              <a:sym typeface="Wingdings" pitchFamily="2" charset="2"/>
            </a:endParaRPr>
          </a:p>
          <a:p>
            <a:pPr>
              <a:buFont typeface="Wingdings" pitchFamily="2" charset="2"/>
              <a:buNone/>
            </a:pPr>
            <a:endParaRPr lang="en-GB" sz="2000" smtClean="0">
              <a:latin typeface="Arial" charset="0"/>
              <a:cs typeface="Arial" charset="0"/>
              <a:sym typeface="Wingdings" pitchFamily="2" charset="2"/>
            </a:endParaRPr>
          </a:p>
          <a:p>
            <a:endParaRPr lang="en-GB" sz="2000" smtClean="0">
              <a:latin typeface="Arial" charset="0"/>
              <a:cs typeface="Arial" charset="0"/>
              <a:sym typeface="Wingdings" pitchFamily="2" charset="2"/>
            </a:endParaRPr>
          </a:p>
          <a:p>
            <a:endParaRPr lang="en-GB" sz="2000" smtClean="0">
              <a:latin typeface="Arial" charset="0"/>
              <a:cs typeface="Arial" charset="0"/>
            </a:endParaRPr>
          </a:p>
        </p:txBody>
      </p:sp>
    </p:spTree>
    <p:extLst>
      <p:ext uri="{BB962C8B-B14F-4D97-AF65-F5344CB8AC3E}">
        <p14:creationId xmlns:p14="http://schemas.microsoft.com/office/powerpoint/2010/main" val="2051857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122238"/>
            <a:ext cx="7010400" cy="944562"/>
          </a:xfrm>
        </p:spPr>
        <p:txBody>
          <a:bodyPr/>
          <a:lstStyle/>
          <a:p>
            <a:pPr algn="ctr">
              <a:defRPr/>
            </a:pPr>
            <a:r>
              <a:rPr lang="en-GB" dirty="0" err="1" smtClean="0"/>
              <a:t>Crohn’s</a:t>
            </a:r>
            <a:r>
              <a:rPr lang="en-GB" dirty="0" smtClean="0"/>
              <a:t> Disease</a:t>
            </a:r>
            <a:endParaRPr lang="en-GB" dirty="0"/>
          </a:p>
        </p:txBody>
      </p:sp>
      <p:sp>
        <p:nvSpPr>
          <p:cNvPr id="22531" name="Content Placeholder 2"/>
          <p:cNvSpPr>
            <a:spLocks noGrp="1"/>
          </p:cNvSpPr>
          <p:nvPr>
            <p:ph idx="1"/>
          </p:nvPr>
        </p:nvSpPr>
        <p:spPr>
          <a:xfrm>
            <a:off x="611188" y="836613"/>
            <a:ext cx="8281987" cy="6021387"/>
          </a:xfrm>
        </p:spPr>
        <p:txBody>
          <a:bodyPr>
            <a:normAutofit lnSpcReduction="10000"/>
          </a:bodyPr>
          <a:lstStyle/>
          <a:p>
            <a:r>
              <a:rPr lang="en-GB" sz="1800" b="1" smtClean="0">
                <a:latin typeface="Arial" charset="0"/>
                <a:cs typeface="Arial" charset="0"/>
              </a:rPr>
              <a:t>Investigations: </a:t>
            </a:r>
          </a:p>
          <a:p>
            <a:pPr lvl="1"/>
            <a:r>
              <a:rPr lang="en-GB" sz="1600" b="1" smtClean="0">
                <a:latin typeface="Arial" charset="0"/>
                <a:cs typeface="Arial" charset="0"/>
              </a:rPr>
              <a:t>FBC</a:t>
            </a:r>
            <a:r>
              <a:rPr lang="en-GB" sz="1600" smtClean="0">
                <a:latin typeface="Arial" charset="0"/>
                <a:cs typeface="Arial" charset="0"/>
              </a:rPr>
              <a:t> </a:t>
            </a:r>
            <a:r>
              <a:rPr lang="en-GB" sz="1600" smtClean="0">
                <a:latin typeface="Arial" charset="0"/>
                <a:cs typeface="Arial" charset="0"/>
                <a:sym typeface="Wingdings" pitchFamily="2" charset="2"/>
              </a:rPr>
              <a:t> </a:t>
            </a:r>
            <a:r>
              <a:rPr lang="en-GB" sz="1600" smtClean="0">
                <a:latin typeface="Arial" charset="0"/>
                <a:cs typeface="Arial" charset="0"/>
              </a:rPr>
              <a:t> Low Hb (Vit B12 def., blood loss), High WCC</a:t>
            </a:r>
          </a:p>
          <a:p>
            <a:pPr lvl="1"/>
            <a:r>
              <a:rPr lang="en-GB" sz="1600" smtClean="0">
                <a:latin typeface="Arial" charset="0"/>
                <a:cs typeface="Arial" charset="0"/>
              </a:rPr>
              <a:t>Raised </a:t>
            </a:r>
            <a:r>
              <a:rPr lang="en-GB" sz="1600" b="1" smtClean="0">
                <a:latin typeface="Arial" charset="0"/>
                <a:cs typeface="Arial" charset="0"/>
              </a:rPr>
              <a:t>CRP</a:t>
            </a:r>
            <a:r>
              <a:rPr lang="en-GB" sz="1600" smtClean="0">
                <a:latin typeface="Arial" charset="0"/>
                <a:cs typeface="Arial" charset="0"/>
              </a:rPr>
              <a:t> &amp; </a:t>
            </a:r>
            <a:r>
              <a:rPr lang="en-GB" sz="1600" b="1" smtClean="0">
                <a:latin typeface="Arial" charset="0"/>
                <a:cs typeface="Arial" charset="0"/>
              </a:rPr>
              <a:t>ESR</a:t>
            </a:r>
          </a:p>
          <a:p>
            <a:pPr lvl="1"/>
            <a:r>
              <a:rPr lang="en-GB" sz="1600" smtClean="0">
                <a:latin typeface="Arial" charset="0"/>
                <a:cs typeface="Arial" charset="0"/>
              </a:rPr>
              <a:t>Low </a:t>
            </a:r>
            <a:r>
              <a:rPr lang="en-GB" sz="1600" b="1" smtClean="0">
                <a:latin typeface="Arial" charset="0"/>
                <a:cs typeface="Arial" charset="0"/>
              </a:rPr>
              <a:t>Albumin</a:t>
            </a:r>
            <a:r>
              <a:rPr lang="en-GB" sz="1600" smtClean="0">
                <a:latin typeface="Arial" charset="0"/>
                <a:cs typeface="Arial" charset="0"/>
              </a:rPr>
              <a:t> due to malabsorption</a:t>
            </a:r>
          </a:p>
          <a:p>
            <a:pPr lvl="1"/>
            <a:r>
              <a:rPr lang="en-GB" sz="1600" b="1" smtClean="0">
                <a:latin typeface="Arial" charset="0"/>
                <a:cs typeface="Arial" charset="0"/>
              </a:rPr>
              <a:t>Stool Microscopy</a:t>
            </a:r>
            <a:r>
              <a:rPr lang="en-GB" sz="1600" smtClean="0">
                <a:latin typeface="Arial" charset="0"/>
                <a:cs typeface="Arial" charset="0"/>
              </a:rPr>
              <a:t>, </a:t>
            </a:r>
            <a:r>
              <a:rPr lang="en-GB" sz="1600" b="1" smtClean="0">
                <a:latin typeface="Arial" charset="0"/>
                <a:cs typeface="Arial" charset="0"/>
              </a:rPr>
              <a:t>Culture</a:t>
            </a:r>
            <a:r>
              <a:rPr lang="en-GB" sz="1600" smtClean="0">
                <a:latin typeface="Arial" charset="0"/>
                <a:cs typeface="Arial" charset="0"/>
              </a:rPr>
              <a:t> &amp; </a:t>
            </a:r>
            <a:r>
              <a:rPr lang="en-GB" sz="1600" b="1" smtClean="0">
                <a:latin typeface="Arial" charset="0"/>
                <a:cs typeface="Arial" charset="0"/>
              </a:rPr>
              <a:t>Sensitivity</a:t>
            </a: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buFont typeface="Arial" charset="0"/>
              <a:buNone/>
            </a:pPr>
            <a:endParaRPr lang="en-GB" sz="1600" smtClean="0">
              <a:latin typeface="Arial" charset="0"/>
              <a:cs typeface="Arial" charset="0"/>
            </a:endParaRPr>
          </a:p>
          <a:p>
            <a:pPr lvl="1"/>
            <a:r>
              <a:rPr lang="en-GB" sz="1600" b="1" smtClean="0">
                <a:latin typeface="Arial" charset="0"/>
                <a:cs typeface="Arial" charset="0"/>
              </a:rPr>
              <a:t>Barium Enema </a:t>
            </a:r>
            <a:r>
              <a:rPr lang="en-GB" sz="1600" smtClean="0">
                <a:latin typeface="Arial" charset="0"/>
                <a:cs typeface="Arial" charset="0"/>
                <a:sym typeface="Wingdings" pitchFamily="2" charset="2"/>
              </a:rPr>
              <a:t>shows ‘Kantors String sign’ of the terminal ileum. Also Rose-thorn ulcers</a:t>
            </a:r>
            <a:endParaRPr lang="en-GB" sz="1600" smtClean="0">
              <a:latin typeface="Arial" charset="0"/>
              <a:cs typeface="Arial" charset="0"/>
            </a:endParaRPr>
          </a:p>
          <a:p>
            <a:pPr lvl="1"/>
            <a:r>
              <a:rPr lang="en-GB" sz="1600" b="1" smtClean="0">
                <a:latin typeface="Arial" charset="0"/>
                <a:cs typeface="Arial" charset="0"/>
              </a:rPr>
              <a:t>Colonoscopy/Sigmoidoscopy</a:t>
            </a:r>
            <a:r>
              <a:rPr lang="en-GB" sz="1600" b="1" smtClean="0">
                <a:latin typeface="Arial" charset="0"/>
                <a:cs typeface="Arial" charset="0"/>
                <a:sym typeface="Wingdings" pitchFamily="2" charset="2"/>
              </a:rPr>
              <a:t>+ Biopsy </a:t>
            </a:r>
            <a:r>
              <a:rPr lang="en-GB" sz="1600" smtClean="0">
                <a:latin typeface="Arial" charset="0"/>
                <a:cs typeface="Arial" charset="0"/>
                <a:sym typeface="Wingdings" pitchFamily="2" charset="2"/>
              </a:rPr>
              <a:t> Red, oedematous thickened mucosa with deep ulcerations and erosions, separated by normal mucosa producing a </a:t>
            </a:r>
            <a:r>
              <a:rPr lang="en-GB" sz="1600" b="1" smtClean="0">
                <a:latin typeface="Arial" charset="0"/>
                <a:cs typeface="Arial" charset="0"/>
                <a:sym typeface="Wingdings" pitchFamily="2" charset="2"/>
              </a:rPr>
              <a:t>cobblestone</a:t>
            </a:r>
            <a:r>
              <a:rPr lang="en-GB" sz="1600" smtClean="0">
                <a:latin typeface="Arial" charset="0"/>
                <a:cs typeface="Arial" charset="0"/>
                <a:sym typeface="Wingdings" pitchFamily="2" charset="2"/>
              </a:rPr>
              <a:t> appearance. </a:t>
            </a:r>
            <a:r>
              <a:rPr lang="en-GB" sz="1600" b="1" smtClean="0">
                <a:latin typeface="Arial" charset="0"/>
                <a:cs typeface="Arial" charset="0"/>
                <a:sym typeface="Wingdings" pitchFamily="2" charset="2"/>
              </a:rPr>
              <a:t>Histology</a:t>
            </a:r>
            <a:r>
              <a:rPr lang="en-GB" sz="1600" smtClean="0">
                <a:latin typeface="Arial" charset="0"/>
                <a:cs typeface="Arial" charset="0"/>
                <a:sym typeface="Wingdings" pitchFamily="2" charset="2"/>
              </a:rPr>
              <a:t> shows transmural inflammation, fissuring ulcers and non-caesating granulomas</a:t>
            </a:r>
          </a:p>
          <a:p>
            <a:pPr lvl="1">
              <a:buFont typeface="Arial" charset="0"/>
              <a:buNone/>
            </a:pPr>
            <a:endParaRPr lang="en-GB" sz="1600" smtClean="0">
              <a:latin typeface="Arial" charset="0"/>
              <a:cs typeface="Arial" charset="0"/>
              <a:sym typeface="Wingdings" pitchFamily="2" charset="2"/>
            </a:endParaRPr>
          </a:p>
          <a:p>
            <a:pPr lvl="1"/>
            <a:endParaRPr lang="en-GB" sz="1200" smtClean="0">
              <a:latin typeface="Arial" charset="0"/>
              <a:cs typeface="Arial" charset="0"/>
            </a:endParaRPr>
          </a:p>
          <a:p>
            <a:pPr lvl="1"/>
            <a:endParaRPr lang="en-GB" sz="1200" smtClean="0">
              <a:latin typeface="Arial" charset="0"/>
              <a:cs typeface="Arial" charset="0"/>
            </a:endParaRPr>
          </a:p>
          <a:p>
            <a:pPr>
              <a:buFont typeface="Wingdings" pitchFamily="2" charset="2"/>
              <a:buNone/>
            </a:pPr>
            <a:endParaRPr lang="en-GB" sz="1800" smtClean="0">
              <a:latin typeface="Arial" charset="0"/>
              <a:cs typeface="Arial" charset="0"/>
            </a:endParaRPr>
          </a:p>
          <a:p>
            <a:pPr>
              <a:buFont typeface="Wingdings" pitchFamily="2" charset="2"/>
              <a:buNone/>
            </a:pPr>
            <a:endParaRPr lang="en-GB" sz="1800" smtClean="0">
              <a:latin typeface="Arial" charset="0"/>
              <a:cs typeface="Arial" charset="0"/>
            </a:endParaRPr>
          </a:p>
          <a:p>
            <a:pPr lvl="1"/>
            <a:endParaRPr lang="en-GB" sz="1600" smtClean="0">
              <a:latin typeface="Arial" charset="0"/>
              <a:cs typeface="Arial" charset="0"/>
              <a:sym typeface="Wingdings" pitchFamily="2" charset="2"/>
            </a:endParaRPr>
          </a:p>
          <a:p>
            <a:endParaRPr lang="en-GB" sz="2000" smtClean="0">
              <a:latin typeface="Arial" charset="0"/>
              <a:cs typeface="Arial" charset="0"/>
              <a:sym typeface="Wingdings" pitchFamily="2" charset="2"/>
            </a:endParaRPr>
          </a:p>
          <a:p>
            <a:pPr>
              <a:buFont typeface="Wingdings" pitchFamily="2" charset="2"/>
              <a:buNone/>
            </a:pPr>
            <a:endParaRPr lang="en-GB" sz="2000" smtClean="0">
              <a:latin typeface="Arial" charset="0"/>
              <a:cs typeface="Arial" charset="0"/>
              <a:sym typeface="Wingdings" pitchFamily="2" charset="2"/>
            </a:endParaRPr>
          </a:p>
          <a:p>
            <a:endParaRPr lang="en-GB" sz="2000" smtClean="0">
              <a:latin typeface="Arial" charset="0"/>
              <a:cs typeface="Arial" charset="0"/>
              <a:sym typeface="Wingdings" pitchFamily="2" charset="2"/>
            </a:endParaRPr>
          </a:p>
          <a:p>
            <a:endParaRPr lang="en-GB" sz="2000" smtClean="0">
              <a:latin typeface="Arial" charset="0"/>
              <a:cs typeface="Arial" charset="0"/>
            </a:endParaRPr>
          </a:p>
        </p:txBody>
      </p:sp>
      <p:sp>
        <p:nvSpPr>
          <p:cNvPr id="22532" name="Rectangle 8"/>
          <p:cNvSpPr>
            <a:spLocks noChangeArrowheads="1"/>
          </p:cNvSpPr>
          <p:nvPr/>
        </p:nvSpPr>
        <p:spPr bwMode="auto">
          <a:xfrm>
            <a:off x="5364163" y="5002213"/>
            <a:ext cx="4392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800">
                <a:solidFill>
                  <a:schemeClr val="bg1"/>
                </a:solidFill>
                <a:cs typeface="Arial" charset="0"/>
              </a:rPr>
              <a:t>Taken from: </a:t>
            </a:r>
            <a:r>
              <a:rPr lang="en-GB" sz="800" b="1">
                <a:solidFill>
                  <a:schemeClr val="bg1"/>
                </a:solidFill>
                <a:cs typeface="Arial" charset="0"/>
              </a:rPr>
              <a:t>www. Flickr.com/photos/robhengxr/159283669</a:t>
            </a:r>
          </a:p>
        </p:txBody>
      </p:sp>
      <p:sp>
        <p:nvSpPr>
          <p:cNvPr id="10" name="Down Arrow 9"/>
          <p:cNvSpPr/>
          <p:nvPr/>
        </p:nvSpPr>
        <p:spPr>
          <a:xfrm rot="14002053">
            <a:off x="5721350" y="4373563"/>
            <a:ext cx="438150" cy="539750"/>
          </a:xfrm>
          <a:prstGeom prst="downArrow">
            <a:avLst>
              <a:gd name="adj1" fmla="val 34285"/>
              <a:gd name="adj2" fmla="val 54999"/>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22534" name="Picture 10" descr="F:\PALi\cow370-2ar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557338"/>
            <a:ext cx="3311525"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438400"/>
            <a:ext cx="288925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4"/>
          <p:cNvSpPr>
            <a:spLocks noChangeArrowheads="1"/>
          </p:cNvSpPr>
          <p:nvPr/>
        </p:nvSpPr>
        <p:spPr bwMode="auto">
          <a:xfrm>
            <a:off x="1258888" y="5002213"/>
            <a:ext cx="30972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800">
                <a:solidFill>
                  <a:schemeClr val="bg1"/>
                </a:solidFill>
                <a:cs typeface="Arial" charset="0"/>
              </a:rPr>
              <a:t>*Taken from: </a:t>
            </a:r>
            <a:r>
              <a:rPr lang="en-GB" sz="800" b="1">
                <a:solidFill>
                  <a:schemeClr val="bg1"/>
                </a:solidFill>
                <a:cs typeface="Arial" charset="0"/>
              </a:rPr>
              <a:t>James Going -SSC  in Pathology IBD Lecture</a:t>
            </a:r>
          </a:p>
        </p:txBody>
      </p:sp>
      <p:sp>
        <p:nvSpPr>
          <p:cNvPr id="22537" name="Rectangle 13"/>
          <p:cNvSpPr>
            <a:spLocks noChangeArrowheads="1"/>
          </p:cNvSpPr>
          <p:nvPr/>
        </p:nvSpPr>
        <p:spPr bwMode="auto">
          <a:xfrm>
            <a:off x="5318125" y="5002213"/>
            <a:ext cx="278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800">
                <a:solidFill>
                  <a:schemeClr val="bg1"/>
                </a:solidFill>
                <a:cs typeface="Arial" charset="0"/>
              </a:rPr>
              <a:t>Taken from:  </a:t>
            </a:r>
            <a:r>
              <a:rPr lang="en-GB" sz="800" b="1">
                <a:solidFill>
                  <a:schemeClr val="bg1"/>
                </a:solidFill>
                <a:cs typeface="Arial" charset="0"/>
              </a:rPr>
              <a:t>www. Learningradiology.com</a:t>
            </a:r>
          </a:p>
        </p:txBody>
      </p:sp>
    </p:spTree>
    <p:extLst>
      <p:ext uri="{BB962C8B-B14F-4D97-AF65-F5344CB8AC3E}">
        <p14:creationId xmlns:p14="http://schemas.microsoft.com/office/powerpoint/2010/main" val="998571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879475" y="1341438"/>
            <a:ext cx="8264525" cy="5327650"/>
          </a:xfrm>
        </p:spPr>
        <p:txBody>
          <a:bodyPr>
            <a:normAutofit lnSpcReduction="10000"/>
          </a:bodyPr>
          <a:lstStyle/>
          <a:p>
            <a:r>
              <a:rPr lang="en-GB" sz="1800" b="1" smtClean="0">
                <a:latin typeface="Arial" charset="0"/>
                <a:cs typeface="Arial" charset="0"/>
              </a:rPr>
              <a:t>Management: Medical vs Surgical</a:t>
            </a:r>
          </a:p>
          <a:p>
            <a:pPr>
              <a:buFont typeface="Wingdings" pitchFamily="2" charset="2"/>
              <a:buNone/>
            </a:pPr>
            <a:endParaRPr lang="en-GB" sz="1800" b="1" smtClean="0">
              <a:latin typeface="Arial" charset="0"/>
              <a:cs typeface="Arial" charset="0"/>
            </a:endParaRPr>
          </a:p>
          <a:p>
            <a:r>
              <a:rPr lang="en-GB" sz="1800" b="1" smtClean="0">
                <a:latin typeface="Arial" charset="0"/>
                <a:cs typeface="Arial" charset="0"/>
              </a:rPr>
              <a:t>Medical Mx </a:t>
            </a:r>
            <a:r>
              <a:rPr lang="en-GB" sz="1800" smtClean="0">
                <a:latin typeface="Arial" charset="0"/>
                <a:cs typeface="Arial" charset="0"/>
              </a:rPr>
              <a:t>aims to</a:t>
            </a:r>
            <a:r>
              <a:rPr lang="en-GB" sz="1800" smtClean="0">
                <a:latin typeface="Arial" charset="0"/>
                <a:cs typeface="Arial" charset="0"/>
                <a:sym typeface="Wingdings" pitchFamily="2" charset="2"/>
              </a:rPr>
              <a:t> reduce inflammation &amp; control complications. Also treat abnormal blood results eg. Anaemia</a:t>
            </a:r>
          </a:p>
          <a:p>
            <a:pPr>
              <a:buFont typeface="Wingdings" pitchFamily="2" charset="2"/>
              <a:buNone/>
            </a:pPr>
            <a:endParaRPr lang="en-GB" sz="1800" smtClean="0">
              <a:latin typeface="Arial" charset="0"/>
              <a:cs typeface="Arial" charset="0"/>
              <a:sym typeface="Wingdings" pitchFamily="2" charset="2"/>
            </a:endParaRPr>
          </a:p>
          <a:p>
            <a:pPr lvl="1"/>
            <a:r>
              <a:rPr lang="en-GB" sz="1800" b="1" smtClean="0">
                <a:latin typeface="Arial" charset="0"/>
                <a:cs typeface="Arial" charset="0"/>
                <a:sym typeface="Wingdings" pitchFamily="2" charset="2"/>
              </a:rPr>
              <a:t>Corticosteroids</a:t>
            </a:r>
            <a:r>
              <a:rPr lang="en-GB" sz="1800" smtClean="0">
                <a:latin typeface="Arial" charset="0"/>
                <a:cs typeface="Arial" charset="0"/>
                <a:sym typeface="Wingdings" pitchFamily="2" charset="2"/>
              </a:rPr>
              <a:t> (Hydrocort, Predn)– control inflammation exacerbations in moderate-severe disease</a:t>
            </a:r>
          </a:p>
          <a:p>
            <a:pPr lvl="1"/>
            <a:r>
              <a:rPr lang="en-GB" sz="1800" b="1" smtClean="0">
                <a:latin typeface="Arial" charset="0"/>
                <a:cs typeface="Arial" charset="0"/>
                <a:sym typeface="Wingdings" pitchFamily="2" charset="2"/>
              </a:rPr>
              <a:t>Azathioprine </a:t>
            </a:r>
            <a:r>
              <a:rPr lang="en-GB" sz="1800" smtClean="0">
                <a:latin typeface="Arial" charset="0"/>
                <a:cs typeface="Arial" charset="0"/>
                <a:sym typeface="Wingdings" pitchFamily="2" charset="2"/>
              </a:rPr>
              <a:t>or</a:t>
            </a:r>
            <a:r>
              <a:rPr lang="en-GB" sz="1800" b="1" smtClean="0">
                <a:latin typeface="Arial" charset="0"/>
                <a:cs typeface="Arial" charset="0"/>
                <a:sym typeface="Wingdings" pitchFamily="2" charset="2"/>
              </a:rPr>
              <a:t> Cyclosporin </a:t>
            </a:r>
            <a:r>
              <a:rPr lang="en-GB" sz="1800" smtClean="0">
                <a:latin typeface="Arial" charset="0"/>
                <a:cs typeface="Arial" charset="0"/>
                <a:sym typeface="Wingdings" pitchFamily="2" charset="2"/>
              </a:rPr>
              <a:t>– immunosupression</a:t>
            </a:r>
            <a:endParaRPr lang="en-GB" sz="1800" b="1" smtClean="0">
              <a:latin typeface="Arial" charset="0"/>
              <a:cs typeface="Arial" charset="0"/>
              <a:sym typeface="Wingdings" pitchFamily="2" charset="2"/>
            </a:endParaRPr>
          </a:p>
          <a:p>
            <a:pPr lvl="1"/>
            <a:r>
              <a:rPr lang="en-GB" sz="1800" b="1" smtClean="0">
                <a:latin typeface="Arial" charset="0"/>
                <a:cs typeface="Arial" charset="0"/>
                <a:sym typeface="Wingdings" pitchFamily="2" charset="2"/>
              </a:rPr>
              <a:t>Methotrexate</a:t>
            </a:r>
          </a:p>
          <a:p>
            <a:pPr lvl="1"/>
            <a:r>
              <a:rPr lang="en-GB" sz="1800" b="1" smtClean="0">
                <a:latin typeface="Arial" charset="0"/>
                <a:cs typeface="Arial" charset="0"/>
                <a:sym typeface="Wingdings" pitchFamily="2" charset="2"/>
              </a:rPr>
              <a:t>Anti-TNF Infliximab </a:t>
            </a:r>
            <a:r>
              <a:rPr lang="en-GB" sz="1800" smtClean="0">
                <a:latin typeface="Arial" charset="0"/>
                <a:cs typeface="Arial" charset="0"/>
                <a:sym typeface="Wingdings" pitchFamily="2" charset="2"/>
              </a:rPr>
              <a:t>– prevent fistula formation</a:t>
            </a:r>
          </a:p>
          <a:p>
            <a:pPr lvl="1"/>
            <a:r>
              <a:rPr lang="en-GB" sz="1800" b="1" smtClean="0">
                <a:latin typeface="Arial" charset="0"/>
                <a:cs typeface="Arial" charset="0"/>
                <a:sym typeface="Wingdings" pitchFamily="2" charset="2"/>
              </a:rPr>
              <a:t>Metrondiazole</a:t>
            </a:r>
            <a:r>
              <a:rPr lang="en-GB" sz="1800" smtClean="0">
                <a:latin typeface="Arial" charset="0"/>
                <a:cs typeface="Arial" charset="0"/>
                <a:sym typeface="Wingdings" pitchFamily="2" charset="2"/>
              </a:rPr>
              <a:t> used to treat Colonic fistulas</a:t>
            </a:r>
          </a:p>
          <a:p>
            <a:pPr lvl="1"/>
            <a:r>
              <a:rPr lang="en-GB" sz="1800" b="1" smtClean="0">
                <a:latin typeface="Arial" charset="0"/>
                <a:cs typeface="Arial" charset="0"/>
                <a:sym typeface="Wingdings" pitchFamily="2" charset="2"/>
              </a:rPr>
              <a:t>Nutritional therapy </a:t>
            </a:r>
            <a:r>
              <a:rPr lang="en-GB" sz="1800" smtClean="0">
                <a:latin typeface="Arial" charset="0"/>
                <a:cs typeface="Arial" charset="0"/>
                <a:sym typeface="Wingdings" pitchFamily="2" charset="2"/>
              </a:rPr>
              <a:t>- elemental diet to limit antigens &amp; reduce inflamm</a:t>
            </a:r>
            <a:endParaRPr lang="en-GB" sz="1800" b="1" smtClean="0">
              <a:latin typeface="Arial" charset="0"/>
              <a:cs typeface="Arial" charset="0"/>
              <a:sym typeface="Wingdings" pitchFamily="2" charset="2"/>
            </a:endParaRPr>
          </a:p>
          <a:p>
            <a:pPr lvl="1">
              <a:buFont typeface="Arial" charset="0"/>
              <a:buNone/>
            </a:pPr>
            <a:endParaRPr lang="en-GB" sz="1800" b="1" smtClean="0">
              <a:latin typeface="Arial" charset="0"/>
              <a:cs typeface="Arial" charset="0"/>
            </a:endParaRPr>
          </a:p>
          <a:p>
            <a:r>
              <a:rPr lang="en-GB" sz="1800" b="1" smtClean="0">
                <a:latin typeface="Arial" charset="0"/>
                <a:cs typeface="Arial" charset="0"/>
              </a:rPr>
              <a:t>Surgical Mx </a:t>
            </a:r>
            <a:r>
              <a:rPr lang="en-GB" sz="1800" smtClean="0">
                <a:latin typeface="Arial" charset="0"/>
                <a:cs typeface="Arial" charset="0"/>
                <a:sym typeface="Wingdings" pitchFamily="2" charset="2"/>
              </a:rPr>
              <a:t>aims to treat complications such as strictures, bowel obstruction, sepsis, perforation or fistula formation with minimal  compromise to bowel. </a:t>
            </a:r>
            <a:r>
              <a:rPr lang="en-GB" sz="1800" b="1" smtClean="0">
                <a:solidFill>
                  <a:srgbClr val="FF0000"/>
                </a:solidFill>
                <a:latin typeface="Arial" charset="0"/>
                <a:cs typeface="Arial" charset="0"/>
                <a:sym typeface="Wingdings" pitchFamily="2" charset="2"/>
              </a:rPr>
              <a:t>SURGERY MAY CAUSE NEW LESIONS</a:t>
            </a:r>
          </a:p>
          <a:p>
            <a:pPr lvl="1">
              <a:buFont typeface="Wingdings" pitchFamily="2" charset="2"/>
              <a:buChar char="Ø"/>
            </a:pPr>
            <a:r>
              <a:rPr lang="en-GB" sz="1600" b="1" smtClean="0">
                <a:latin typeface="Arial" charset="0"/>
                <a:cs typeface="Arial" charset="0"/>
                <a:sym typeface="Wingdings" pitchFamily="2" charset="2"/>
              </a:rPr>
              <a:t>50-80% patients will require surgery throughout their lives</a:t>
            </a:r>
          </a:p>
          <a:p>
            <a:pPr lvl="1"/>
            <a:endParaRPr lang="en-GB" sz="1400" smtClean="0">
              <a:latin typeface="Arial" charset="0"/>
              <a:cs typeface="Arial" charset="0"/>
            </a:endParaRPr>
          </a:p>
          <a:p>
            <a:pPr lvl="1"/>
            <a:endParaRPr lang="en-GB" sz="1400" smtClean="0">
              <a:latin typeface="Arial" charset="0"/>
              <a:cs typeface="Arial" charset="0"/>
            </a:endParaRPr>
          </a:p>
        </p:txBody>
      </p:sp>
      <p:sp>
        <p:nvSpPr>
          <p:cNvPr id="4" name="Title 1"/>
          <p:cNvSpPr txBox="1">
            <a:spLocks/>
          </p:cNvSpPr>
          <p:nvPr/>
        </p:nvSpPr>
        <p:spPr>
          <a:xfrm>
            <a:off x="1547813" y="188913"/>
            <a:ext cx="7010400" cy="944562"/>
          </a:xfrm>
          <a:prstGeom prst="rect">
            <a:avLst/>
          </a:prstGeom>
        </p:spPr>
        <p:txBody>
          <a:bodyPr anchor="ctr"/>
          <a:lstStyle/>
          <a:p>
            <a:pPr algn="ctr" eaLnBrk="0" hangingPunct="0">
              <a:defRPr/>
            </a:pPr>
            <a:r>
              <a:rPr lang="en-GB" sz="4400" b="1" dirty="0" err="1">
                <a:solidFill>
                  <a:srgbClr val="404040"/>
                </a:solidFill>
                <a:effectLst>
                  <a:outerShdw blurRad="50800" dist="38100" dir="2700000">
                    <a:srgbClr val="000000">
                      <a:alpha val="43000"/>
                    </a:srgbClr>
                  </a:outerShdw>
                </a:effectLst>
                <a:latin typeface="Arial"/>
                <a:cs typeface="Arial"/>
              </a:rPr>
              <a:t>Crohn’s</a:t>
            </a:r>
            <a:r>
              <a:rPr lang="en-GB" sz="4400" b="1" dirty="0">
                <a:solidFill>
                  <a:srgbClr val="404040"/>
                </a:solidFill>
                <a:effectLst>
                  <a:outerShdw blurRad="50800" dist="38100" dir="2700000">
                    <a:srgbClr val="000000">
                      <a:alpha val="43000"/>
                    </a:srgbClr>
                  </a:outerShdw>
                </a:effectLst>
                <a:latin typeface="Arial"/>
                <a:cs typeface="Arial"/>
              </a:rPr>
              <a:t> Disease</a:t>
            </a:r>
          </a:p>
        </p:txBody>
      </p:sp>
    </p:spTree>
    <p:extLst>
      <p:ext uri="{BB962C8B-B14F-4D97-AF65-F5344CB8AC3E}">
        <p14:creationId xmlns:p14="http://schemas.microsoft.com/office/powerpoint/2010/main" val="2306242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76375" y="1601788"/>
            <a:ext cx="6697663" cy="547687"/>
          </a:xfrm>
        </p:spPr>
        <p:txBody>
          <a:bodyPr>
            <a:normAutofit fontScale="90000"/>
          </a:bodyPr>
          <a:lstStyle/>
          <a:p>
            <a:pPr algn="ctr">
              <a:defRPr/>
            </a:pPr>
            <a:r>
              <a:rPr lang="en-GB" sz="3600" dirty="0" smtClean="0"/>
              <a:t>Summary of other causes of Lower GI Bleeding</a:t>
            </a:r>
            <a:endParaRPr lang="en-GB" sz="3600" dirty="0"/>
          </a:p>
        </p:txBody>
      </p:sp>
      <p:sp>
        <p:nvSpPr>
          <p:cNvPr id="24579" name="Rectangle 4"/>
          <p:cNvSpPr>
            <a:spLocks noChangeArrowheads="1"/>
          </p:cNvSpPr>
          <p:nvPr/>
        </p:nvSpPr>
        <p:spPr bwMode="auto">
          <a:xfrm>
            <a:off x="755650" y="3141663"/>
            <a:ext cx="76676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GB" sz="2000">
                <a:solidFill>
                  <a:srgbClr val="000000"/>
                </a:solidFill>
                <a:cs typeface="Arial" charset="0"/>
              </a:rPr>
              <a:t>Adapted from: </a:t>
            </a:r>
          </a:p>
          <a:p>
            <a:pPr algn="ctr"/>
            <a:endParaRPr lang="en-GB" sz="2000">
              <a:solidFill>
                <a:srgbClr val="000000"/>
              </a:solidFill>
              <a:cs typeface="Arial" charset="0"/>
            </a:endParaRPr>
          </a:p>
          <a:p>
            <a:pPr algn="ctr"/>
            <a:r>
              <a:rPr lang="en-GB" sz="2000" b="1" u="sng">
                <a:cs typeface="Arial" charset="0"/>
              </a:rPr>
              <a:t>Oxford Handbook of The Foundation Programme 2</a:t>
            </a:r>
            <a:r>
              <a:rPr lang="en-GB" sz="2000" b="1" u="sng" baseline="30000">
                <a:cs typeface="Arial" charset="0"/>
              </a:rPr>
              <a:t>nd</a:t>
            </a:r>
            <a:r>
              <a:rPr lang="en-GB" sz="2000" b="1" u="sng">
                <a:cs typeface="Arial" charset="0"/>
              </a:rPr>
              <a:t> Edition</a:t>
            </a:r>
          </a:p>
        </p:txBody>
      </p:sp>
    </p:spTree>
    <p:extLst>
      <p:ext uri="{BB962C8B-B14F-4D97-AF65-F5344CB8AC3E}">
        <p14:creationId xmlns:p14="http://schemas.microsoft.com/office/powerpoint/2010/main" val="2843297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0"/>
          <a:ext cx="9144000" cy="6923088"/>
        </p:xfrm>
        <a:graphic>
          <a:graphicData uri="http://schemas.openxmlformats.org/drawingml/2006/table">
            <a:tbl>
              <a:tblPr/>
              <a:tblGrid>
                <a:gridCol w="1474068"/>
                <a:gridCol w="1512168"/>
                <a:gridCol w="2233836"/>
                <a:gridCol w="1721593"/>
                <a:gridCol w="2202335"/>
              </a:tblGrid>
              <a:tr h="490783">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2541" marR="62541" marT="31274" marB="3127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DESCRIPTION</a:t>
                      </a:r>
                      <a:endPar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2541" marR="62541" marT="31274" marB="3127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HISTORY</a:t>
                      </a:r>
                      <a:endPar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2541" marR="62541" marT="31274" marB="3127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EXAMINATION</a:t>
                      </a:r>
                      <a:endPar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2541" marR="62541" marT="31274" marB="3127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INVESTIGATIONS &amp;  TREATMENT</a:t>
                      </a:r>
                      <a:endPar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2722553">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GB"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DIVERTICULAR DISEASE</a:t>
                      </a:r>
                    </a:p>
                    <a:p>
                      <a:pPr marL="0" marR="0" lvl="0" indent="0" algn="ctr" defTabSz="457200" rtl="0" eaLnBrk="1" fontAlgn="base" latinLnBrk="0" hangingPunct="1">
                        <a:lnSpc>
                          <a:spcPct val="115000"/>
                        </a:lnSpc>
                        <a:spcBef>
                          <a:spcPct val="0"/>
                        </a:spcBef>
                        <a:spcAft>
                          <a:spcPts val="1000"/>
                        </a:spcAft>
                        <a:buClrTx/>
                        <a:buSzTx/>
                        <a:buFontTx/>
                        <a:buNone/>
                        <a:tabLst/>
                      </a:pPr>
                      <a:r>
                        <a:rPr kumimoji="0" lang="en-GB"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GB" sz="13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DIVERTICULOSIS</a:t>
                      </a:r>
                      <a:r>
                        <a:rPr kumimoji="0" lang="en-GB"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2541" marR="62541" marT="31274" marB="3127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Outpouching</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bowel wall </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rPr>
                        <a:t> weakest point</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sym typeface="Wingdings" pitchFamily="2" charset="2"/>
                        </a:rPr>
                        <a:t>vasa</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rPr>
                        <a:t> recta meet muscular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sym typeface="Wingdings" pitchFamily="2" charset="2"/>
                        </a:rPr>
                        <a:t>propria</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Marfan</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Ehlers-</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Danlos</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Polycystic Kidney</a:t>
                      </a:r>
                    </a:p>
                  </a:txBody>
                  <a:tcPr marL="62541" marR="62541" marT="31274" marB="3127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Low fibre diet &amp; constipation</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Abdominal Pain (LIF) </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rPr>
                        <a:t> Sigmoid Colon</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Massive painless dark red PR Bleeding </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Irregular Bowel Habit (diarrhoea</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rPr>
                        <a:t> constipation)</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Fever/Pyrexia</a:t>
                      </a:r>
                    </a:p>
                  </a:txBody>
                  <a:tcPr marL="62541" marR="62541" marT="31274" marB="3127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Tenderness (LIF) +/-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Peritonism</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 Blood or Mucus </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Bleeding  self-limiting</a:t>
                      </a:r>
                    </a:p>
                  </a:txBody>
                  <a:tcPr marL="62541" marR="62541" marT="31274" marB="3127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Low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Hb</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Diverticulae</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on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Colonscopy</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Tx</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High fibre diet</a:t>
                      </a:r>
                    </a:p>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Abx</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acute disease      (</a:t>
                      </a:r>
                      <a:r>
                        <a:rPr kumimoji="0" lang="en-GB"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a:t>
                      </a:r>
                      <a:r>
                        <a:rPr kumimoji="0" lang="en-GB" sz="13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amox</a:t>
                      </a:r>
                      <a:r>
                        <a:rPr kumimoji="0" lang="en-GB"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/metro/</a:t>
                      </a:r>
                      <a:r>
                        <a:rPr kumimoji="0" lang="en-GB" sz="13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cipro</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Surgical resection if persistent bleeding (recurrent diverticulitis, abscess/fistula/obstruction</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0D8E8"/>
                    </a:solidFill>
                  </a:tcPr>
                </a:tc>
              </a:tr>
              <a:tr h="1696910">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GB"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ANGIODYSPLASIA</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010" marR="68010" marT="34011" marB="34011"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AVM in colonic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submucosa</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Usually proximal transverse colon</a:t>
                      </a:r>
                    </a:p>
                  </a:txBody>
                  <a:tcPr marL="68010" marR="68010" marT="34011" marB="340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Old Age</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Often Asymptomatic</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Recurrent  &amp; brisk Fresh Blood PR</a:t>
                      </a:r>
                    </a:p>
                  </a:txBody>
                  <a:tcPr marL="68010" marR="68010" marT="34011" marB="340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 Blood or Melaena</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 may be Normal</a:t>
                      </a:r>
                    </a:p>
                  </a:txBody>
                  <a:tcPr marL="68010" marR="68010" marT="34011" marB="340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Low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Hb</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rPr>
                        <a:t> give FeSO</a:t>
                      </a:r>
                      <a:r>
                        <a:rPr kumimoji="0" lang="en-GB" sz="1300" b="0" i="0"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sym typeface="Wingdings" pitchFamily="2" charset="2"/>
                        </a:rPr>
                        <a:t>4</a:t>
                      </a:r>
                      <a:endParaRPr kumimoji="0" lang="en-GB" sz="1300" b="0" i="0"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FOB+</a:t>
                      </a:r>
                    </a:p>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Lesion on Colonoscopy</a:t>
                      </a:r>
                    </a:p>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Consider Angiography</a:t>
                      </a:r>
                    </a:p>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Tx</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Arterial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Embolisation</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Endoscopic coagulation</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0D8E8"/>
                    </a:solidFill>
                  </a:tcPr>
                </a:tc>
              </a:tr>
              <a:tr h="2012842">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GB"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HAEMORRHOIDS</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010" marR="68010" marT="34011" marB="34011"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Dilated&amp; displaced vascular ‘anal cushions’</a:t>
                      </a:r>
                    </a:p>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Multiple vaginal deliveries</a:t>
                      </a:r>
                    </a:p>
                  </a:txBody>
                  <a:tcPr marL="68010" marR="68010" marT="34011" marB="340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Multiple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pregancies</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obese, anal sex</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defRPr/>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Straining at Stool</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Painless</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Fresh Blood on Toilet Paper or stools</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Perianal</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Itch</a:t>
                      </a:r>
                    </a:p>
                  </a:txBody>
                  <a:tcPr marL="68010" marR="68010" marT="34011" marB="340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Often not Palpable on PR unless  prolapsed</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Perianal</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tags</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May have rectal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Prolapse</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010" marR="68010" marT="34011" marB="340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Haemorrhoids on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Proctoscopy</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Tx</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High fibre diet,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Anusol</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Sclerosant</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Band ligation or Haemorrhoidectomy</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331746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47725" y="1268413"/>
            <a:ext cx="8280400" cy="5473700"/>
          </a:xfrm>
        </p:spPr>
        <p:txBody>
          <a:bodyPr/>
          <a:lstStyle/>
          <a:p>
            <a:r>
              <a:rPr lang="en-GB" sz="2200" smtClean="0">
                <a:latin typeface="Arial" charset="0"/>
                <a:cs typeface="Arial" charset="0"/>
              </a:rPr>
              <a:t>A common presentation</a:t>
            </a:r>
          </a:p>
          <a:p>
            <a:pPr>
              <a:buFont typeface="Wingdings" pitchFamily="2" charset="2"/>
              <a:buNone/>
            </a:pPr>
            <a:endParaRPr lang="en-GB" sz="2200" smtClean="0">
              <a:latin typeface="Arial" charset="0"/>
              <a:cs typeface="Arial" charset="0"/>
            </a:endParaRPr>
          </a:p>
          <a:p>
            <a:r>
              <a:rPr lang="en-GB" sz="2200" smtClean="0">
                <a:latin typeface="Arial" charset="0"/>
                <a:cs typeface="Arial" charset="0"/>
              </a:rPr>
              <a:t>Arises from: Small Intestine, Colon, Rectum, Anus</a:t>
            </a:r>
          </a:p>
          <a:p>
            <a:pPr>
              <a:buFont typeface="Wingdings" pitchFamily="2" charset="2"/>
              <a:buNone/>
            </a:pPr>
            <a:endParaRPr lang="en-GB" sz="2200" smtClean="0">
              <a:latin typeface="Arial" charset="0"/>
              <a:cs typeface="Arial" charset="0"/>
            </a:endParaRPr>
          </a:p>
          <a:p>
            <a:r>
              <a:rPr lang="en-GB" sz="2200" b="1" u="sng" smtClean="0">
                <a:latin typeface="Arial" charset="0"/>
                <a:cs typeface="Arial" charset="0"/>
              </a:rPr>
              <a:t>3</a:t>
            </a:r>
            <a:r>
              <a:rPr lang="en-GB" sz="2200" u="sng" smtClean="0">
                <a:latin typeface="Arial" charset="0"/>
                <a:cs typeface="Arial" charset="0"/>
              </a:rPr>
              <a:t> categories</a:t>
            </a:r>
          </a:p>
          <a:p>
            <a:pPr lvl="1">
              <a:buFont typeface="Wingdings" pitchFamily="2" charset="2"/>
              <a:buChar char="Ø"/>
            </a:pPr>
            <a:r>
              <a:rPr lang="en-GB" sz="2200" b="1" smtClean="0">
                <a:latin typeface="Arial" charset="0"/>
                <a:cs typeface="Arial" charset="0"/>
              </a:rPr>
              <a:t>Occult bleeding </a:t>
            </a:r>
            <a:r>
              <a:rPr lang="en-GB" sz="2200" smtClean="0">
                <a:latin typeface="Arial" charset="0"/>
                <a:cs typeface="Arial" charset="0"/>
              </a:rPr>
              <a:t>– FBC </a:t>
            </a:r>
            <a:r>
              <a:rPr lang="en-GB" sz="2200" smtClean="0">
                <a:latin typeface="Arial" charset="0"/>
                <a:cs typeface="Arial" charset="0"/>
                <a:sym typeface="Wingdings" pitchFamily="2" charset="2"/>
              </a:rPr>
              <a:t>Low Hb or +FOB</a:t>
            </a:r>
            <a:endParaRPr lang="en-GB" sz="2200" smtClean="0">
              <a:latin typeface="Arial" charset="0"/>
              <a:cs typeface="Arial" charset="0"/>
            </a:endParaRPr>
          </a:p>
          <a:p>
            <a:pPr lvl="1">
              <a:buFont typeface="Wingdings" pitchFamily="2" charset="2"/>
              <a:buChar char="Ø"/>
            </a:pPr>
            <a:r>
              <a:rPr lang="en-GB" sz="2200" b="1" smtClean="0">
                <a:latin typeface="Arial" charset="0"/>
                <a:cs typeface="Arial" charset="0"/>
              </a:rPr>
              <a:t>Moderate bleeding </a:t>
            </a:r>
            <a:r>
              <a:rPr lang="en-GB" sz="2200" smtClean="0">
                <a:latin typeface="Arial" charset="0"/>
                <a:cs typeface="Arial" charset="0"/>
              </a:rPr>
              <a:t>– </a:t>
            </a:r>
            <a:r>
              <a:rPr lang="en-GB" sz="2200" smtClean="0">
                <a:latin typeface="Arial" charset="0"/>
                <a:cs typeface="Arial" charset="0"/>
                <a:sym typeface="Wingdings" pitchFamily="2" charset="2"/>
              </a:rPr>
              <a:t>PR Blood (fresh, mixed with stools or dark) </a:t>
            </a:r>
            <a:endParaRPr lang="en-GB" sz="2200" smtClean="0">
              <a:latin typeface="Arial" charset="0"/>
              <a:cs typeface="Arial" charset="0"/>
            </a:endParaRPr>
          </a:p>
          <a:p>
            <a:pPr lvl="1">
              <a:buFont typeface="Wingdings" pitchFamily="2" charset="2"/>
              <a:buChar char="Ø"/>
            </a:pPr>
            <a:r>
              <a:rPr lang="en-GB" sz="2200" b="1" smtClean="0">
                <a:solidFill>
                  <a:srgbClr val="FF0000"/>
                </a:solidFill>
                <a:latin typeface="Arial" charset="0"/>
                <a:cs typeface="Arial" charset="0"/>
              </a:rPr>
              <a:t>Acute Massive Bleeding (rare)</a:t>
            </a:r>
            <a:endParaRPr lang="en-GB" sz="1800" b="1" smtClean="0">
              <a:solidFill>
                <a:srgbClr val="FF0000"/>
              </a:solidFill>
              <a:latin typeface="Arial" charset="0"/>
              <a:cs typeface="Arial" charset="0"/>
            </a:endParaRPr>
          </a:p>
          <a:p>
            <a:pPr lvl="2"/>
            <a:r>
              <a:rPr lang="en-GB" sz="2200" smtClean="0">
                <a:solidFill>
                  <a:srgbClr val="FF0000"/>
                </a:solidFill>
                <a:latin typeface="Arial" charset="0"/>
                <a:cs typeface="Arial" charset="0"/>
                <a:sym typeface="Wingdings" pitchFamily="2" charset="2"/>
              </a:rPr>
              <a:t>Large Vol. (Fresh PR)</a:t>
            </a:r>
          </a:p>
          <a:p>
            <a:pPr lvl="2"/>
            <a:r>
              <a:rPr lang="en-GB" sz="2200" smtClean="0">
                <a:solidFill>
                  <a:srgbClr val="FF0000"/>
                </a:solidFill>
                <a:latin typeface="Arial" charset="0"/>
                <a:cs typeface="Arial" charset="0"/>
                <a:sym typeface="Wingdings" pitchFamily="2" charset="2"/>
              </a:rPr>
              <a:t>Start and stop spontaneously</a:t>
            </a:r>
          </a:p>
          <a:p>
            <a:pPr lvl="2"/>
            <a:r>
              <a:rPr lang="en-GB" sz="2200" smtClean="0">
                <a:solidFill>
                  <a:srgbClr val="FF0000"/>
                </a:solidFill>
                <a:latin typeface="Arial" charset="0"/>
                <a:cs typeface="Arial" charset="0"/>
                <a:sym typeface="Wingdings" pitchFamily="2" charset="2"/>
              </a:rPr>
              <a:t>Haemodynamically unstable  Shock</a:t>
            </a:r>
          </a:p>
          <a:p>
            <a:pPr lvl="2"/>
            <a:r>
              <a:rPr lang="en-GB" sz="2200" b="1" smtClean="0">
                <a:solidFill>
                  <a:srgbClr val="FF0000"/>
                </a:solidFill>
                <a:latin typeface="Arial" charset="0"/>
                <a:cs typeface="Arial" charset="0"/>
                <a:sym typeface="Wingdings" pitchFamily="2" charset="2"/>
              </a:rPr>
              <a:t>A Surgical Emergency! </a:t>
            </a:r>
            <a:r>
              <a:rPr lang="en-GB" sz="2200" b="1" i="1" u="sng" smtClean="0">
                <a:solidFill>
                  <a:srgbClr val="FF0000"/>
                </a:solidFill>
                <a:latin typeface="Arial" charset="0"/>
                <a:cs typeface="Arial" charset="0"/>
                <a:sym typeface="Wingdings" pitchFamily="2" charset="2"/>
              </a:rPr>
              <a:t>ABC’s OHCM 7</a:t>
            </a:r>
            <a:r>
              <a:rPr lang="en-GB" sz="2200" b="1" i="1" u="sng" baseline="30000" smtClean="0">
                <a:solidFill>
                  <a:srgbClr val="FF0000"/>
                </a:solidFill>
                <a:latin typeface="Arial" charset="0"/>
                <a:cs typeface="Arial" charset="0"/>
                <a:sym typeface="Wingdings" pitchFamily="2" charset="2"/>
              </a:rPr>
              <a:t>th</a:t>
            </a:r>
            <a:r>
              <a:rPr lang="en-GB" sz="2200" b="1" i="1" u="sng" smtClean="0">
                <a:solidFill>
                  <a:srgbClr val="FF0000"/>
                </a:solidFill>
                <a:latin typeface="Arial" charset="0"/>
                <a:cs typeface="Arial" charset="0"/>
                <a:sym typeface="Wingdings" pitchFamily="2" charset="2"/>
              </a:rPr>
              <a:t> Ed p589</a:t>
            </a:r>
          </a:p>
          <a:p>
            <a:pPr lvl="2"/>
            <a:endParaRPr lang="en-GB" smtClean="0">
              <a:solidFill>
                <a:srgbClr val="FF0000"/>
              </a:solidFill>
              <a:latin typeface="Arial" charset="0"/>
              <a:cs typeface="Arial" charset="0"/>
              <a:sym typeface="Wingdings" pitchFamily="2" charset="2"/>
            </a:endParaRPr>
          </a:p>
        </p:txBody>
      </p:sp>
      <p:sp>
        <p:nvSpPr>
          <p:cNvPr id="4" name="Title 1"/>
          <p:cNvSpPr txBox="1">
            <a:spLocks/>
          </p:cNvSpPr>
          <p:nvPr/>
        </p:nvSpPr>
        <p:spPr>
          <a:xfrm>
            <a:off x="2268538" y="196850"/>
            <a:ext cx="5832475" cy="963613"/>
          </a:xfrm>
          <a:prstGeom prst="rect">
            <a:avLst/>
          </a:prstGeom>
        </p:spPr>
        <p:txBody>
          <a:bodyPr anchor="ctr"/>
          <a:lstStyle>
            <a:lvl1pPr algn="l" defTabSz="457200" rtl="0" eaLnBrk="0" fontAlgn="base" hangingPunct="0">
              <a:spcBef>
                <a:spcPct val="0"/>
              </a:spcBef>
              <a:spcAft>
                <a:spcPct val="0"/>
              </a:spcAft>
              <a:defRPr sz="4400" b="1" kern="1200">
                <a:solidFill>
                  <a:srgbClr val="404040"/>
                </a:solidFill>
                <a:effectLst>
                  <a:outerShdw blurRad="50800" dist="38100" dir="2700000">
                    <a:srgbClr val="000000">
                      <a:alpha val="43000"/>
                    </a:srgbClr>
                  </a:outerShdw>
                </a:effectLst>
                <a:latin typeface="Arial"/>
                <a:ea typeface="ＭＳ Ｐゴシック" pitchFamily="34" charset="-128"/>
                <a:cs typeface="Arial"/>
              </a:defRPr>
            </a:lvl1pPr>
            <a:lvl2pPr algn="l" defTabSz="457200" rtl="0" eaLnBrk="0" fontAlgn="base" hangingPunct="0">
              <a:spcBef>
                <a:spcPct val="0"/>
              </a:spcBef>
              <a:spcAft>
                <a:spcPct val="0"/>
              </a:spcAft>
              <a:defRPr sz="4400" b="1">
                <a:solidFill>
                  <a:srgbClr val="404040"/>
                </a:solidFill>
                <a:latin typeface="Arial" charset="0"/>
                <a:ea typeface="ＭＳ Ｐゴシック" pitchFamily="34" charset="-128"/>
                <a:cs typeface="Arial" charset="0"/>
              </a:defRPr>
            </a:lvl2pPr>
            <a:lvl3pPr algn="l" defTabSz="457200" rtl="0" eaLnBrk="0" fontAlgn="base" hangingPunct="0">
              <a:spcBef>
                <a:spcPct val="0"/>
              </a:spcBef>
              <a:spcAft>
                <a:spcPct val="0"/>
              </a:spcAft>
              <a:defRPr sz="4400" b="1">
                <a:solidFill>
                  <a:srgbClr val="404040"/>
                </a:solidFill>
                <a:latin typeface="Arial" charset="0"/>
                <a:ea typeface="ＭＳ Ｐゴシック" pitchFamily="34" charset="-128"/>
                <a:cs typeface="Arial" charset="0"/>
              </a:defRPr>
            </a:lvl3pPr>
            <a:lvl4pPr algn="l" defTabSz="457200" rtl="0" eaLnBrk="0" fontAlgn="base" hangingPunct="0">
              <a:spcBef>
                <a:spcPct val="0"/>
              </a:spcBef>
              <a:spcAft>
                <a:spcPct val="0"/>
              </a:spcAft>
              <a:defRPr sz="4400" b="1">
                <a:solidFill>
                  <a:srgbClr val="404040"/>
                </a:solidFill>
                <a:latin typeface="Arial" charset="0"/>
                <a:ea typeface="ＭＳ Ｐゴシック" pitchFamily="34" charset="-128"/>
                <a:cs typeface="Arial" charset="0"/>
              </a:defRPr>
            </a:lvl4pPr>
            <a:lvl5pPr algn="l" defTabSz="457200" rtl="0" eaLnBrk="0" fontAlgn="base" hangingPunct="0">
              <a:spcBef>
                <a:spcPct val="0"/>
              </a:spcBef>
              <a:spcAft>
                <a:spcPct val="0"/>
              </a:spcAft>
              <a:defRPr sz="4400" b="1">
                <a:solidFill>
                  <a:srgbClr val="404040"/>
                </a:solidFill>
                <a:latin typeface="Arial" charset="0"/>
                <a:ea typeface="ＭＳ Ｐゴシック" pitchFamily="34" charset="-128"/>
                <a:cs typeface="Arial" charset="0"/>
              </a:defRPr>
            </a:lvl5pPr>
            <a:lvl6pPr marL="457200" algn="l" defTabSz="457200" rtl="0" fontAlgn="base">
              <a:spcBef>
                <a:spcPct val="0"/>
              </a:spcBef>
              <a:spcAft>
                <a:spcPct val="0"/>
              </a:spcAft>
              <a:defRPr sz="4400" b="1">
                <a:solidFill>
                  <a:srgbClr val="404040"/>
                </a:solidFill>
                <a:latin typeface="Arial" charset="0"/>
                <a:ea typeface="ＭＳ Ｐゴシック" pitchFamily="34" charset="-128"/>
              </a:defRPr>
            </a:lvl6pPr>
            <a:lvl7pPr marL="914400" algn="l" defTabSz="457200" rtl="0" fontAlgn="base">
              <a:spcBef>
                <a:spcPct val="0"/>
              </a:spcBef>
              <a:spcAft>
                <a:spcPct val="0"/>
              </a:spcAft>
              <a:defRPr sz="4400" b="1">
                <a:solidFill>
                  <a:srgbClr val="404040"/>
                </a:solidFill>
                <a:latin typeface="Arial" charset="0"/>
                <a:ea typeface="ＭＳ Ｐゴシック" pitchFamily="34" charset="-128"/>
              </a:defRPr>
            </a:lvl7pPr>
            <a:lvl8pPr marL="1371600" algn="l" defTabSz="457200" rtl="0" fontAlgn="base">
              <a:spcBef>
                <a:spcPct val="0"/>
              </a:spcBef>
              <a:spcAft>
                <a:spcPct val="0"/>
              </a:spcAft>
              <a:defRPr sz="4400" b="1">
                <a:solidFill>
                  <a:srgbClr val="404040"/>
                </a:solidFill>
                <a:latin typeface="Arial" charset="0"/>
                <a:ea typeface="ＭＳ Ｐゴシック" pitchFamily="34" charset="-128"/>
              </a:defRPr>
            </a:lvl8pPr>
            <a:lvl9pPr marL="1828800" algn="l" defTabSz="457200" rtl="0" fontAlgn="base">
              <a:spcBef>
                <a:spcPct val="0"/>
              </a:spcBef>
              <a:spcAft>
                <a:spcPct val="0"/>
              </a:spcAft>
              <a:defRPr sz="4400" b="1">
                <a:solidFill>
                  <a:srgbClr val="404040"/>
                </a:solidFill>
                <a:latin typeface="Arial" charset="0"/>
                <a:ea typeface="ＭＳ Ｐゴシック" pitchFamily="34" charset="-128"/>
              </a:defRPr>
            </a:lvl9pPr>
          </a:lstStyle>
          <a:p>
            <a:pPr eaLnBrk="1" hangingPunct="1">
              <a:defRPr/>
            </a:pPr>
            <a:r>
              <a:rPr lang="en-GB" dirty="0" smtClean="0">
                <a:effectLst>
                  <a:outerShdw blurRad="38100" dist="38100" dir="2700000" algn="tl">
                    <a:srgbClr val="000000"/>
                  </a:outerShdw>
                </a:effectLst>
                <a:latin typeface="Arial" charset="0"/>
              </a:rPr>
              <a:t>Lower GI Bleeding</a:t>
            </a:r>
          </a:p>
        </p:txBody>
      </p:sp>
    </p:spTree>
    <p:extLst>
      <p:ext uri="{BB962C8B-B14F-4D97-AF65-F5344CB8AC3E}">
        <p14:creationId xmlns:p14="http://schemas.microsoft.com/office/powerpoint/2010/main" val="2577547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396413" cy="7174603"/>
        </p:xfrm>
        <a:graphic>
          <a:graphicData uri="http://schemas.openxmlformats.org/drawingml/2006/table">
            <a:tbl>
              <a:tblPr/>
              <a:tblGrid>
                <a:gridCol w="1043594"/>
                <a:gridCol w="2307367"/>
                <a:gridCol w="1924862"/>
                <a:gridCol w="2320413"/>
                <a:gridCol w="1800177"/>
              </a:tblGrid>
              <a:tr h="431477">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009" marR="68009" marT="34003" marB="3400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DESCRIPTION</a:t>
                      </a:r>
                      <a:endPar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2540" marR="62540" marT="31267" marB="3126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HISTORY</a:t>
                      </a:r>
                      <a:endPar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009" marR="68009" marT="34003" marB="3400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GB"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EXAMINATION</a:t>
                      </a:r>
                      <a:endParaRPr kumimoji="0" lang="en-GB"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009" marR="68009" marT="34003" marB="3400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GB"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INVESTIGATIONS</a:t>
                      </a:r>
                      <a:endParaRPr kumimoji="0" lang="en-GB"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2885141">
                <a:tc>
                  <a:txBody>
                    <a:bodyPr/>
                    <a:lstStyle/>
                    <a:p>
                      <a:pPr marL="0" marR="0" lvl="0" indent="0" algn="ctr" defTabSz="457200" rtl="0" eaLnBrk="1" fontAlgn="base" latinLnBrk="0" hangingPunct="1">
                        <a:lnSpc>
                          <a:spcPct val="100000"/>
                        </a:lnSpc>
                        <a:spcBef>
                          <a:spcPct val="0"/>
                        </a:spcBef>
                        <a:spcAft>
                          <a:spcPts val="1000"/>
                        </a:spcAft>
                        <a:buClrTx/>
                        <a:buSzTx/>
                        <a:buFontTx/>
                        <a:buNone/>
                        <a:tabLst/>
                      </a:pPr>
                      <a:r>
                        <a:rPr kumimoji="0" lang="en-GB"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RECTAL PROLAPSE</a:t>
                      </a:r>
                    </a:p>
                  </a:txBody>
                  <a:tcPr marL="68009" marR="68009" marT="34003" marB="3400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Descent of mucosa or entire rectum through anus</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Weak  rectal support </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rPr>
                        <a:t> lax of pelvic floor and anal sphincters due </a:t>
                      </a:r>
                      <a:r>
                        <a:rPr kumimoji="0" lang="en-GB" sz="1300"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Wingdings" pitchFamily="2" charset="2"/>
                        </a:rPr>
                        <a:t>to chronic </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rPr>
                        <a:t>straining</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defRPr/>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Elderly, postmenopausal pts, multiple vaginal deliveries</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defRPr/>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Children </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rPr>
                        <a:t> constipation, CF,  whooping cough</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2540" marR="62540" marT="31267" marB="3126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“Something coming down”</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++mucus PR</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Usually small vol. bright red bleed</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Repeated  defecation (mucosal) or Incontinence (full)</a:t>
                      </a:r>
                    </a:p>
                  </a:txBody>
                  <a:tcPr marL="68009" marR="68009" marT="34003" marB="3400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Prolapse</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may be demonstrated on straining in clinic</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Prolapse</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may be ulcerated &amp; bleeding</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009" marR="68009" marT="34003" marB="3400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Sigmoidoscopy</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rPr>
                        <a:t> mucosal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sym typeface="Wingdings" pitchFamily="2" charset="2"/>
                        </a:rPr>
                        <a:t>inflamm</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Defecating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proctogram</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if unclear diagnosis</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MedMx</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Stool softeners for constipation</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SurgMx</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Rectoplexy</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rPr>
                        <a:t> fix rectum to sacrum</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9EDF4"/>
                    </a:solidFill>
                  </a:tcPr>
                </a:tc>
              </a:tr>
              <a:tr h="1894644">
                <a:tc>
                  <a:txBody>
                    <a:bodyPr/>
                    <a:lstStyle/>
                    <a:p>
                      <a:pPr marL="0" marR="0" lvl="0" indent="0" algn="ctr" defTabSz="457200" rtl="0" eaLnBrk="1" fontAlgn="base" latinLnBrk="0" hangingPunct="1">
                        <a:lnSpc>
                          <a:spcPct val="100000"/>
                        </a:lnSpc>
                        <a:spcBef>
                          <a:spcPct val="0"/>
                        </a:spcBef>
                        <a:spcAft>
                          <a:spcPts val="1000"/>
                        </a:spcAft>
                        <a:buClrTx/>
                        <a:buSzTx/>
                        <a:buFontTx/>
                        <a:buNone/>
                        <a:tabLst/>
                      </a:pPr>
                      <a:r>
                        <a:rPr kumimoji="0" lang="en-GB"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ANAL FISSURE</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009" marR="68009" marT="34003" marB="3400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Anal tear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posteriorly</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May be associated with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Crohn’s</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or Cancer</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defRPr/>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Previous Pregnancy</a:t>
                      </a:r>
                    </a:p>
                    <a:p>
                      <a:pPr marL="342900" marR="0" lvl="0" indent="-342900" algn="l" defTabSz="457200" rtl="0" eaLnBrk="1" fontAlgn="base" latinLnBrk="0" hangingPunct="1">
                        <a:lnSpc>
                          <a:spcPct val="100000"/>
                        </a:lnSpc>
                        <a:spcBef>
                          <a:spcPct val="0"/>
                        </a:spcBef>
                        <a:spcAft>
                          <a:spcPts val="1000"/>
                        </a:spcAft>
                        <a:buClrTx/>
                        <a:buSzTx/>
                        <a:buFont typeface="Arial" charset="0"/>
                        <a:buNone/>
                        <a:tabLst>
                          <a:tab pos="457200" algn="l"/>
                        </a:tabLst>
                      </a:pP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009" marR="68009" marT="34003" marB="3400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Severe knife-like pain on defecation</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Deep throbbing pain</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Hx</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Constipation, Straining ++</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defRPr/>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Fresh Blood on Toilet paper</a:t>
                      </a:r>
                    </a:p>
                  </a:txBody>
                  <a:tcPr marL="68009" marR="68009" marT="34003" marB="3400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Posterior/Anterior tear at anal margin</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Associated: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Perianal</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tags, ulcers, fistulae</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 Tenderness</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 blood on examining finger</a:t>
                      </a:r>
                    </a:p>
                  </a:txBody>
                  <a:tcPr marL="68009" marR="68009" marT="34003" marB="3400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Sigmoidoscopy</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if Colorectal Ca</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Tx</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High fibre diet</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lignocaine</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therapy</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Botox injection </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Sphincerotomy</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1962651">
                <a:tc>
                  <a:txBody>
                    <a:bodyPr/>
                    <a:lstStyle/>
                    <a:p>
                      <a:pPr marL="0" marR="0" lvl="0" indent="0" algn="ctr" defTabSz="457200" rtl="0" eaLnBrk="1" fontAlgn="base" latinLnBrk="0" hangingPunct="1">
                        <a:lnSpc>
                          <a:spcPct val="100000"/>
                        </a:lnSpc>
                        <a:spcBef>
                          <a:spcPct val="0"/>
                        </a:spcBef>
                        <a:spcAft>
                          <a:spcPts val="1000"/>
                        </a:spcAft>
                        <a:buClrTx/>
                        <a:buSzTx/>
                        <a:buFontTx/>
                        <a:buNone/>
                        <a:tabLst/>
                      </a:pPr>
                      <a:r>
                        <a:rPr kumimoji="0" lang="en-GB"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ANAL FISTULAS</a:t>
                      </a:r>
                    </a:p>
                  </a:txBody>
                  <a:tcPr marL="68009" marR="68009" marT="34003" marB="3400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All ages</a:t>
                      </a:r>
                    </a:p>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Infection</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commonest</a:t>
                      </a:r>
                    </a:p>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IBD </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(CD&gt;UC)</a:t>
                      </a:r>
                    </a:p>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Trauma</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:episiotomy</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prostatectomy, anal sex</a:t>
                      </a:r>
                    </a:p>
                    <a:p>
                      <a:pPr marL="342900" marR="0" lvl="0" indent="-342900" algn="l" defTabSz="457200" rtl="0" eaLnBrk="1" fontAlgn="base" latinLnBrk="0" hangingPunct="1">
                        <a:lnSpc>
                          <a:spcPct val="100000"/>
                        </a:lnSpc>
                        <a:spcBef>
                          <a:spcPct val="0"/>
                        </a:spcBef>
                        <a:spcAft>
                          <a:spcPts val="1000"/>
                        </a:spcAft>
                        <a:buClrTx/>
                        <a:buSzTx/>
                        <a:buFont typeface="Arial" pitchFamily="34"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Anal Ca</a:t>
                      </a:r>
                    </a:p>
                  </a:txBody>
                  <a:tcPr marL="68009" marR="68009" marT="34003" marB="3400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Pain</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Bloody or Purulent anal discharge</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Anal itching</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Systemic symptoms if infected abscess</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009" marR="68009" marT="34003" marB="3400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Abnormal epithelial connection seen between anus and skin</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Erythema</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009" marR="68009" marT="34003" marB="3400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Surgery </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rPr>
                        <a:t>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sym typeface="Wingdings" pitchFamily="2" charset="2"/>
                        </a:rPr>
                        <a:t>Fistulotomy</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rPr>
                        <a:t> or</a:t>
                      </a:r>
                    </a:p>
                    <a:p>
                      <a:pPr marL="342900" marR="0" lvl="0" indent="-342900" algn="l" defTabSz="457200" rtl="0" eaLnBrk="1" fontAlgn="base" latinLnBrk="0" hangingPunct="1">
                        <a:lnSpc>
                          <a:spcPct val="100000"/>
                        </a:lnSpc>
                        <a:spcBef>
                          <a:spcPct val="0"/>
                        </a:spcBef>
                        <a:spcAft>
                          <a:spcPts val="1000"/>
                        </a:spcAft>
                        <a:buClrTx/>
                        <a:buSzTx/>
                        <a:buFont typeface="Arial" charset="0"/>
                        <a:buChar char="•"/>
                        <a:tabLst>
                          <a:tab pos="457200" algn="l"/>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rPr>
                        <a:t>Staged sphincter repair</a:t>
                      </a:r>
                      <a:endParaRPr kumimoji="0" lang="en-GB"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1469434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7" name="Picture 5" descr="Normal/abnorma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7200"/>
            <a:ext cx="6626225" cy="579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01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Hemorrhoids</a:t>
            </a:r>
          </a:p>
        </p:txBody>
      </p:sp>
      <p:sp>
        <p:nvSpPr>
          <p:cNvPr id="76804" name="Rectangle 4"/>
          <p:cNvSpPr>
            <a:spLocks noGrp="1" noChangeArrowheads="1"/>
          </p:cNvSpPr>
          <p:nvPr>
            <p:ph type="body" idx="1"/>
          </p:nvPr>
        </p:nvSpPr>
        <p:spPr/>
        <p:txBody>
          <a:bodyPr/>
          <a:lstStyle/>
          <a:p>
            <a:r>
              <a:rPr lang="en-US" b="1" i="1"/>
              <a:t>Hemorrhoids are dilated, twisted (varicose) veins located in the wall of the rectum and anus.</a:t>
            </a:r>
            <a:r>
              <a:rPr lang="en-US"/>
              <a:t> </a:t>
            </a:r>
          </a:p>
        </p:txBody>
      </p:sp>
      <p:pic>
        <p:nvPicPr>
          <p:cNvPr id="76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200400"/>
            <a:ext cx="3581400" cy="348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533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endParaRPr lang="en-US"/>
          </a:p>
        </p:txBody>
      </p:sp>
      <p:sp>
        <p:nvSpPr>
          <p:cNvPr id="137219" name="Rectangle 3"/>
          <p:cNvSpPr>
            <a:spLocks noGrp="1" noChangeArrowheads="1"/>
          </p:cNvSpPr>
          <p:nvPr>
            <p:ph type="body" idx="1"/>
          </p:nvPr>
        </p:nvSpPr>
        <p:spPr/>
        <p:txBody>
          <a:bodyPr/>
          <a:lstStyle/>
          <a:p>
            <a:r>
              <a:rPr lang="en-US"/>
              <a:t>Hemorrhoids occur when the veins in the rectum or anus become enlarged; they may eventually bleed. </a:t>
            </a:r>
          </a:p>
          <a:p>
            <a:r>
              <a:rPr lang="en-US"/>
              <a:t>Hemorrhoids may also become inflamed or may develop a blood clot (thrombus). </a:t>
            </a:r>
          </a:p>
        </p:txBody>
      </p:sp>
    </p:spTree>
    <p:extLst>
      <p:ext uri="{BB962C8B-B14F-4D97-AF65-F5344CB8AC3E}">
        <p14:creationId xmlns:p14="http://schemas.microsoft.com/office/powerpoint/2010/main" val="2546808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5475"/>
            <a:ext cx="7391400" cy="591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265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Etiology</a:t>
            </a:r>
          </a:p>
        </p:txBody>
      </p:sp>
      <p:sp>
        <p:nvSpPr>
          <p:cNvPr id="81923" name="Rectangle 3"/>
          <p:cNvSpPr>
            <a:spLocks noGrp="1" noChangeArrowheads="1"/>
          </p:cNvSpPr>
          <p:nvPr>
            <p:ph type="body" idx="1"/>
          </p:nvPr>
        </p:nvSpPr>
        <p:spPr/>
        <p:txBody>
          <a:bodyPr/>
          <a:lstStyle/>
          <a:p>
            <a:r>
              <a:rPr lang="en-US"/>
              <a:t>Most common cause - constipation</a:t>
            </a:r>
          </a:p>
          <a:p>
            <a:r>
              <a:rPr lang="en-US"/>
              <a:t>Prolonged straining</a:t>
            </a:r>
          </a:p>
          <a:p>
            <a:r>
              <a:rPr lang="en-US"/>
              <a:t>Pregnancy</a:t>
            </a:r>
          </a:p>
          <a:p>
            <a:r>
              <a:rPr lang="en-US"/>
              <a:t>Heredity</a:t>
            </a:r>
          </a:p>
          <a:p>
            <a:r>
              <a:rPr lang="en-US"/>
              <a:t>Increased intra-abdominal pressure</a:t>
            </a:r>
          </a:p>
          <a:p>
            <a:r>
              <a:rPr lang="en-US"/>
              <a:t>Aging (due to thinning of supportive tissue)</a:t>
            </a:r>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124200"/>
            <a:ext cx="7651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219200"/>
            <a:ext cx="1714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803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Internal / External Hemorrhoid</a:t>
            </a:r>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938" y="2133600"/>
            <a:ext cx="4140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436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n-US"/>
              <a:t>Classification of Internal Hemorrhoids</a:t>
            </a:r>
          </a:p>
        </p:txBody>
      </p:sp>
      <p:sp>
        <p:nvSpPr>
          <p:cNvPr id="88067" name="Rectangle 3"/>
          <p:cNvSpPr>
            <a:spLocks noGrp="1" noChangeArrowheads="1"/>
          </p:cNvSpPr>
          <p:nvPr>
            <p:ph type="body" idx="1"/>
          </p:nvPr>
        </p:nvSpPr>
        <p:spPr/>
        <p:txBody>
          <a:bodyPr>
            <a:normAutofit lnSpcReduction="10000"/>
          </a:bodyPr>
          <a:lstStyle/>
          <a:p>
            <a:r>
              <a:rPr lang="en-US" sz="2800" b="1"/>
              <a:t>Grade I</a:t>
            </a:r>
          </a:p>
          <a:p>
            <a:pPr lvl="1"/>
            <a:r>
              <a:rPr lang="en-US" sz="2400"/>
              <a:t>Seen on anoscopy, may bulge a short way into anal canal; does not extend below dentate line</a:t>
            </a:r>
            <a:endParaRPr lang="en-US"/>
          </a:p>
          <a:p>
            <a:r>
              <a:rPr lang="en-US" sz="2800" b="1"/>
              <a:t>Grade II</a:t>
            </a:r>
          </a:p>
          <a:p>
            <a:pPr lvl="1"/>
            <a:r>
              <a:rPr lang="en-US" sz="2400"/>
              <a:t>Prolapses out of anal canal with straining or defecation; reduces spontaneously</a:t>
            </a:r>
            <a:endParaRPr lang="en-US"/>
          </a:p>
          <a:p>
            <a:r>
              <a:rPr lang="en-US" sz="2800" b="1"/>
              <a:t>Grade III</a:t>
            </a:r>
          </a:p>
          <a:p>
            <a:pPr lvl="1"/>
            <a:r>
              <a:rPr lang="en-US" sz="2400"/>
              <a:t>Prolapses out of anal canal with straining or defecation; reduces manually</a:t>
            </a:r>
          </a:p>
          <a:p>
            <a:r>
              <a:rPr lang="en-US" sz="2800" b="1"/>
              <a:t>Grade IV</a:t>
            </a:r>
            <a:r>
              <a:rPr lang="en-US" sz="2800"/>
              <a:t>	</a:t>
            </a:r>
          </a:p>
          <a:p>
            <a:pPr lvl="1"/>
            <a:r>
              <a:rPr lang="en-US" sz="2400"/>
              <a:t>Irreducible;may strangulate</a:t>
            </a:r>
            <a:endParaRPr lang="en-US"/>
          </a:p>
        </p:txBody>
      </p:sp>
    </p:spTree>
    <p:extLst>
      <p:ext uri="{BB962C8B-B14F-4D97-AF65-F5344CB8AC3E}">
        <p14:creationId xmlns:p14="http://schemas.microsoft.com/office/powerpoint/2010/main" val="11709481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Prolapsed Hemorrhoid</a:t>
            </a:r>
          </a:p>
        </p:txBody>
      </p:sp>
      <p:pic>
        <p:nvPicPr>
          <p:cNvPr id="942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4895850" cy="322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962400"/>
            <a:ext cx="4343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161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Diagnosis</a:t>
            </a:r>
          </a:p>
        </p:txBody>
      </p:sp>
      <p:sp>
        <p:nvSpPr>
          <p:cNvPr id="96259" name="Rectangle 3"/>
          <p:cNvSpPr>
            <a:spLocks noGrp="1" noChangeArrowheads="1"/>
          </p:cNvSpPr>
          <p:nvPr>
            <p:ph type="body" idx="1"/>
          </p:nvPr>
        </p:nvSpPr>
        <p:spPr/>
        <p:txBody>
          <a:bodyPr/>
          <a:lstStyle/>
          <a:p>
            <a:r>
              <a:rPr lang="en-US"/>
              <a:t>The diagnosis of internal or external hemorrhoids is made by </a:t>
            </a:r>
          </a:p>
          <a:p>
            <a:pPr lvl="1"/>
            <a:r>
              <a:rPr lang="en-US"/>
              <a:t>inspection</a:t>
            </a:r>
          </a:p>
          <a:p>
            <a:pPr lvl="1"/>
            <a:r>
              <a:rPr lang="en-US"/>
              <a:t>digital exam</a:t>
            </a:r>
          </a:p>
          <a:p>
            <a:pPr lvl="1"/>
            <a:r>
              <a:rPr lang="en-US"/>
              <a:t>direct vision through the anoscope &amp; proctosocpe</a:t>
            </a:r>
          </a:p>
        </p:txBody>
      </p:sp>
      <p:pic>
        <p:nvPicPr>
          <p:cNvPr id="96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495800"/>
            <a:ext cx="16700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
            <a:ext cx="22860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188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188913"/>
            <a:ext cx="5335587" cy="944562"/>
          </a:xfrm>
        </p:spPr>
        <p:txBody>
          <a:bodyPr/>
          <a:lstStyle/>
          <a:p>
            <a:pPr>
              <a:defRPr/>
            </a:pPr>
            <a:r>
              <a:rPr lang="en-GB" dirty="0" smtClean="0"/>
              <a:t>A typical scenario</a:t>
            </a:r>
            <a:endParaRPr lang="en-GB" dirty="0"/>
          </a:p>
        </p:txBody>
      </p:sp>
      <p:sp>
        <p:nvSpPr>
          <p:cNvPr id="4099" name="Content Placeholder 2"/>
          <p:cNvSpPr txBox="1">
            <a:spLocks/>
          </p:cNvSpPr>
          <p:nvPr/>
        </p:nvSpPr>
        <p:spPr bwMode="auto">
          <a:xfrm>
            <a:off x="1476375" y="1341438"/>
            <a:ext cx="7061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Clr>
                <a:srgbClr val="FF0000"/>
              </a:buClr>
              <a:buFont typeface="Wingdings" pitchFamily="2" charset="2"/>
              <a:buNone/>
            </a:pPr>
            <a:r>
              <a:rPr lang="en-GB" sz="2800" b="1" i="1">
                <a:solidFill>
                  <a:srgbClr val="404040"/>
                </a:solidFill>
                <a:cs typeface="Arial" charset="0"/>
              </a:rPr>
              <a:t>A 68-year old Glaswegian man presents to A+E with a 3 day history of rectal bleeding and lower abdominal pain. On enquiry, he admits to change in bowel habit with recent episodes of constipation and weight loss over the past 3-4 months. </a:t>
            </a:r>
          </a:p>
          <a:p>
            <a:pPr>
              <a:spcBef>
                <a:spcPct val="20000"/>
              </a:spcBef>
              <a:buClr>
                <a:srgbClr val="FF0000"/>
              </a:buClr>
              <a:buFont typeface="Wingdings" pitchFamily="2" charset="2"/>
              <a:buNone/>
            </a:pPr>
            <a:r>
              <a:rPr lang="en-GB" sz="2800" b="1" i="1">
                <a:solidFill>
                  <a:srgbClr val="404040"/>
                </a:solidFill>
                <a:cs typeface="Arial" charset="0"/>
              </a:rPr>
              <a:t>He has no past medical or surgical history, is a former smoker of 30 cigs/day for 26 years and does not drink alcohol. </a:t>
            </a:r>
            <a:endParaRPr lang="en-US" sz="2800" b="1" i="1">
              <a:solidFill>
                <a:srgbClr val="404040"/>
              </a:solidFill>
              <a:cs typeface="Arial" charset="0"/>
            </a:endParaRPr>
          </a:p>
          <a:p>
            <a:pPr>
              <a:spcBef>
                <a:spcPct val="20000"/>
              </a:spcBef>
              <a:buClr>
                <a:srgbClr val="FF0000"/>
              </a:buClr>
              <a:buFont typeface="Wingdings" pitchFamily="2" charset="2"/>
              <a:buNone/>
            </a:pPr>
            <a:endParaRPr lang="en-GB" sz="3200" b="1">
              <a:solidFill>
                <a:srgbClr val="404040"/>
              </a:solidFill>
              <a:cs typeface="Arial" charset="0"/>
            </a:endParaRPr>
          </a:p>
        </p:txBody>
      </p:sp>
    </p:spTree>
    <p:extLst>
      <p:ext uri="{BB962C8B-B14F-4D97-AF65-F5344CB8AC3E}">
        <p14:creationId xmlns:p14="http://schemas.microsoft.com/office/powerpoint/2010/main" val="12194525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Treatment</a:t>
            </a:r>
          </a:p>
        </p:txBody>
      </p:sp>
      <p:sp>
        <p:nvSpPr>
          <p:cNvPr id="99331" name="Rectangle 3"/>
          <p:cNvSpPr>
            <a:spLocks noGrp="1" noChangeArrowheads="1"/>
          </p:cNvSpPr>
          <p:nvPr>
            <p:ph type="body" idx="1"/>
          </p:nvPr>
        </p:nvSpPr>
        <p:spPr/>
        <p:txBody>
          <a:bodyPr/>
          <a:lstStyle/>
          <a:p>
            <a:r>
              <a:rPr lang="en-US"/>
              <a:t>Treatment includes medical as well as surgical modalities</a:t>
            </a:r>
          </a:p>
          <a:p>
            <a:endParaRPr lang="en-US"/>
          </a:p>
          <a:p>
            <a:r>
              <a:rPr lang="en-US"/>
              <a:t>With medical therapy, bleeding and pain usually improve over a 6 week period</a:t>
            </a:r>
          </a:p>
        </p:txBody>
      </p:sp>
    </p:spTree>
    <p:extLst>
      <p:ext uri="{BB962C8B-B14F-4D97-AF65-F5344CB8AC3E}">
        <p14:creationId xmlns:p14="http://schemas.microsoft.com/office/powerpoint/2010/main" val="36344114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Medical Therapy</a:t>
            </a:r>
          </a:p>
        </p:txBody>
      </p:sp>
      <p:sp>
        <p:nvSpPr>
          <p:cNvPr id="101379" name="Rectangle 3"/>
          <p:cNvSpPr>
            <a:spLocks noGrp="1" noChangeArrowheads="1"/>
          </p:cNvSpPr>
          <p:nvPr>
            <p:ph type="body" idx="1"/>
          </p:nvPr>
        </p:nvSpPr>
        <p:spPr/>
        <p:txBody>
          <a:bodyPr/>
          <a:lstStyle/>
          <a:p>
            <a:r>
              <a:rPr lang="en-US"/>
              <a:t>Stool bulking agent</a:t>
            </a:r>
          </a:p>
          <a:p>
            <a:pPr lvl="1"/>
            <a:r>
              <a:rPr lang="en-US"/>
              <a:t>Psyllium</a:t>
            </a:r>
          </a:p>
          <a:p>
            <a:pPr lvl="1"/>
            <a:r>
              <a:rPr lang="en-US"/>
              <a:t>Methylcellulose</a:t>
            </a:r>
          </a:p>
          <a:p>
            <a:endParaRPr lang="en-US"/>
          </a:p>
          <a:p>
            <a:r>
              <a:rPr lang="en-US"/>
              <a:t>Sitz baths</a:t>
            </a:r>
          </a:p>
          <a:p>
            <a:pPr lvl="1"/>
            <a:r>
              <a:rPr lang="en-US"/>
              <a:t>probably most effective topical treatment for relief of symptoms</a:t>
            </a:r>
          </a:p>
          <a:p>
            <a:endParaRPr lang="en-US"/>
          </a:p>
        </p:txBody>
      </p:sp>
    </p:spTree>
    <p:extLst>
      <p:ext uri="{BB962C8B-B14F-4D97-AF65-F5344CB8AC3E}">
        <p14:creationId xmlns:p14="http://schemas.microsoft.com/office/powerpoint/2010/main" val="4532927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Surgical Therapy</a:t>
            </a:r>
          </a:p>
        </p:txBody>
      </p:sp>
      <p:sp>
        <p:nvSpPr>
          <p:cNvPr id="105475" name="Rectangle 3"/>
          <p:cNvSpPr>
            <a:spLocks noGrp="1" noChangeArrowheads="1"/>
          </p:cNvSpPr>
          <p:nvPr>
            <p:ph type="body" idx="1"/>
          </p:nvPr>
        </p:nvSpPr>
        <p:spPr>
          <a:xfrm>
            <a:off x="609600" y="1600200"/>
            <a:ext cx="7772400" cy="4114800"/>
          </a:xfrm>
        </p:spPr>
        <p:txBody>
          <a:bodyPr>
            <a:normAutofit fontScale="92500" lnSpcReduction="10000"/>
          </a:bodyPr>
          <a:lstStyle/>
          <a:p>
            <a:r>
              <a:rPr lang="en-US"/>
              <a:t>Rubber Band Ligation</a:t>
            </a:r>
          </a:p>
          <a:p>
            <a:pPr lvl="1"/>
            <a:r>
              <a:rPr lang="en-US"/>
              <a:t>One of most widely used techniques</a:t>
            </a:r>
          </a:p>
          <a:p>
            <a:pPr lvl="1"/>
            <a:r>
              <a:rPr lang="en-US"/>
              <a:t>Approximately 5-7 days after procedure the banded tissue sloughs-off</a:t>
            </a:r>
          </a:p>
          <a:p>
            <a:r>
              <a:rPr lang="en-US"/>
              <a:t>Infrared Photocoagulation</a:t>
            </a:r>
          </a:p>
          <a:p>
            <a:pPr lvl="1"/>
            <a:r>
              <a:rPr lang="en-US"/>
              <a:t>Laser not often used</a:t>
            </a:r>
          </a:p>
          <a:p>
            <a:r>
              <a:rPr lang="en-US"/>
              <a:t>Sclerotherapy</a:t>
            </a:r>
          </a:p>
          <a:p>
            <a:pPr lvl="1"/>
            <a:r>
              <a:rPr lang="en-US"/>
              <a:t>Phenol 5%</a:t>
            </a:r>
          </a:p>
          <a:p>
            <a:pPr lvl="1"/>
            <a:r>
              <a:rPr lang="en-US"/>
              <a:t>Sodium tetradecyl sulfate</a:t>
            </a:r>
          </a:p>
        </p:txBody>
      </p:sp>
    </p:spTree>
    <p:extLst>
      <p:ext uri="{BB962C8B-B14F-4D97-AF65-F5344CB8AC3E}">
        <p14:creationId xmlns:p14="http://schemas.microsoft.com/office/powerpoint/2010/main" val="16189472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305800" cy="480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228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8858989" cy="6019800"/>
          </a:xfrm>
          <a:prstGeom prst="rect">
            <a:avLst/>
          </a:prstGeom>
        </p:spPr>
      </p:pic>
    </p:spTree>
    <p:extLst>
      <p:ext uri="{BB962C8B-B14F-4D97-AF65-F5344CB8AC3E}">
        <p14:creationId xmlns:p14="http://schemas.microsoft.com/office/powerpoint/2010/main" val="2076331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 Fissure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295400"/>
            <a:ext cx="7086600" cy="5308110"/>
          </a:xfrm>
        </p:spPr>
      </p:pic>
    </p:spTree>
    <p:extLst>
      <p:ext uri="{BB962C8B-B14F-4D97-AF65-F5344CB8AC3E}">
        <p14:creationId xmlns:p14="http://schemas.microsoft.com/office/powerpoint/2010/main" val="516897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 Fissure and </a:t>
            </a:r>
            <a:r>
              <a:rPr lang="en-US" dirty="0" err="1" smtClean="0"/>
              <a:t>Sphincterotomy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600200"/>
            <a:ext cx="4249711" cy="32004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600200"/>
            <a:ext cx="4472296" cy="3581400"/>
          </a:xfrm>
        </p:spPr>
      </p:pic>
    </p:spTree>
    <p:extLst>
      <p:ext uri="{BB962C8B-B14F-4D97-AF65-F5344CB8AC3E}">
        <p14:creationId xmlns:p14="http://schemas.microsoft.com/office/powerpoint/2010/main" val="305223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 Fistula – Fistula in </a:t>
            </a:r>
            <a:r>
              <a:rPr lang="en-US" dirty="0" err="1" smtClean="0"/>
              <a:t>ano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62075"/>
            <a:ext cx="7696200" cy="5234548"/>
          </a:xfrm>
        </p:spPr>
      </p:pic>
    </p:spTree>
    <p:extLst>
      <p:ext uri="{BB962C8B-B14F-4D97-AF65-F5344CB8AC3E}">
        <p14:creationId xmlns:p14="http://schemas.microsoft.com/office/powerpoint/2010/main" val="2088435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Fistula Types - </a:t>
            </a:r>
            <a:r>
              <a:rPr lang="en-US" dirty="0" err="1" smtClean="0"/>
              <a:t>Fistulectomy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371600"/>
            <a:ext cx="4026288" cy="4191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3400" y="1371600"/>
            <a:ext cx="4577892" cy="3429000"/>
          </a:xfrm>
        </p:spPr>
      </p:pic>
    </p:spTree>
    <p:extLst>
      <p:ext uri="{BB962C8B-B14F-4D97-AF65-F5344CB8AC3E}">
        <p14:creationId xmlns:p14="http://schemas.microsoft.com/office/powerpoint/2010/main" val="642357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PeriAnal</a:t>
            </a:r>
            <a:r>
              <a:rPr lang="en-US" dirty="0" smtClean="0"/>
              <a:t> Abscess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95400"/>
            <a:ext cx="8408815" cy="5410200"/>
          </a:xfrm>
        </p:spPr>
      </p:pic>
    </p:spTree>
    <p:extLst>
      <p:ext uri="{BB962C8B-B14F-4D97-AF65-F5344CB8AC3E}">
        <p14:creationId xmlns:p14="http://schemas.microsoft.com/office/powerpoint/2010/main" val="219360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338" y="115888"/>
            <a:ext cx="7154862" cy="944562"/>
          </a:xfrm>
        </p:spPr>
        <p:txBody>
          <a:bodyPr/>
          <a:lstStyle/>
          <a:p>
            <a:pPr algn="ctr">
              <a:defRPr/>
            </a:pPr>
            <a:r>
              <a:rPr lang="en-GB" sz="3600" dirty="0"/>
              <a:t>C</a:t>
            </a:r>
            <a:r>
              <a:rPr lang="en-GB" sz="3600" dirty="0" smtClean="0"/>
              <a:t>auses of Lower GI bleeding</a:t>
            </a:r>
            <a:endParaRPr lang="en-GB" sz="3600" dirty="0"/>
          </a:p>
        </p:txBody>
      </p:sp>
      <p:sp>
        <p:nvSpPr>
          <p:cNvPr id="5123" name="Content Placeholder 2"/>
          <p:cNvSpPr>
            <a:spLocks noGrp="1"/>
          </p:cNvSpPr>
          <p:nvPr>
            <p:ph idx="1"/>
          </p:nvPr>
        </p:nvSpPr>
        <p:spPr>
          <a:xfrm>
            <a:off x="1804988" y="1268413"/>
            <a:ext cx="6629400" cy="5768975"/>
          </a:xfrm>
        </p:spPr>
        <p:txBody>
          <a:bodyPr/>
          <a:lstStyle/>
          <a:p>
            <a:pPr eaLnBrk="1" hangingPunct="1"/>
            <a:r>
              <a:rPr lang="en-GB" sz="2600" smtClean="0">
                <a:solidFill>
                  <a:schemeClr val="tx1"/>
                </a:solidFill>
                <a:latin typeface="Arial" charset="0"/>
                <a:cs typeface="Arial" charset="0"/>
              </a:rPr>
              <a:t>Colorectal Cancer</a:t>
            </a:r>
          </a:p>
          <a:p>
            <a:pPr eaLnBrk="1" hangingPunct="1"/>
            <a:r>
              <a:rPr lang="en-GB" sz="2600" smtClean="0">
                <a:solidFill>
                  <a:schemeClr val="tx1"/>
                </a:solidFill>
                <a:latin typeface="Arial" charset="0"/>
                <a:cs typeface="Arial" charset="0"/>
              </a:rPr>
              <a:t>IBD (UC, Crohn’s Disease)</a:t>
            </a:r>
          </a:p>
          <a:p>
            <a:pPr eaLnBrk="1" hangingPunct="1"/>
            <a:r>
              <a:rPr lang="en-GB" sz="2600" smtClean="0">
                <a:solidFill>
                  <a:schemeClr val="tx1"/>
                </a:solidFill>
                <a:latin typeface="Arial" charset="0"/>
                <a:cs typeface="Arial" charset="0"/>
              </a:rPr>
              <a:t>Diverticulosis</a:t>
            </a:r>
            <a:endParaRPr lang="en-GB" sz="1400" i="1" smtClean="0">
              <a:solidFill>
                <a:schemeClr val="tx1"/>
              </a:solidFill>
              <a:latin typeface="Arial" charset="0"/>
              <a:cs typeface="Arial" charset="0"/>
            </a:endParaRPr>
          </a:p>
          <a:p>
            <a:pPr eaLnBrk="1" hangingPunct="1"/>
            <a:r>
              <a:rPr lang="en-GB" sz="2600" smtClean="0">
                <a:solidFill>
                  <a:schemeClr val="tx1"/>
                </a:solidFill>
                <a:latin typeface="Arial" charset="0"/>
                <a:cs typeface="Arial" charset="0"/>
              </a:rPr>
              <a:t>Colonic Polyp(s)</a:t>
            </a:r>
          </a:p>
          <a:p>
            <a:pPr eaLnBrk="1" hangingPunct="1"/>
            <a:r>
              <a:rPr lang="en-GB" sz="2600" smtClean="0">
                <a:solidFill>
                  <a:schemeClr val="tx1"/>
                </a:solidFill>
                <a:latin typeface="Arial" charset="0"/>
                <a:cs typeface="Arial" charset="0"/>
              </a:rPr>
              <a:t>Rectal Varices</a:t>
            </a:r>
          </a:p>
          <a:p>
            <a:pPr eaLnBrk="1" hangingPunct="1"/>
            <a:r>
              <a:rPr lang="en-GB" sz="2600" smtClean="0">
                <a:solidFill>
                  <a:schemeClr val="tx1"/>
                </a:solidFill>
                <a:latin typeface="Arial" charset="0"/>
                <a:cs typeface="Arial" charset="0"/>
              </a:rPr>
              <a:t>Haemorrhoids</a:t>
            </a:r>
          </a:p>
          <a:p>
            <a:pPr eaLnBrk="1" hangingPunct="1"/>
            <a:r>
              <a:rPr lang="en-GB" sz="2600" smtClean="0">
                <a:solidFill>
                  <a:schemeClr val="tx1"/>
                </a:solidFill>
                <a:latin typeface="Arial" charset="0"/>
                <a:cs typeface="Arial" charset="0"/>
              </a:rPr>
              <a:t>Anal Fissure</a:t>
            </a:r>
          </a:p>
          <a:p>
            <a:pPr eaLnBrk="1" hangingPunct="1"/>
            <a:r>
              <a:rPr lang="en-GB" sz="2600" smtClean="0">
                <a:solidFill>
                  <a:schemeClr val="tx1"/>
                </a:solidFill>
                <a:latin typeface="Arial" charset="0"/>
                <a:cs typeface="Arial" charset="0"/>
              </a:rPr>
              <a:t>Rectal Prolapse</a:t>
            </a:r>
          </a:p>
          <a:p>
            <a:pPr eaLnBrk="1" hangingPunct="1"/>
            <a:r>
              <a:rPr lang="en-GB" sz="2600" smtClean="0">
                <a:solidFill>
                  <a:schemeClr val="tx1"/>
                </a:solidFill>
                <a:latin typeface="Arial" charset="0"/>
                <a:cs typeface="Arial" charset="0"/>
              </a:rPr>
              <a:t>Infective diarrhoea</a:t>
            </a:r>
          </a:p>
          <a:p>
            <a:pPr eaLnBrk="1" hangingPunct="1"/>
            <a:r>
              <a:rPr lang="en-GB" sz="2600" smtClean="0">
                <a:solidFill>
                  <a:schemeClr val="tx1"/>
                </a:solidFill>
                <a:latin typeface="Arial" charset="0"/>
                <a:cs typeface="Arial" charset="0"/>
              </a:rPr>
              <a:t>Angiodysplasia</a:t>
            </a:r>
            <a:endParaRPr lang="en-GB" sz="1400" i="1" smtClean="0">
              <a:solidFill>
                <a:schemeClr val="tx1"/>
              </a:solidFill>
              <a:latin typeface="Arial" charset="0"/>
              <a:cs typeface="Arial" charset="0"/>
            </a:endParaRPr>
          </a:p>
          <a:p>
            <a:pPr eaLnBrk="1" hangingPunct="1"/>
            <a:r>
              <a:rPr lang="en-GB" sz="2600" smtClean="0">
                <a:solidFill>
                  <a:schemeClr val="tx1"/>
                </a:solidFill>
                <a:latin typeface="Arial" charset="0"/>
                <a:cs typeface="Arial" charset="0"/>
              </a:rPr>
              <a:t>Ischaemic Colitis</a:t>
            </a:r>
            <a:endParaRPr lang="en-GB" sz="1400" i="1" smtClean="0">
              <a:solidFill>
                <a:schemeClr val="tx1"/>
              </a:solidFill>
              <a:latin typeface="Arial" charset="0"/>
              <a:cs typeface="Arial" charset="0"/>
            </a:endParaRPr>
          </a:p>
          <a:p>
            <a:pPr eaLnBrk="1" hangingPunct="1"/>
            <a:endParaRPr lang="en-GB" smtClean="0">
              <a:latin typeface="Arial" charset="0"/>
              <a:cs typeface="Arial" charset="0"/>
            </a:endParaRPr>
          </a:p>
          <a:p>
            <a:pPr eaLnBrk="1" hangingPunct="1"/>
            <a:endParaRPr lang="en-GB" smtClean="0">
              <a:latin typeface="Arial" charset="0"/>
              <a:cs typeface="Arial" charset="0"/>
            </a:endParaRPr>
          </a:p>
          <a:p>
            <a:pPr eaLnBrk="1" hangingPunct="1"/>
            <a:endParaRPr lang="en-GB" smtClean="0">
              <a:latin typeface="Arial" charset="0"/>
              <a:cs typeface="Arial" charset="0"/>
            </a:endParaRPr>
          </a:p>
        </p:txBody>
      </p:sp>
    </p:spTree>
    <p:extLst>
      <p:ext uri="{BB962C8B-B14F-4D97-AF65-F5344CB8AC3E}">
        <p14:creationId xmlns:p14="http://schemas.microsoft.com/office/powerpoint/2010/main" val="22825912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Pilonidal Disease </a:t>
            </a:r>
          </a:p>
        </p:txBody>
      </p:sp>
      <p:sp>
        <p:nvSpPr>
          <p:cNvPr id="154627" name="Rectangle 3"/>
          <p:cNvSpPr>
            <a:spLocks noGrp="1" noChangeArrowheads="1"/>
          </p:cNvSpPr>
          <p:nvPr>
            <p:ph type="body" idx="1"/>
          </p:nvPr>
        </p:nvSpPr>
        <p:spPr/>
        <p:txBody>
          <a:bodyPr/>
          <a:lstStyle/>
          <a:p>
            <a:r>
              <a:rPr lang="en-US"/>
              <a:t>Pilonidal disease is an infection caused by a hair that injures the skin at the top of the cleft between the buttocks. </a:t>
            </a:r>
          </a:p>
          <a:p>
            <a:r>
              <a:rPr lang="en-US"/>
              <a:t>A pilonidal abscess is a collection of pus at the infection site; a pilonidal sinus is a chronic draining wound at the site.</a:t>
            </a:r>
          </a:p>
        </p:txBody>
      </p:sp>
    </p:spTree>
    <p:extLst>
      <p:ext uri="{BB962C8B-B14F-4D97-AF65-F5344CB8AC3E}">
        <p14:creationId xmlns:p14="http://schemas.microsoft.com/office/powerpoint/2010/main" val="23426285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2944813"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88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3322638" cy="4814888"/>
          </a:xfrm>
          <a:prstGeom prst="rect">
            <a:avLst/>
          </a:prstGeom>
          <a:noFill/>
          <a:extLst>
            <a:ext uri="{909E8E84-426E-40DD-AFC4-6F175D3DCCD1}">
              <a14:hiddenFill xmlns:a14="http://schemas.microsoft.com/office/drawing/2010/main">
                <a:solidFill>
                  <a:srgbClr val="FFFFFF"/>
                </a:solidFill>
              </a14:hiddenFill>
            </a:ext>
          </a:extLst>
        </p:spPr>
      </p:pic>
      <p:pic>
        <p:nvPicPr>
          <p:cNvPr id="1884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81275"/>
            <a:ext cx="3321050"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501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idx="1"/>
          </p:nvPr>
        </p:nvSpPr>
        <p:spPr/>
        <p:txBody>
          <a:bodyPr/>
          <a:lstStyle/>
          <a:p>
            <a:r>
              <a:rPr lang="en-US"/>
              <a:t>Rectal prolapse causes the rectum to turn inside out, so that the rectal lining is visible as a dark red, moist fingerlike projection from the anus. </a:t>
            </a:r>
          </a:p>
          <a:p>
            <a:r>
              <a:rPr lang="en-US"/>
              <a:t>Less commonly, the rectum protrudes into the vagina </a:t>
            </a:r>
          </a:p>
        </p:txBody>
      </p:sp>
      <p:sp>
        <p:nvSpPr>
          <p:cNvPr id="166916" name="Rectangle 4"/>
          <p:cNvSpPr>
            <a:spLocks noGrp="1" noChangeArrowheads="1"/>
          </p:cNvSpPr>
          <p:nvPr>
            <p:ph type="title"/>
          </p:nvPr>
        </p:nvSpPr>
        <p:spPr>
          <a:noFill/>
          <a:ln/>
        </p:spPr>
        <p:txBody>
          <a:bodyPr/>
          <a:lstStyle/>
          <a:p>
            <a:r>
              <a:rPr lang="en-US"/>
              <a:t>Rectal Prolapse</a:t>
            </a:r>
          </a:p>
        </p:txBody>
      </p:sp>
    </p:spTree>
    <p:extLst>
      <p:ext uri="{BB962C8B-B14F-4D97-AF65-F5344CB8AC3E}">
        <p14:creationId xmlns:p14="http://schemas.microsoft.com/office/powerpoint/2010/main" val="34935993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endParaRPr lang="en-US"/>
          </a:p>
        </p:txBody>
      </p:sp>
      <p:pic>
        <p:nvPicPr>
          <p:cNvPr id="180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586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1893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1673"/>
            <a:ext cx="8443667" cy="6324600"/>
          </a:xfrm>
          <a:prstGeom prst="rect">
            <a:avLst/>
          </a:prstGeom>
        </p:spPr>
      </p:pic>
    </p:spTree>
    <p:extLst>
      <p:ext uri="{BB962C8B-B14F-4D97-AF65-F5344CB8AC3E}">
        <p14:creationId xmlns:p14="http://schemas.microsoft.com/office/powerpoint/2010/main" val="28515264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9" name="Rectangle 5"/>
          <p:cNvSpPr>
            <a:spLocks noGrp="1" noChangeArrowheads="1"/>
          </p:cNvSpPr>
          <p:nvPr>
            <p:ph type="title"/>
          </p:nvPr>
        </p:nvSpPr>
        <p:spPr>
          <a:noFill/>
          <a:ln/>
        </p:spPr>
        <p:txBody>
          <a:bodyPr/>
          <a:lstStyle/>
          <a:p>
            <a:r>
              <a:rPr lang="en-US"/>
              <a:t>Foreign Objects</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219200"/>
            <a:ext cx="7239000" cy="5419196"/>
          </a:xfrm>
        </p:spPr>
      </p:pic>
    </p:spTree>
    <p:extLst>
      <p:ext uri="{BB962C8B-B14F-4D97-AF65-F5344CB8AC3E}">
        <p14:creationId xmlns:p14="http://schemas.microsoft.com/office/powerpoint/2010/main" val="21774542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800" b="1" dirty="0" smtClean="0"/>
              <a:t>Surgeries and Other Procedures</a:t>
            </a:r>
            <a:endParaRPr lang="en-US" sz="4800" b="1" dirty="0"/>
          </a:p>
        </p:txBody>
      </p:sp>
      <p:pic>
        <p:nvPicPr>
          <p:cNvPr id="44035" name="Content Placeholder 3" descr="funny-picture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519238"/>
            <a:ext cx="6172200" cy="5338762"/>
          </a:xfrm>
        </p:spPr>
      </p:pic>
    </p:spTree>
    <p:extLst>
      <p:ext uri="{BB962C8B-B14F-4D97-AF65-F5344CB8AC3E}">
        <p14:creationId xmlns:p14="http://schemas.microsoft.com/office/powerpoint/2010/main" val="37610556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Bowel </a:t>
            </a:r>
            <a:r>
              <a:rPr lang="en-US" dirty="0" err="1" smtClean="0"/>
              <a:t>anastamosis</a:t>
            </a:r>
            <a:endParaRPr lang="en-US" dirty="0"/>
          </a:p>
        </p:txBody>
      </p:sp>
      <p:pic>
        <p:nvPicPr>
          <p:cNvPr id="45059" name="Content Placeholder 3" descr="b716668f-55b1-4163-b36a-5fb056321d3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41375" y="1609725"/>
            <a:ext cx="6470650" cy="4846638"/>
          </a:xfrm>
        </p:spPr>
      </p:pic>
    </p:spTree>
    <p:extLst>
      <p:ext uri="{BB962C8B-B14F-4D97-AF65-F5344CB8AC3E}">
        <p14:creationId xmlns:p14="http://schemas.microsoft.com/office/powerpoint/2010/main" val="13176410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Colostomy</a:t>
            </a:r>
            <a:endParaRPr lang="en-US" dirty="0"/>
          </a:p>
        </p:txBody>
      </p:sp>
      <p:pic>
        <p:nvPicPr>
          <p:cNvPr id="46083" name="Content Placeholder 3" descr="h9991314_00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524000"/>
            <a:ext cx="7361238" cy="4800600"/>
          </a:xfrm>
        </p:spPr>
      </p:pic>
    </p:spTree>
    <p:extLst>
      <p:ext uri="{BB962C8B-B14F-4D97-AF65-F5344CB8AC3E}">
        <p14:creationId xmlns:p14="http://schemas.microsoft.com/office/powerpoint/2010/main" val="5885936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Illeostomy</a:t>
            </a:r>
            <a:endParaRPr lang="en-US" dirty="0"/>
          </a:p>
        </p:txBody>
      </p:sp>
      <p:pic>
        <p:nvPicPr>
          <p:cNvPr id="47107" name="Content Placeholder 3" descr="ileostomy.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1524000"/>
            <a:ext cx="5089525" cy="4876800"/>
          </a:xfrm>
        </p:spPr>
      </p:pic>
    </p:spTree>
    <p:extLst>
      <p:ext uri="{BB962C8B-B14F-4D97-AF65-F5344CB8AC3E}">
        <p14:creationId xmlns:p14="http://schemas.microsoft.com/office/powerpoint/2010/main" val="1219627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127000"/>
            <a:ext cx="7010400" cy="642938"/>
          </a:xfrm>
        </p:spPr>
        <p:txBody>
          <a:bodyPr/>
          <a:lstStyle/>
          <a:p>
            <a:pPr algn="ctr">
              <a:defRPr/>
            </a:pPr>
            <a:r>
              <a:rPr lang="en-GB" sz="3600" dirty="0" smtClean="0"/>
              <a:t>A Good History</a:t>
            </a:r>
            <a:endParaRPr lang="en-GB" sz="3600" dirty="0"/>
          </a:p>
        </p:txBody>
      </p:sp>
      <p:sp>
        <p:nvSpPr>
          <p:cNvPr id="6147" name="Content Placeholder 2"/>
          <p:cNvSpPr>
            <a:spLocks noGrp="1"/>
          </p:cNvSpPr>
          <p:nvPr>
            <p:ph idx="1"/>
          </p:nvPr>
        </p:nvSpPr>
        <p:spPr>
          <a:xfrm>
            <a:off x="1450975" y="908050"/>
            <a:ext cx="7559675" cy="5459413"/>
          </a:xfrm>
        </p:spPr>
        <p:txBody>
          <a:bodyPr>
            <a:normAutofit lnSpcReduction="10000"/>
          </a:bodyPr>
          <a:lstStyle/>
          <a:p>
            <a:pPr>
              <a:buFont typeface="Wingdings" pitchFamily="2" charset="2"/>
              <a:buChar char="Ø"/>
            </a:pPr>
            <a:r>
              <a:rPr lang="en-GB" sz="2400" b="1" smtClean="0">
                <a:latin typeface="Arial" charset="0"/>
                <a:cs typeface="Arial" charset="0"/>
              </a:rPr>
              <a:t>Age</a:t>
            </a:r>
            <a:endParaRPr lang="en-GB" sz="2000" b="1" smtClean="0">
              <a:latin typeface="Arial" charset="0"/>
              <a:cs typeface="Arial" charset="0"/>
            </a:endParaRPr>
          </a:p>
          <a:p>
            <a:pPr>
              <a:buFont typeface="Wingdings" pitchFamily="2" charset="2"/>
              <a:buChar char="Ø"/>
            </a:pPr>
            <a:r>
              <a:rPr lang="en-GB" sz="2400" b="1" smtClean="0">
                <a:latin typeface="Arial" charset="0"/>
                <a:cs typeface="Arial" charset="0"/>
              </a:rPr>
              <a:t>PR Blood </a:t>
            </a:r>
            <a:r>
              <a:rPr lang="en-GB" sz="2400" smtClean="0">
                <a:latin typeface="Arial" charset="0"/>
                <a:cs typeface="Arial" charset="0"/>
              </a:rPr>
              <a:t>(and </a:t>
            </a:r>
            <a:r>
              <a:rPr lang="en-GB" sz="2400" b="1" smtClean="0">
                <a:latin typeface="Arial" charset="0"/>
                <a:cs typeface="Arial" charset="0"/>
              </a:rPr>
              <a:t>Mucus</a:t>
            </a:r>
            <a:r>
              <a:rPr lang="en-GB" sz="2400" smtClean="0">
                <a:latin typeface="Arial" charset="0"/>
                <a:cs typeface="Arial" charset="0"/>
              </a:rPr>
              <a:t>)</a:t>
            </a:r>
          </a:p>
          <a:p>
            <a:pPr lvl="1">
              <a:buFont typeface="Wingdings" pitchFamily="2" charset="2"/>
              <a:buChar char="Ø"/>
            </a:pPr>
            <a:r>
              <a:rPr lang="en-GB" sz="2000" b="1" i="1" smtClean="0">
                <a:latin typeface="Arial" charset="0"/>
                <a:cs typeface="Arial" charset="0"/>
              </a:rPr>
              <a:t>Colour</a:t>
            </a:r>
            <a:endParaRPr lang="en-GB" sz="2000" i="1" smtClean="0">
              <a:latin typeface="Arial" charset="0"/>
              <a:cs typeface="Arial" charset="0"/>
            </a:endParaRPr>
          </a:p>
          <a:p>
            <a:pPr lvl="1">
              <a:buFont typeface="Wingdings" pitchFamily="2" charset="2"/>
              <a:buChar char="Ø"/>
            </a:pPr>
            <a:r>
              <a:rPr lang="en-GB" sz="2000" b="1" i="1" smtClean="0">
                <a:latin typeface="Arial" charset="0"/>
                <a:cs typeface="Arial" charset="0"/>
                <a:sym typeface="Wingdings" pitchFamily="2" charset="2"/>
              </a:rPr>
              <a:t>Type of Blood </a:t>
            </a:r>
            <a:endParaRPr lang="en-GB" sz="2000" i="1" smtClean="0">
              <a:latin typeface="Arial" charset="0"/>
              <a:cs typeface="Arial" charset="0"/>
              <a:sym typeface="Wingdings" pitchFamily="2" charset="2"/>
            </a:endParaRPr>
          </a:p>
          <a:p>
            <a:pPr lvl="1">
              <a:buFont typeface="Wingdings" pitchFamily="2" charset="2"/>
              <a:buChar char="Ø"/>
            </a:pPr>
            <a:r>
              <a:rPr lang="en-GB" sz="2000" b="1" i="1" smtClean="0">
                <a:latin typeface="Arial" charset="0"/>
                <a:cs typeface="Arial" charset="0"/>
                <a:sym typeface="Wingdings" pitchFamily="2" charset="2"/>
              </a:rPr>
              <a:t>Quantity</a:t>
            </a:r>
            <a:endParaRPr lang="en-GB" sz="2000" i="1" smtClean="0">
              <a:latin typeface="Arial" charset="0"/>
              <a:cs typeface="Arial" charset="0"/>
              <a:sym typeface="Wingdings" pitchFamily="2" charset="2"/>
            </a:endParaRPr>
          </a:p>
          <a:p>
            <a:pPr>
              <a:buFont typeface="Wingdings" pitchFamily="2" charset="2"/>
              <a:buChar char="Ø"/>
            </a:pPr>
            <a:r>
              <a:rPr lang="en-GB" sz="2400" b="1" smtClean="0">
                <a:latin typeface="Arial" charset="0"/>
                <a:cs typeface="Arial" charset="0"/>
                <a:sym typeface="Wingdings" pitchFamily="2" charset="2"/>
              </a:rPr>
              <a:t>Previous episodes </a:t>
            </a:r>
            <a:r>
              <a:rPr lang="en-GB" sz="2400" smtClean="0">
                <a:latin typeface="Arial" charset="0"/>
                <a:cs typeface="Arial" charset="0"/>
                <a:sym typeface="Wingdings" pitchFamily="2" charset="2"/>
              </a:rPr>
              <a:t>of PR bleeding</a:t>
            </a:r>
          </a:p>
          <a:p>
            <a:pPr>
              <a:buFont typeface="Wingdings" pitchFamily="2" charset="2"/>
              <a:buChar char="Ø"/>
            </a:pPr>
            <a:r>
              <a:rPr lang="en-GB" sz="2400" b="1" smtClean="0">
                <a:latin typeface="Arial" charset="0"/>
                <a:cs typeface="Arial" charset="0"/>
                <a:sym typeface="Wingdings" pitchFamily="2" charset="2"/>
              </a:rPr>
              <a:t>Abdominal Pain </a:t>
            </a:r>
            <a:r>
              <a:rPr lang="en-GB" sz="2400" smtClean="0">
                <a:latin typeface="Arial" charset="0"/>
                <a:cs typeface="Arial" charset="0"/>
                <a:sym typeface="Wingdings" pitchFamily="2" charset="2"/>
              </a:rPr>
              <a:t>or </a:t>
            </a:r>
            <a:r>
              <a:rPr lang="en-GB" sz="2400" b="1" smtClean="0">
                <a:latin typeface="Arial" charset="0"/>
                <a:cs typeface="Arial" charset="0"/>
                <a:sym typeface="Wingdings" pitchFamily="2" charset="2"/>
              </a:rPr>
              <a:t>Tenderness</a:t>
            </a:r>
          </a:p>
          <a:p>
            <a:pPr>
              <a:buFont typeface="Wingdings" pitchFamily="2" charset="2"/>
              <a:buChar char="Ø"/>
            </a:pPr>
            <a:r>
              <a:rPr lang="en-GB" sz="2400" smtClean="0">
                <a:latin typeface="Arial" charset="0"/>
                <a:cs typeface="Arial" charset="0"/>
                <a:sym typeface="Wingdings" pitchFamily="2" charset="2"/>
              </a:rPr>
              <a:t>Associated </a:t>
            </a:r>
            <a:r>
              <a:rPr lang="en-GB" sz="2400" b="1" smtClean="0">
                <a:latin typeface="Arial" charset="0"/>
                <a:cs typeface="Arial" charset="0"/>
                <a:sym typeface="Wingdings" pitchFamily="2" charset="2"/>
              </a:rPr>
              <a:t>Anal pain +/- Defecation </a:t>
            </a:r>
          </a:p>
          <a:p>
            <a:pPr>
              <a:buFont typeface="Wingdings" pitchFamily="2" charset="2"/>
              <a:buChar char="Ø"/>
            </a:pPr>
            <a:r>
              <a:rPr lang="en-GB" sz="2400" b="1" smtClean="0">
                <a:latin typeface="Arial" charset="0"/>
                <a:cs typeface="Arial" charset="0"/>
                <a:sym typeface="Wingdings" pitchFamily="2" charset="2"/>
              </a:rPr>
              <a:t>Altered Bowel habit</a:t>
            </a:r>
          </a:p>
          <a:p>
            <a:pPr lvl="1">
              <a:buFont typeface="Wingdings" pitchFamily="2" charset="2"/>
              <a:buChar char="Ø"/>
            </a:pPr>
            <a:r>
              <a:rPr lang="en-GB" sz="2000" i="1" smtClean="0">
                <a:latin typeface="Arial" charset="0"/>
                <a:cs typeface="Arial" charset="0"/>
                <a:sym typeface="Wingdings" pitchFamily="2" charset="2"/>
              </a:rPr>
              <a:t>Stool Frequency &amp; Consistency</a:t>
            </a:r>
          </a:p>
          <a:p>
            <a:pPr lvl="1">
              <a:buFont typeface="Wingdings" pitchFamily="2" charset="2"/>
              <a:buChar char="Ø"/>
            </a:pPr>
            <a:r>
              <a:rPr lang="en-GB" sz="2000" i="1" smtClean="0">
                <a:latin typeface="Arial" charset="0"/>
                <a:cs typeface="Arial" charset="0"/>
                <a:sym typeface="Wingdings" pitchFamily="2" charset="2"/>
              </a:rPr>
              <a:t>Diarrhoea/Constipation/Both</a:t>
            </a:r>
          </a:p>
          <a:p>
            <a:pPr>
              <a:buFont typeface="Wingdings" pitchFamily="2" charset="2"/>
              <a:buChar char="Ø"/>
            </a:pPr>
            <a:r>
              <a:rPr lang="en-GB" sz="2400" b="1" smtClean="0">
                <a:latin typeface="Arial" charset="0"/>
                <a:cs typeface="Arial" charset="0"/>
                <a:sym typeface="Wingdings" pitchFamily="2" charset="2"/>
              </a:rPr>
              <a:t>Tenesmus</a:t>
            </a:r>
          </a:p>
          <a:p>
            <a:pPr>
              <a:buFont typeface="Wingdings" pitchFamily="2" charset="2"/>
              <a:buChar char="Ø"/>
            </a:pPr>
            <a:r>
              <a:rPr lang="en-GB" sz="2400" b="1" smtClean="0">
                <a:latin typeface="Arial" charset="0"/>
                <a:cs typeface="Arial" charset="0"/>
                <a:sym typeface="Wingdings" pitchFamily="2" charset="2"/>
              </a:rPr>
              <a:t>Anorexia</a:t>
            </a:r>
            <a:r>
              <a:rPr lang="en-GB" sz="2400" smtClean="0">
                <a:latin typeface="Arial" charset="0"/>
                <a:cs typeface="Arial" charset="0"/>
                <a:sym typeface="Wingdings" pitchFamily="2" charset="2"/>
              </a:rPr>
              <a:t> and </a:t>
            </a:r>
            <a:r>
              <a:rPr lang="en-GB" sz="2400" b="1" smtClean="0">
                <a:latin typeface="Arial" charset="0"/>
                <a:cs typeface="Arial" charset="0"/>
                <a:sym typeface="Wingdings" pitchFamily="2" charset="2"/>
              </a:rPr>
              <a:t>Weight Loss</a:t>
            </a:r>
          </a:p>
          <a:p>
            <a:pPr>
              <a:buFont typeface="Wingdings" pitchFamily="2" charset="2"/>
              <a:buChar char="Ø"/>
            </a:pPr>
            <a:r>
              <a:rPr lang="en-GB" sz="2400" smtClean="0">
                <a:latin typeface="Arial" charset="0"/>
                <a:cs typeface="Arial" charset="0"/>
                <a:sym typeface="Wingdings" pitchFamily="2" charset="2"/>
              </a:rPr>
              <a:t>Dizziness, Collapse</a:t>
            </a:r>
          </a:p>
        </p:txBody>
      </p:sp>
    </p:spTree>
    <p:extLst>
      <p:ext uri="{BB962C8B-B14F-4D97-AF65-F5344CB8AC3E}">
        <p14:creationId xmlns:p14="http://schemas.microsoft.com/office/powerpoint/2010/main" val="20250690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Illeostomy</a:t>
            </a:r>
            <a:endParaRPr lang="en-US" dirty="0"/>
          </a:p>
        </p:txBody>
      </p:sp>
      <p:pic>
        <p:nvPicPr>
          <p:cNvPr id="48131" name="Content Placeholder 3" descr="Loop-ileostomy-imag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676400"/>
            <a:ext cx="7799388" cy="4953000"/>
          </a:xfrm>
        </p:spPr>
      </p:pic>
    </p:spTree>
    <p:extLst>
      <p:ext uri="{BB962C8B-B14F-4D97-AF65-F5344CB8AC3E}">
        <p14:creationId xmlns:p14="http://schemas.microsoft.com/office/powerpoint/2010/main" val="376640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Illeostomy</a:t>
            </a:r>
            <a:endParaRPr lang="en-US" dirty="0"/>
          </a:p>
        </p:txBody>
      </p:sp>
      <p:pic>
        <p:nvPicPr>
          <p:cNvPr id="49155" name="Content Placeholder 3" descr="ib-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01700" y="1600200"/>
            <a:ext cx="7010400" cy="5257800"/>
          </a:xfrm>
        </p:spPr>
      </p:pic>
    </p:spTree>
    <p:extLst>
      <p:ext uri="{BB962C8B-B14F-4D97-AF65-F5344CB8AC3E}">
        <p14:creationId xmlns:p14="http://schemas.microsoft.com/office/powerpoint/2010/main" val="6089329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t>Abdomino-perineal</a:t>
            </a:r>
            <a:r>
              <a:rPr lang="en-US" dirty="0" smtClean="0"/>
              <a:t> resection</a:t>
            </a:r>
            <a:endParaRPr lang="en-US" dirty="0"/>
          </a:p>
        </p:txBody>
      </p:sp>
      <p:pic>
        <p:nvPicPr>
          <p:cNvPr id="50179" name="Content Placeholder 3" descr="200710261514_24771_000.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524000"/>
            <a:ext cx="7239000" cy="5384800"/>
          </a:xfrm>
        </p:spPr>
      </p:pic>
    </p:spTree>
    <p:extLst>
      <p:ext uri="{BB962C8B-B14F-4D97-AF65-F5344CB8AC3E}">
        <p14:creationId xmlns:p14="http://schemas.microsoft.com/office/powerpoint/2010/main" val="25515804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Whipples</a:t>
            </a:r>
            <a:r>
              <a:rPr lang="en-US" dirty="0" smtClean="0"/>
              <a:t> procedure</a:t>
            </a:r>
            <a:endParaRPr lang="en-US" dirty="0"/>
          </a:p>
        </p:txBody>
      </p:sp>
      <p:pic>
        <p:nvPicPr>
          <p:cNvPr id="51203" name="Content Placeholder 3" descr="mcdc7_whipple_procedur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447800"/>
            <a:ext cx="7213600" cy="5410200"/>
          </a:xfrm>
        </p:spPr>
      </p:pic>
    </p:spTree>
    <p:extLst>
      <p:ext uri="{BB962C8B-B14F-4D97-AF65-F5344CB8AC3E}">
        <p14:creationId xmlns:p14="http://schemas.microsoft.com/office/powerpoint/2010/main" val="19016193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Special considerations should be made in</a:t>
            </a:r>
            <a:endParaRPr lang="en-US" dirty="0"/>
          </a:p>
        </p:txBody>
      </p:sp>
      <p:sp>
        <p:nvSpPr>
          <p:cNvPr id="52227" name="Content Placeholder 2"/>
          <p:cNvSpPr>
            <a:spLocks noGrp="1"/>
          </p:cNvSpPr>
          <p:nvPr>
            <p:ph idx="1"/>
          </p:nvPr>
        </p:nvSpPr>
        <p:spPr/>
        <p:txBody>
          <a:bodyPr/>
          <a:lstStyle/>
          <a:p>
            <a:pPr eaLnBrk="1" hangingPunct="1"/>
            <a:r>
              <a:rPr lang="en-US" smtClean="0"/>
              <a:t>Bowel anastamosis	</a:t>
            </a:r>
          </a:p>
          <a:p>
            <a:pPr lvl="1" eaLnBrk="1" hangingPunct="1"/>
            <a:r>
              <a:rPr lang="en-US" smtClean="0"/>
              <a:t>3-4 days of fasting</a:t>
            </a:r>
          </a:p>
          <a:p>
            <a:pPr eaLnBrk="1" hangingPunct="1"/>
            <a:r>
              <a:rPr lang="en-US" smtClean="0"/>
              <a:t>Colostomy</a:t>
            </a:r>
          </a:p>
          <a:p>
            <a:pPr lvl="1" eaLnBrk="1" hangingPunct="1"/>
            <a:r>
              <a:rPr lang="en-US" smtClean="0"/>
              <a:t>Reduce fibre, Reduce gas</a:t>
            </a:r>
          </a:p>
          <a:p>
            <a:pPr eaLnBrk="1" hangingPunct="1"/>
            <a:r>
              <a:rPr lang="en-US" smtClean="0"/>
              <a:t>Illeostomy</a:t>
            </a:r>
          </a:p>
          <a:p>
            <a:pPr lvl="1" eaLnBrk="1" hangingPunct="1"/>
            <a:r>
              <a:rPr lang="en-US" smtClean="0"/>
              <a:t>Increase fibre</a:t>
            </a:r>
          </a:p>
          <a:p>
            <a:pPr eaLnBrk="1" hangingPunct="1"/>
            <a:r>
              <a:rPr lang="en-US" smtClean="0"/>
              <a:t>Bowel handling</a:t>
            </a:r>
          </a:p>
          <a:p>
            <a:pPr lvl="1" eaLnBrk="1" hangingPunct="1"/>
            <a:r>
              <a:rPr lang="en-US" smtClean="0"/>
              <a:t>Nil by mouth till bowel sounds </a:t>
            </a:r>
          </a:p>
        </p:txBody>
      </p:sp>
    </p:spTree>
    <p:extLst>
      <p:ext uri="{BB962C8B-B14F-4D97-AF65-F5344CB8AC3E}">
        <p14:creationId xmlns:p14="http://schemas.microsoft.com/office/powerpoint/2010/main" val="21747492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err="1" smtClean="0"/>
              <a:t>Sigmoidoscopy</a:t>
            </a:r>
            <a:r>
              <a:rPr lang="en-US" dirty="0" smtClean="0"/>
              <a:t> / colonoscopy</a:t>
            </a:r>
            <a:endParaRPr lang="en-US" dirty="0"/>
          </a:p>
        </p:txBody>
      </p:sp>
      <p:pic>
        <p:nvPicPr>
          <p:cNvPr id="57347" name="Content Placeholder 4" descr="1ed5a834709d35c1e9995986a2de463f.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752600"/>
            <a:ext cx="4438650" cy="3505200"/>
          </a:xfrm>
        </p:spPr>
      </p:pic>
      <p:sp>
        <p:nvSpPr>
          <p:cNvPr id="57348" name="Content Placeholder 3"/>
          <p:cNvSpPr>
            <a:spLocks noGrp="1"/>
          </p:cNvSpPr>
          <p:nvPr>
            <p:ph sz="half" idx="2"/>
          </p:nvPr>
        </p:nvSpPr>
        <p:spPr>
          <a:xfrm>
            <a:off x="4572000" y="1524000"/>
            <a:ext cx="3521075" cy="4525963"/>
          </a:xfrm>
        </p:spPr>
        <p:txBody>
          <a:bodyPr/>
          <a:lstStyle/>
          <a:p>
            <a:pPr eaLnBrk="1" hangingPunct="1"/>
            <a:r>
              <a:rPr lang="en-US" smtClean="0"/>
              <a:t>Low fibre for 3 days</a:t>
            </a:r>
          </a:p>
          <a:p>
            <a:pPr eaLnBrk="1" hangingPunct="1"/>
            <a:r>
              <a:rPr lang="en-US" smtClean="0"/>
              <a:t>Clear liquids for one day</a:t>
            </a:r>
          </a:p>
          <a:p>
            <a:pPr eaLnBrk="1" hangingPunct="1"/>
            <a:r>
              <a:rPr lang="en-US" smtClean="0"/>
              <a:t>Energy liquids</a:t>
            </a:r>
          </a:p>
          <a:p>
            <a:pPr eaLnBrk="1" hangingPunct="1"/>
            <a:r>
              <a:rPr lang="en-US" smtClean="0"/>
              <a:t>Laxatives</a:t>
            </a:r>
          </a:p>
        </p:txBody>
      </p:sp>
    </p:spTree>
    <p:extLst>
      <p:ext uri="{BB962C8B-B14F-4D97-AF65-F5344CB8AC3E}">
        <p14:creationId xmlns:p14="http://schemas.microsoft.com/office/powerpoint/2010/main" val="18239973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MEQ’s Rectal Bleeding</a:t>
            </a:r>
            <a:endParaRPr lang="en-GB" dirty="0"/>
          </a:p>
        </p:txBody>
      </p:sp>
      <p:sp>
        <p:nvSpPr>
          <p:cNvPr id="28675" name="Content Placeholder 2"/>
          <p:cNvSpPr>
            <a:spLocks noGrp="1"/>
          </p:cNvSpPr>
          <p:nvPr>
            <p:ph idx="1"/>
          </p:nvPr>
        </p:nvSpPr>
        <p:spPr>
          <a:xfrm>
            <a:off x="755650" y="1066800"/>
            <a:ext cx="8083550" cy="5457825"/>
          </a:xfrm>
        </p:spPr>
        <p:txBody>
          <a:bodyPr>
            <a:normAutofit lnSpcReduction="10000"/>
          </a:bodyPr>
          <a:lstStyle/>
          <a:p>
            <a:r>
              <a:rPr lang="en-GB" sz="2800" smtClean="0">
                <a:latin typeface="Arial" charset="0"/>
                <a:cs typeface="Arial" charset="0"/>
              </a:rPr>
              <a:t>1) A 30 yo male with bloody diarrhoea 20 times/day, weight loss and colonoscopy showing inflammation from the rectum to caecum</a:t>
            </a:r>
          </a:p>
          <a:p>
            <a:pPr>
              <a:buFont typeface="Wingdings" pitchFamily="2" charset="2"/>
              <a:buNone/>
            </a:pPr>
            <a:endParaRPr lang="en-GB" sz="2800" smtClean="0">
              <a:latin typeface="Arial" charset="0"/>
              <a:cs typeface="Arial" charset="0"/>
            </a:endParaRPr>
          </a:p>
          <a:p>
            <a:r>
              <a:rPr lang="en-GB" sz="2000" smtClean="0">
                <a:latin typeface="Arial" charset="0"/>
                <a:cs typeface="Arial" charset="0"/>
              </a:rPr>
              <a:t>(a)	Colon Ca</a:t>
            </a:r>
          </a:p>
          <a:p>
            <a:r>
              <a:rPr lang="en-GB" sz="2000" smtClean="0">
                <a:latin typeface="Arial" charset="0"/>
                <a:cs typeface="Arial" charset="0"/>
              </a:rPr>
              <a:t>(b)	Crohn’s Disease</a:t>
            </a:r>
          </a:p>
          <a:p>
            <a:r>
              <a:rPr lang="en-GB" sz="2000" smtClean="0">
                <a:latin typeface="Arial" charset="0"/>
                <a:cs typeface="Arial" charset="0"/>
              </a:rPr>
              <a:t>(d)	Fissure in ano</a:t>
            </a:r>
          </a:p>
          <a:p>
            <a:r>
              <a:rPr lang="en-GB" sz="2000" smtClean="0">
                <a:latin typeface="Arial" charset="0"/>
                <a:cs typeface="Arial" charset="0"/>
              </a:rPr>
              <a:t>(e)	Fistula in ano</a:t>
            </a:r>
          </a:p>
          <a:p>
            <a:r>
              <a:rPr lang="en-GB" sz="2000" smtClean="0">
                <a:latin typeface="Arial" charset="0"/>
                <a:cs typeface="Arial" charset="0"/>
              </a:rPr>
              <a:t>(f)	Gastroenteritis</a:t>
            </a:r>
          </a:p>
          <a:p>
            <a:r>
              <a:rPr lang="en-GB" sz="2000" smtClean="0">
                <a:latin typeface="Arial" charset="0"/>
                <a:cs typeface="Arial" charset="0"/>
              </a:rPr>
              <a:t>(g)	Haemorrhoids</a:t>
            </a:r>
          </a:p>
          <a:p>
            <a:r>
              <a:rPr lang="en-GB" sz="2000" smtClean="0">
                <a:latin typeface="Arial" charset="0"/>
                <a:cs typeface="Arial" charset="0"/>
              </a:rPr>
              <a:t>(h)	Rectal proplase</a:t>
            </a:r>
          </a:p>
          <a:p>
            <a:r>
              <a:rPr lang="en-GB" sz="2000" smtClean="0">
                <a:latin typeface="Arial" charset="0"/>
                <a:cs typeface="Arial" charset="0"/>
              </a:rPr>
              <a:t>(i)	Diverticulosis</a:t>
            </a:r>
          </a:p>
          <a:p>
            <a:r>
              <a:rPr lang="en-GB" sz="2000" smtClean="0">
                <a:latin typeface="Arial" charset="0"/>
                <a:cs typeface="Arial" charset="0"/>
              </a:rPr>
              <a:t>(j)	Ulcerative colitis</a:t>
            </a:r>
          </a:p>
          <a:p>
            <a:endParaRPr lang="en-GB" sz="2000" smtClean="0">
              <a:latin typeface="Arial" charset="0"/>
              <a:cs typeface="Arial" charset="0"/>
            </a:endParaRPr>
          </a:p>
        </p:txBody>
      </p:sp>
    </p:spTree>
    <p:extLst>
      <p:ext uri="{BB962C8B-B14F-4D97-AF65-F5344CB8AC3E}">
        <p14:creationId xmlns:p14="http://schemas.microsoft.com/office/powerpoint/2010/main" val="21081430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MEQ’s Rectal Bleeding</a:t>
            </a:r>
            <a:endParaRPr lang="en-GB" dirty="0"/>
          </a:p>
        </p:txBody>
      </p:sp>
      <p:sp>
        <p:nvSpPr>
          <p:cNvPr id="29699" name="Content Placeholder 2"/>
          <p:cNvSpPr>
            <a:spLocks noGrp="1"/>
          </p:cNvSpPr>
          <p:nvPr>
            <p:ph idx="1"/>
          </p:nvPr>
        </p:nvSpPr>
        <p:spPr>
          <a:xfrm>
            <a:off x="755650" y="1066800"/>
            <a:ext cx="8083550" cy="5457825"/>
          </a:xfrm>
        </p:spPr>
        <p:txBody>
          <a:bodyPr>
            <a:normAutofit lnSpcReduction="10000"/>
          </a:bodyPr>
          <a:lstStyle/>
          <a:p>
            <a:r>
              <a:rPr lang="en-GB" sz="2800" smtClean="0">
                <a:latin typeface="Arial" charset="0"/>
                <a:cs typeface="Arial" charset="0"/>
              </a:rPr>
              <a:t>1) A 30 yo male with bloody diarrhoea 20 times/day, weight loss and colonoscopy showing inflammation from the rectum to caecum</a:t>
            </a:r>
          </a:p>
          <a:p>
            <a:pPr>
              <a:buFont typeface="Wingdings" pitchFamily="2" charset="2"/>
              <a:buNone/>
            </a:pPr>
            <a:endParaRPr lang="en-GB" sz="2800" smtClean="0">
              <a:latin typeface="Arial" charset="0"/>
              <a:cs typeface="Arial" charset="0"/>
            </a:endParaRPr>
          </a:p>
          <a:p>
            <a:r>
              <a:rPr lang="en-GB" sz="2000" smtClean="0">
                <a:latin typeface="Arial" charset="0"/>
                <a:cs typeface="Arial" charset="0"/>
              </a:rPr>
              <a:t>(a)	Colon Ca</a:t>
            </a:r>
          </a:p>
          <a:p>
            <a:r>
              <a:rPr lang="en-GB" sz="2000" smtClean="0">
                <a:latin typeface="Arial" charset="0"/>
                <a:cs typeface="Arial" charset="0"/>
              </a:rPr>
              <a:t>(b)	Crohn’s Disease</a:t>
            </a:r>
          </a:p>
          <a:p>
            <a:r>
              <a:rPr lang="en-GB" sz="2000" smtClean="0">
                <a:latin typeface="Arial" charset="0"/>
                <a:cs typeface="Arial" charset="0"/>
              </a:rPr>
              <a:t>(d)	Fissure in ano</a:t>
            </a:r>
          </a:p>
          <a:p>
            <a:r>
              <a:rPr lang="en-GB" sz="2000" smtClean="0">
                <a:latin typeface="Arial" charset="0"/>
                <a:cs typeface="Arial" charset="0"/>
              </a:rPr>
              <a:t>(e)	Fistula in ano</a:t>
            </a:r>
          </a:p>
          <a:p>
            <a:r>
              <a:rPr lang="en-GB" sz="2000" smtClean="0">
                <a:latin typeface="Arial" charset="0"/>
                <a:cs typeface="Arial" charset="0"/>
              </a:rPr>
              <a:t>(f)	Gastroenteritis</a:t>
            </a:r>
          </a:p>
          <a:p>
            <a:r>
              <a:rPr lang="en-GB" sz="2000" smtClean="0">
                <a:latin typeface="Arial" charset="0"/>
                <a:cs typeface="Arial" charset="0"/>
              </a:rPr>
              <a:t>(g)	Haemorrhoids</a:t>
            </a:r>
          </a:p>
          <a:p>
            <a:r>
              <a:rPr lang="en-GB" sz="2000" smtClean="0">
                <a:latin typeface="Arial" charset="0"/>
                <a:cs typeface="Arial" charset="0"/>
              </a:rPr>
              <a:t>(h)	Rectal proplase</a:t>
            </a:r>
          </a:p>
          <a:p>
            <a:r>
              <a:rPr lang="en-GB" sz="2000" smtClean="0">
                <a:latin typeface="Arial" charset="0"/>
                <a:cs typeface="Arial" charset="0"/>
              </a:rPr>
              <a:t>(i)	Diverticulosis</a:t>
            </a:r>
          </a:p>
          <a:p>
            <a:r>
              <a:rPr lang="en-GB" sz="2000" smtClean="0">
                <a:latin typeface="Arial" charset="0"/>
                <a:cs typeface="Arial" charset="0"/>
              </a:rPr>
              <a:t>(j)	</a:t>
            </a:r>
            <a:r>
              <a:rPr lang="en-GB" sz="2000" b="1" smtClean="0">
                <a:solidFill>
                  <a:srgbClr val="FF0000"/>
                </a:solidFill>
                <a:latin typeface="Arial" charset="0"/>
                <a:cs typeface="Arial" charset="0"/>
              </a:rPr>
              <a:t>Ulcerative colitis</a:t>
            </a:r>
          </a:p>
          <a:p>
            <a:endParaRPr lang="en-GB" sz="2000" smtClean="0">
              <a:latin typeface="Arial" charset="0"/>
              <a:cs typeface="Arial" charset="0"/>
            </a:endParaRPr>
          </a:p>
        </p:txBody>
      </p:sp>
    </p:spTree>
    <p:extLst>
      <p:ext uri="{BB962C8B-B14F-4D97-AF65-F5344CB8AC3E}">
        <p14:creationId xmlns:p14="http://schemas.microsoft.com/office/powerpoint/2010/main" val="484800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MEQ’s Rectal Bleeding</a:t>
            </a:r>
            <a:endParaRPr lang="en-GB" dirty="0"/>
          </a:p>
        </p:txBody>
      </p:sp>
      <p:sp>
        <p:nvSpPr>
          <p:cNvPr id="30723" name="Content Placeholder 2"/>
          <p:cNvSpPr>
            <a:spLocks noGrp="1"/>
          </p:cNvSpPr>
          <p:nvPr>
            <p:ph idx="1"/>
          </p:nvPr>
        </p:nvSpPr>
        <p:spPr>
          <a:xfrm>
            <a:off x="755650" y="1268413"/>
            <a:ext cx="8083550" cy="5256212"/>
          </a:xfrm>
        </p:spPr>
        <p:txBody>
          <a:bodyPr/>
          <a:lstStyle/>
          <a:p>
            <a:r>
              <a:rPr lang="en-GB" sz="2800" smtClean="0">
                <a:latin typeface="Arial" charset="0"/>
                <a:cs typeface="Arial" charset="0"/>
              </a:rPr>
              <a:t>2) A 25 yo woman, 6 weeks post-partum with PR bleeding, puritis and perianal pain</a:t>
            </a:r>
          </a:p>
          <a:p>
            <a:pPr>
              <a:buFont typeface="Wingdings" pitchFamily="2" charset="2"/>
              <a:buNone/>
            </a:pPr>
            <a:endParaRPr lang="en-GB" smtClean="0">
              <a:latin typeface="Arial" charset="0"/>
              <a:cs typeface="Arial" charset="0"/>
            </a:endParaRPr>
          </a:p>
          <a:p>
            <a:r>
              <a:rPr lang="en-GB" sz="2000" smtClean="0">
                <a:latin typeface="Arial" charset="0"/>
                <a:cs typeface="Arial" charset="0"/>
              </a:rPr>
              <a:t>(a)	Colon Ca</a:t>
            </a:r>
          </a:p>
          <a:p>
            <a:r>
              <a:rPr lang="en-GB" sz="2000" smtClean="0">
                <a:latin typeface="Arial" charset="0"/>
                <a:cs typeface="Arial" charset="0"/>
              </a:rPr>
              <a:t>(b)	Crohn’s Disease</a:t>
            </a:r>
          </a:p>
          <a:p>
            <a:r>
              <a:rPr lang="en-GB" sz="2000" smtClean="0">
                <a:latin typeface="Arial" charset="0"/>
                <a:cs typeface="Arial" charset="0"/>
              </a:rPr>
              <a:t>(d)	Fissure in ano</a:t>
            </a:r>
          </a:p>
          <a:p>
            <a:r>
              <a:rPr lang="en-GB" sz="2000" smtClean="0">
                <a:latin typeface="Arial" charset="0"/>
                <a:cs typeface="Arial" charset="0"/>
              </a:rPr>
              <a:t>(e)	Fistula in ano</a:t>
            </a:r>
            <a:endParaRPr lang="en-GB" sz="2000" smtClean="0">
              <a:solidFill>
                <a:schemeClr val="tx1"/>
              </a:solidFill>
              <a:latin typeface="Arial" charset="0"/>
              <a:cs typeface="Arial" charset="0"/>
            </a:endParaRPr>
          </a:p>
          <a:p>
            <a:r>
              <a:rPr lang="en-GB" sz="2000" smtClean="0">
                <a:latin typeface="Arial" charset="0"/>
                <a:cs typeface="Arial" charset="0"/>
              </a:rPr>
              <a:t>(f)	Gastroenteritis</a:t>
            </a:r>
          </a:p>
          <a:p>
            <a:r>
              <a:rPr lang="en-GB" sz="2000" smtClean="0">
                <a:latin typeface="Arial" charset="0"/>
                <a:cs typeface="Arial" charset="0"/>
              </a:rPr>
              <a:t>(g)	Haemorrhoids</a:t>
            </a:r>
          </a:p>
          <a:p>
            <a:r>
              <a:rPr lang="en-GB" sz="2000" smtClean="0">
                <a:latin typeface="Arial" charset="0"/>
                <a:cs typeface="Arial" charset="0"/>
              </a:rPr>
              <a:t>(h)	Rectal proplase</a:t>
            </a:r>
          </a:p>
          <a:p>
            <a:r>
              <a:rPr lang="en-GB" sz="2000" smtClean="0">
                <a:latin typeface="Arial" charset="0"/>
                <a:cs typeface="Arial" charset="0"/>
              </a:rPr>
              <a:t>(i)	Diverticulosis</a:t>
            </a:r>
          </a:p>
          <a:p>
            <a:r>
              <a:rPr lang="en-GB" sz="2000" smtClean="0">
                <a:latin typeface="Arial" charset="0"/>
                <a:cs typeface="Arial" charset="0"/>
              </a:rPr>
              <a:t>(j)	Ulcerative colitis</a:t>
            </a:r>
          </a:p>
          <a:p>
            <a:endParaRPr lang="en-GB" sz="2000" smtClean="0">
              <a:latin typeface="Arial" charset="0"/>
              <a:cs typeface="Arial" charset="0"/>
            </a:endParaRPr>
          </a:p>
        </p:txBody>
      </p:sp>
    </p:spTree>
    <p:extLst>
      <p:ext uri="{BB962C8B-B14F-4D97-AF65-F5344CB8AC3E}">
        <p14:creationId xmlns:p14="http://schemas.microsoft.com/office/powerpoint/2010/main" val="28448732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MEQ’s Rectal Bleeding</a:t>
            </a:r>
            <a:endParaRPr lang="en-GB" dirty="0"/>
          </a:p>
        </p:txBody>
      </p:sp>
      <p:sp>
        <p:nvSpPr>
          <p:cNvPr id="31747" name="Content Placeholder 2"/>
          <p:cNvSpPr>
            <a:spLocks noGrp="1"/>
          </p:cNvSpPr>
          <p:nvPr>
            <p:ph idx="1"/>
          </p:nvPr>
        </p:nvSpPr>
        <p:spPr>
          <a:xfrm>
            <a:off x="755650" y="1268413"/>
            <a:ext cx="8083550" cy="5256212"/>
          </a:xfrm>
        </p:spPr>
        <p:txBody>
          <a:bodyPr/>
          <a:lstStyle/>
          <a:p>
            <a:r>
              <a:rPr lang="en-GB" sz="2800" smtClean="0">
                <a:latin typeface="Arial" charset="0"/>
                <a:cs typeface="Arial" charset="0"/>
              </a:rPr>
              <a:t>2) A 25 yo woman, 6 weeks post-partum with PR bleeding, puritis and perianal pain</a:t>
            </a:r>
          </a:p>
          <a:p>
            <a:pPr>
              <a:buFont typeface="Wingdings" pitchFamily="2" charset="2"/>
              <a:buNone/>
            </a:pPr>
            <a:endParaRPr lang="en-GB" smtClean="0">
              <a:latin typeface="Arial" charset="0"/>
              <a:cs typeface="Arial" charset="0"/>
            </a:endParaRPr>
          </a:p>
          <a:p>
            <a:r>
              <a:rPr lang="en-GB" sz="2000" smtClean="0">
                <a:latin typeface="Arial" charset="0"/>
                <a:cs typeface="Arial" charset="0"/>
              </a:rPr>
              <a:t>(a)	Colon Ca</a:t>
            </a:r>
          </a:p>
          <a:p>
            <a:r>
              <a:rPr lang="en-GB" sz="2000" smtClean="0">
                <a:latin typeface="Arial" charset="0"/>
                <a:cs typeface="Arial" charset="0"/>
              </a:rPr>
              <a:t>(b)	Crohn’s Disease</a:t>
            </a:r>
          </a:p>
          <a:p>
            <a:r>
              <a:rPr lang="en-GB" sz="2000" smtClean="0">
                <a:latin typeface="Arial" charset="0"/>
                <a:cs typeface="Arial" charset="0"/>
              </a:rPr>
              <a:t>(d)	Fissure in ano</a:t>
            </a:r>
          </a:p>
          <a:p>
            <a:r>
              <a:rPr lang="en-GB" sz="2000" smtClean="0">
                <a:latin typeface="Arial" charset="0"/>
                <a:cs typeface="Arial" charset="0"/>
              </a:rPr>
              <a:t>(e)	</a:t>
            </a:r>
            <a:r>
              <a:rPr lang="en-GB" sz="2000" b="1" smtClean="0">
                <a:solidFill>
                  <a:srgbClr val="FF0000"/>
                </a:solidFill>
                <a:latin typeface="Arial" charset="0"/>
                <a:cs typeface="Arial" charset="0"/>
              </a:rPr>
              <a:t>Fistula in ano</a:t>
            </a:r>
          </a:p>
          <a:p>
            <a:r>
              <a:rPr lang="en-GB" sz="2000" smtClean="0">
                <a:latin typeface="Arial" charset="0"/>
                <a:cs typeface="Arial" charset="0"/>
              </a:rPr>
              <a:t>(f)	Gastroenteritis</a:t>
            </a:r>
          </a:p>
          <a:p>
            <a:r>
              <a:rPr lang="en-GB" sz="2000" smtClean="0">
                <a:latin typeface="Arial" charset="0"/>
                <a:cs typeface="Arial" charset="0"/>
              </a:rPr>
              <a:t>(g)	Haemorrhoids</a:t>
            </a:r>
          </a:p>
          <a:p>
            <a:r>
              <a:rPr lang="en-GB" sz="2000" smtClean="0">
                <a:latin typeface="Arial" charset="0"/>
                <a:cs typeface="Arial" charset="0"/>
              </a:rPr>
              <a:t>(h)	Rectal proplase</a:t>
            </a:r>
          </a:p>
          <a:p>
            <a:r>
              <a:rPr lang="en-GB" sz="2000" smtClean="0">
                <a:latin typeface="Arial" charset="0"/>
                <a:cs typeface="Arial" charset="0"/>
              </a:rPr>
              <a:t>(i)	Diverticulosis</a:t>
            </a:r>
          </a:p>
          <a:p>
            <a:r>
              <a:rPr lang="en-GB" sz="2000" smtClean="0">
                <a:latin typeface="Arial" charset="0"/>
                <a:cs typeface="Arial" charset="0"/>
              </a:rPr>
              <a:t>(j)	Ulcerative colitis</a:t>
            </a:r>
          </a:p>
          <a:p>
            <a:endParaRPr lang="en-GB" sz="2000" smtClean="0">
              <a:latin typeface="Arial" charset="0"/>
              <a:cs typeface="Arial" charset="0"/>
            </a:endParaRPr>
          </a:p>
        </p:txBody>
      </p:sp>
    </p:spTree>
    <p:extLst>
      <p:ext uri="{BB962C8B-B14F-4D97-AF65-F5344CB8AC3E}">
        <p14:creationId xmlns:p14="http://schemas.microsoft.com/office/powerpoint/2010/main" val="2411780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115888"/>
            <a:ext cx="7010400" cy="936625"/>
          </a:xfrm>
        </p:spPr>
        <p:txBody>
          <a:bodyPr/>
          <a:lstStyle/>
          <a:p>
            <a:pPr algn="ctr">
              <a:defRPr/>
            </a:pPr>
            <a:r>
              <a:rPr lang="en-GB" sz="3600" dirty="0" smtClean="0"/>
              <a:t>A Good History</a:t>
            </a:r>
            <a:endParaRPr lang="en-GB" sz="3600" dirty="0"/>
          </a:p>
        </p:txBody>
      </p:sp>
      <p:sp>
        <p:nvSpPr>
          <p:cNvPr id="7171" name="Content Placeholder 2"/>
          <p:cNvSpPr>
            <a:spLocks noGrp="1"/>
          </p:cNvSpPr>
          <p:nvPr>
            <p:ph idx="1"/>
          </p:nvPr>
        </p:nvSpPr>
        <p:spPr>
          <a:xfrm>
            <a:off x="1455738" y="1557338"/>
            <a:ext cx="7559675" cy="5618162"/>
          </a:xfrm>
        </p:spPr>
        <p:txBody>
          <a:bodyPr/>
          <a:lstStyle/>
          <a:p>
            <a:pPr>
              <a:lnSpc>
                <a:spcPct val="150000"/>
              </a:lnSpc>
              <a:buFont typeface="Wingdings" pitchFamily="2" charset="2"/>
              <a:buChar char="Ø"/>
            </a:pPr>
            <a:r>
              <a:rPr lang="en-GB" sz="2400" b="1" smtClean="0">
                <a:latin typeface="Arial" charset="0"/>
                <a:cs typeface="Arial" charset="0"/>
                <a:sym typeface="Wingdings" pitchFamily="2" charset="2"/>
              </a:rPr>
              <a:t>PMHx</a:t>
            </a:r>
            <a:r>
              <a:rPr lang="en-GB" sz="2400" smtClean="0">
                <a:latin typeface="Arial" charset="0"/>
                <a:cs typeface="Arial" charset="0"/>
                <a:sym typeface="Wingdings" pitchFamily="2" charset="2"/>
              </a:rPr>
              <a:t>: Gastric Ulcer, IBD, Cancer Metastases</a:t>
            </a:r>
          </a:p>
          <a:p>
            <a:pPr>
              <a:lnSpc>
                <a:spcPct val="150000"/>
              </a:lnSpc>
              <a:buFont typeface="Wingdings" pitchFamily="2" charset="2"/>
              <a:buChar char="Ø"/>
            </a:pPr>
            <a:r>
              <a:rPr lang="en-GB" sz="2400" b="1" smtClean="0">
                <a:latin typeface="Arial" charset="0"/>
                <a:cs typeface="Arial" charset="0"/>
                <a:sym typeface="Wingdings" pitchFamily="2" charset="2"/>
              </a:rPr>
              <a:t>Drug Hx</a:t>
            </a:r>
            <a:r>
              <a:rPr lang="en-GB" sz="2400" smtClean="0">
                <a:latin typeface="Arial" charset="0"/>
                <a:cs typeface="Arial" charset="0"/>
                <a:sym typeface="Wingdings" pitchFamily="2" charset="2"/>
              </a:rPr>
              <a:t>: Aspirin, Warfarin, Steroids, Iron for IDA</a:t>
            </a:r>
          </a:p>
          <a:p>
            <a:pPr>
              <a:lnSpc>
                <a:spcPct val="150000"/>
              </a:lnSpc>
              <a:buFont typeface="Wingdings" pitchFamily="2" charset="2"/>
              <a:buChar char="Ø"/>
            </a:pPr>
            <a:r>
              <a:rPr lang="en-GB" sz="2400" b="1" smtClean="0">
                <a:latin typeface="Arial" charset="0"/>
                <a:cs typeface="Arial" charset="0"/>
                <a:sym typeface="Wingdings" pitchFamily="2" charset="2"/>
              </a:rPr>
              <a:t>Family Hx</a:t>
            </a:r>
            <a:r>
              <a:rPr lang="en-GB" sz="2400" smtClean="0">
                <a:latin typeface="Arial" charset="0"/>
                <a:cs typeface="Arial" charset="0"/>
                <a:sym typeface="Wingdings" pitchFamily="2" charset="2"/>
              </a:rPr>
              <a:t>: Crohn’s, UC, Bowel Ca, Polyps, FAP</a:t>
            </a:r>
          </a:p>
          <a:p>
            <a:pPr>
              <a:lnSpc>
                <a:spcPct val="150000"/>
              </a:lnSpc>
              <a:buFont typeface="Wingdings" pitchFamily="2" charset="2"/>
              <a:buChar char="Ø"/>
            </a:pPr>
            <a:r>
              <a:rPr lang="en-GB" sz="2400" b="1" smtClean="0">
                <a:latin typeface="Arial" charset="0"/>
                <a:cs typeface="Arial" charset="0"/>
                <a:sym typeface="Wingdings" pitchFamily="2" charset="2"/>
              </a:rPr>
              <a:t>Social Hx</a:t>
            </a:r>
            <a:r>
              <a:rPr lang="en-GB" sz="2400" smtClean="0">
                <a:latin typeface="Arial" charset="0"/>
                <a:cs typeface="Arial" charset="0"/>
                <a:sym typeface="Wingdings" pitchFamily="2" charset="2"/>
              </a:rPr>
              <a:t>: Alcohol intake, Smoker, Anal Intercourse</a:t>
            </a:r>
          </a:p>
          <a:p>
            <a:pPr>
              <a:lnSpc>
                <a:spcPct val="150000"/>
              </a:lnSpc>
              <a:buFont typeface="Wingdings" pitchFamily="2" charset="2"/>
              <a:buChar char="Ø"/>
            </a:pPr>
            <a:r>
              <a:rPr lang="en-GB" sz="2400" b="1" smtClean="0">
                <a:latin typeface="Arial" charset="0"/>
                <a:cs typeface="Arial" charset="0"/>
                <a:sym typeface="Wingdings" pitchFamily="2" charset="2"/>
              </a:rPr>
              <a:t>Systemic Enquiry</a:t>
            </a:r>
            <a:r>
              <a:rPr lang="en-GB" sz="2400" smtClean="0">
                <a:latin typeface="Arial" charset="0"/>
                <a:cs typeface="Arial" charset="0"/>
                <a:sym typeface="Wingdings" pitchFamily="2" charset="2"/>
              </a:rPr>
              <a:t>: </a:t>
            </a:r>
          </a:p>
          <a:p>
            <a:pPr lvl="1">
              <a:buFont typeface="Wingdings" pitchFamily="2" charset="2"/>
              <a:buChar char="Ø"/>
            </a:pPr>
            <a:r>
              <a:rPr lang="en-GB" sz="2000" smtClean="0">
                <a:latin typeface="Arial" charset="0"/>
                <a:cs typeface="Arial" charset="0"/>
                <a:sym typeface="Wingdings" pitchFamily="2" charset="2"/>
              </a:rPr>
              <a:t>Mouth ulcers</a:t>
            </a:r>
          </a:p>
          <a:p>
            <a:pPr lvl="1">
              <a:buFont typeface="Wingdings" pitchFamily="2" charset="2"/>
              <a:buChar char="Ø"/>
            </a:pPr>
            <a:r>
              <a:rPr lang="en-GB" sz="2000" smtClean="0">
                <a:latin typeface="Arial" charset="0"/>
                <a:cs typeface="Arial" charset="0"/>
                <a:sym typeface="Wingdings" pitchFamily="2" charset="2"/>
              </a:rPr>
              <a:t>Eye problems</a:t>
            </a:r>
          </a:p>
          <a:p>
            <a:pPr lvl="1">
              <a:buFont typeface="Wingdings" pitchFamily="2" charset="2"/>
              <a:buChar char="Ø"/>
            </a:pPr>
            <a:r>
              <a:rPr lang="en-GB" sz="2000" smtClean="0">
                <a:latin typeface="Arial" charset="0"/>
                <a:cs typeface="Arial" charset="0"/>
                <a:sym typeface="Wingdings" pitchFamily="2" charset="2"/>
              </a:rPr>
              <a:t>Skin changes</a:t>
            </a:r>
          </a:p>
          <a:p>
            <a:pPr lvl="1">
              <a:buFont typeface="Wingdings" pitchFamily="2" charset="2"/>
              <a:buChar char="Ø"/>
            </a:pPr>
            <a:r>
              <a:rPr lang="en-GB" sz="2000" smtClean="0">
                <a:latin typeface="Arial" charset="0"/>
                <a:cs typeface="Arial" charset="0"/>
                <a:sym typeface="Wingdings" pitchFamily="2" charset="2"/>
              </a:rPr>
              <a:t>Joint pains</a:t>
            </a:r>
            <a:endParaRPr lang="en-GB" sz="2000" b="1" smtClean="0">
              <a:latin typeface="Arial" charset="0"/>
              <a:cs typeface="Arial" charset="0"/>
              <a:sym typeface="Wingdings" pitchFamily="2" charset="2"/>
            </a:endParaRPr>
          </a:p>
          <a:p>
            <a:pPr>
              <a:lnSpc>
                <a:spcPct val="150000"/>
              </a:lnSpc>
              <a:buFont typeface="Wingdings" pitchFamily="2" charset="2"/>
              <a:buChar char="Ø"/>
            </a:pPr>
            <a:endParaRPr lang="en-GB" sz="2400" smtClean="0">
              <a:latin typeface="Arial" charset="0"/>
              <a:cs typeface="Arial" charset="0"/>
            </a:endParaRPr>
          </a:p>
        </p:txBody>
      </p:sp>
    </p:spTree>
    <p:extLst>
      <p:ext uri="{BB962C8B-B14F-4D97-AF65-F5344CB8AC3E}">
        <p14:creationId xmlns:p14="http://schemas.microsoft.com/office/powerpoint/2010/main" val="39752370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MEQ’s Rectal Bleeding</a:t>
            </a:r>
            <a:endParaRPr lang="en-GB" dirty="0"/>
          </a:p>
        </p:txBody>
      </p:sp>
      <p:sp>
        <p:nvSpPr>
          <p:cNvPr id="32771" name="Content Placeholder 2"/>
          <p:cNvSpPr>
            <a:spLocks noGrp="1"/>
          </p:cNvSpPr>
          <p:nvPr>
            <p:ph idx="1"/>
          </p:nvPr>
        </p:nvSpPr>
        <p:spPr>
          <a:xfrm>
            <a:off x="755650" y="1400175"/>
            <a:ext cx="8083550" cy="5457825"/>
          </a:xfrm>
        </p:spPr>
        <p:txBody>
          <a:bodyPr/>
          <a:lstStyle/>
          <a:p>
            <a:r>
              <a:rPr lang="en-GB" sz="2800" smtClean="0">
                <a:latin typeface="Arial" charset="0"/>
                <a:cs typeface="Arial" charset="0"/>
              </a:rPr>
              <a:t>3) A 21 yo lady with rectal bleeding and severe pain on defecation</a:t>
            </a:r>
          </a:p>
          <a:p>
            <a:pPr>
              <a:buFont typeface="Wingdings" pitchFamily="2" charset="2"/>
              <a:buNone/>
            </a:pPr>
            <a:endParaRPr lang="en-GB" smtClean="0">
              <a:latin typeface="Arial" charset="0"/>
              <a:cs typeface="Arial" charset="0"/>
            </a:endParaRPr>
          </a:p>
          <a:p>
            <a:r>
              <a:rPr lang="en-GB" sz="2000" smtClean="0">
                <a:latin typeface="Arial" charset="0"/>
                <a:cs typeface="Arial" charset="0"/>
              </a:rPr>
              <a:t>(a)	Colon Ca</a:t>
            </a:r>
          </a:p>
          <a:p>
            <a:r>
              <a:rPr lang="en-GB" sz="2000" smtClean="0">
                <a:latin typeface="Arial" charset="0"/>
                <a:cs typeface="Arial" charset="0"/>
              </a:rPr>
              <a:t>(b)	Crohn’s Disease</a:t>
            </a:r>
          </a:p>
          <a:p>
            <a:r>
              <a:rPr lang="en-GB" sz="2000" smtClean="0">
                <a:latin typeface="Arial" charset="0"/>
                <a:cs typeface="Arial" charset="0"/>
              </a:rPr>
              <a:t>(d)	Fissure in ano</a:t>
            </a:r>
          </a:p>
          <a:p>
            <a:r>
              <a:rPr lang="en-GB" sz="2000" smtClean="0">
                <a:latin typeface="Arial" charset="0"/>
                <a:cs typeface="Arial" charset="0"/>
              </a:rPr>
              <a:t>(e)	Fistula in ano</a:t>
            </a:r>
          </a:p>
          <a:p>
            <a:r>
              <a:rPr lang="en-GB" sz="2000" smtClean="0">
                <a:latin typeface="Arial" charset="0"/>
                <a:cs typeface="Arial" charset="0"/>
              </a:rPr>
              <a:t>(f)	Gastroenteritis</a:t>
            </a:r>
          </a:p>
          <a:p>
            <a:r>
              <a:rPr lang="en-GB" sz="2000" smtClean="0">
                <a:latin typeface="Arial" charset="0"/>
                <a:cs typeface="Arial" charset="0"/>
              </a:rPr>
              <a:t>(g)	Haemorrhoids</a:t>
            </a:r>
          </a:p>
          <a:p>
            <a:r>
              <a:rPr lang="en-GB" sz="2000" smtClean="0">
                <a:latin typeface="Arial" charset="0"/>
                <a:cs typeface="Arial" charset="0"/>
              </a:rPr>
              <a:t>(h)	Rectal proplase</a:t>
            </a:r>
          </a:p>
          <a:p>
            <a:r>
              <a:rPr lang="en-GB" sz="2000" smtClean="0">
                <a:latin typeface="Arial" charset="0"/>
                <a:cs typeface="Arial" charset="0"/>
              </a:rPr>
              <a:t>(i)	Diverticulosis</a:t>
            </a:r>
          </a:p>
          <a:p>
            <a:r>
              <a:rPr lang="en-GB" sz="2000" smtClean="0">
                <a:latin typeface="Arial" charset="0"/>
                <a:cs typeface="Arial" charset="0"/>
              </a:rPr>
              <a:t>(j)	Ulcerative colitis</a:t>
            </a:r>
          </a:p>
          <a:p>
            <a:endParaRPr lang="en-GB" sz="2000" smtClean="0">
              <a:latin typeface="Arial" charset="0"/>
              <a:cs typeface="Arial" charset="0"/>
            </a:endParaRPr>
          </a:p>
        </p:txBody>
      </p:sp>
    </p:spTree>
    <p:extLst>
      <p:ext uri="{BB962C8B-B14F-4D97-AF65-F5344CB8AC3E}">
        <p14:creationId xmlns:p14="http://schemas.microsoft.com/office/powerpoint/2010/main" val="15084933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MEQ’s Rectal Bleeding</a:t>
            </a:r>
            <a:endParaRPr lang="en-GB" dirty="0"/>
          </a:p>
        </p:txBody>
      </p:sp>
      <p:sp>
        <p:nvSpPr>
          <p:cNvPr id="33795" name="Content Placeholder 2"/>
          <p:cNvSpPr>
            <a:spLocks noGrp="1"/>
          </p:cNvSpPr>
          <p:nvPr>
            <p:ph idx="1"/>
          </p:nvPr>
        </p:nvSpPr>
        <p:spPr>
          <a:xfrm>
            <a:off x="755650" y="1400175"/>
            <a:ext cx="8083550" cy="5457825"/>
          </a:xfrm>
        </p:spPr>
        <p:txBody>
          <a:bodyPr/>
          <a:lstStyle/>
          <a:p>
            <a:r>
              <a:rPr lang="en-GB" sz="2800" smtClean="0">
                <a:latin typeface="Arial" charset="0"/>
                <a:cs typeface="Arial" charset="0"/>
              </a:rPr>
              <a:t>3) A 21 yo lady with rectal bleeding and severe pain on defecation</a:t>
            </a:r>
          </a:p>
          <a:p>
            <a:pPr>
              <a:buFont typeface="Wingdings" pitchFamily="2" charset="2"/>
              <a:buNone/>
            </a:pPr>
            <a:endParaRPr lang="en-GB" smtClean="0">
              <a:latin typeface="Arial" charset="0"/>
              <a:cs typeface="Arial" charset="0"/>
            </a:endParaRPr>
          </a:p>
          <a:p>
            <a:r>
              <a:rPr lang="en-GB" sz="2000" smtClean="0">
                <a:latin typeface="Arial" charset="0"/>
                <a:cs typeface="Arial" charset="0"/>
              </a:rPr>
              <a:t>(a)	Colon Ca</a:t>
            </a:r>
          </a:p>
          <a:p>
            <a:r>
              <a:rPr lang="en-GB" sz="2000" smtClean="0">
                <a:latin typeface="Arial" charset="0"/>
                <a:cs typeface="Arial" charset="0"/>
              </a:rPr>
              <a:t>(b)	Crohn’s Disease</a:t>
            </a:r>
          </a:p>
          <a:p>
            <a:r>
              <a:rPr lang="en-GB" sz="2000" smtClean="0">
                <a:latin typeface="Arial" charset="0"/>
                <a:cs typeface="Arial" charset="0"/>
              </a:rPr>
              <a:t>(d)	</a:t>
            </a:r>
            <a:r>
              <a:rPr lang="en-GB" sz="2000" b="1" smtClean="0">
                <a:solidFill>
                  <a:srgbClr val="FF0000"/>
                </a:solidFill>
                <a:latin typeface="Arial" charset="0"/>
                <a:cs typeface="Arial" charset="0"/>
              </a:rPr>
              <a:t>Fissure in ano</a:t>
            </a:r>
          </a:p>
          <a:p>
            <a:r>
              <a:rPr lang="en-GB" sz="2000" smtClean="0">
                <a:latin typeface="Arial" charset="0"/>
                <a:cs typeface="Arial" charset="0"/>
              </a:rPr>
              <a:t>(e)	Fistula in ano</a:t>
            </a:r>
          </a:p>
          <a:p>
            <a:r>
              <a:rPr lang="en-GB" sz="2000" smtClean="0">
                <a:latin typeface="Arial" charset="0"/>
                <a:cs typeface="Arial" charset="0"/>
              </a:rPr>
              <a:t>(f)	Gastroenteritis</a:t>
            </a:r>
          </a:p>
          <a:p>
            <a:r>
              <a:rPr lang="en-GB" sz="2000" smtClean="0">
                <a:latin typeface="Arial" charset="0"/>
                <a:cs typeface="Arial" charset="0"/>
              </a:rPr>
              <a:t>(g)	Haemorrhoids</a:t>
            </a:r>
          </a:p>
          <a:p>
            <a:r>
              <a:rPr lang="en-GB" sz="2000" smtClean="0">
                <a:latin typeface="Arial" charset="0"/>
                <a:cs typeface="Arial" charset="0"/>
              </a:rPr>
              <a:t>(h)	Rectal proplase</a:t>
            </a:r>
          </a:p>
          <a:p>
            <a:r>
              <a:rPr lang="en-GB" sz="2000" smtClean="0">
                <a:latin typeface="Arial" charset="0"/>
                <a:cs typeface="Arial" charset="0"/>
              </a:rPr>
              <a:t>(i)	Diverticulosis</a:t>
            </a:r>
          </a:p>
          <a:p>
            <a:r>
              <a:rPr lang="en-GB" sz="2000" smtClean="0">
                <a:latin typeface="Arial" charset="0"/>
                <a:cs typeface="Arial" charset="0"/>
              </a:rPr>
              <a:t>(j)	Ulcerative colitis</a:t>
            </a:r>
          </a:p>
          <a:p>
            <a:endParaRPr lang="en-GB" sz="2000" smtClean="0">
              <a:latin typeface="Arial" charset="0"/>
              <a:cs typeface="Arial" charset="0"/>
            </a:endParaRPr>
          </a:p>
        </p:txBody>
      </p:sp>
    </p:spTree>
    <p:extLst>
      <p:ext uri="{BB962C8B-B14F-4D97-AF65-F5344CB8AC3E}">
        <p14:creationId xmlns:p14="http://schemas.microsoft.com/office/powerpoint/2010/main" val="6941360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MEQ’s Rectal Bleeding</a:t>
            </a:r>
            <a:endParaRPr lang="en-GB" dirty="0"/>
          </a:p>
        </p:txBody>
      </p:sp>
      <p:sp>
        <p:nvSpPr>
          <p:cNvPr id="34819" name="Content Placeholder 2"/>
          <p:cNvSpPr>
            <a:spLocks noGrp="1"/>
          </p:cNvSpPr>
          <p:nvPr>
            <p:ph idx="1"/>
          </p:nvPr>
        </p:nvSpPr>
        <p:spPr>
          <a:xfrm>
            <a:off x="755650" y="1400175"/>
            <a:ext cx="8083550" cy="5457825"/>
          </a:xfrm>
        </p:spPr>
        <p:txBody>
          <a:bodyPr/>
          <a:lstStyle/>
          <a:p>
            <a:r>
              <a:rPr lang="en-GB" sz="2800" smtClean="0">
                <a:latin typeface="Arial" charset="0"/>
                <a:cs typeface="Arial" charset="0"/>
              </a:rPr>
              <a:t>4) A 90 yo woman with PR bleeding and something coming down every time she defecates</a:t>
            </a:r>
          </a:p>
          <a:p>
            <a:pPr>
              <a:buFont typeface="Wingdings" pitchFamily="2" charset="2"/>
              <a:buNone/>
            </a:pPr>
            <a:endParaRPr lang="en-GB" smtClean="0">
              <a:latin typeface="Arial" charset="0"/>
              <a:cs typeface="Arial" charset="0"/>
            </a:endParaRPr>
          </a:p>
          <a:p>
            <a:r>
              <a:rPr lang="en-GB" sz="2000" smtClean="0">
                <a:latin typeface="Arial" charset="0"/>
                <a:cs typeface="Arial" charset="0"/>
              </a:rPr>
              <a:t>(a)	Colon Ca</a:t>
            </a:r>
          </a:p>
          <a:p>
            <a:r>
              <a:rPr lang="en-GB" sz="2000" smtClean="0">
                <a:latin typeface="Arial" charset="0"/>
                <a:cs typeface="Arial" charset="0"/>
              </a:rPr>
              <a:t>(b)	Crohn’s Disease</a:t>
            </a:r>
          </a:p>
          <a:p>
            <a:r>
              <a:rPr lang="en-GB" sz="2000" smtClean="0">
                <a:latin typeface="Arial" charset="0"/>
                <a:cs typeface="Arial" charset="0"/>
              </a:rPr>
              <a:t>(d)	Fissure in ano</a:t>
            </a:r>
          </a:p>
          <a:p>
            <a:r>
              <a:rPr lang="en-GB" sz="2000" smtClean="0">
                <a:latin typeface="Arial" charset="0"/>
                <a:cs typeface="Arial" charset="0"/>
              </a:rPr>
              <a:t>(e)	Fistula in ano</a:t>
            </a:r>
          </a:p>
          <a:p>
            <a:r>
              <a:rPr lang="en-GB" sz="2000" smtClean="0">
                <a:latin typeface="Arial" charset="0"/>
                <a:cs typeface="Arial" charset="0"/>
              </a:rPr>
              <a:t>(f)	Gastroenteritis</a:t>
            </a:r>
          </a:p>
          <a:p>
            <a:r>
              <a:rPr lang="en-GB" sz="2000" smtClean="0">
                <a:latin typeface="Arial" charset="0"/>
                <a:cs typeface="Arial" charset="0"/>
              </a:rPr>
              <a:t>(g)	Haemorrhoids</a:t>
            </a:r>
          </a:p>
          <a:p>
            <a:r>
              <a:rPr lang="en-GB" sz="2000" smtClean="0">
                <a:latin typeface="Arial" charset="0"/>
                <a:cs typeface="Arial" charset="0"/>
              </a:rPr>
              <a:t>(h)	Rectal proplase</a:t>
            </a:r>
          </a:p>
          <a:p>
            <a:r>
              <a:rPr lang="en-GB" sz="2000" smtClean="0">
                <a:latin typeface="Arial" charset="0"/>
                <a:cs typeface="Arial" charset="0"/>
              </a:rPr>
              <a:t>(i)	Diverticulosis</a:t>
            </a:r>
          </a:p>
          <a:p>
            <a:r>
              <a:rPr lang="en-GB" sz="2000" smtClean="0">
                <a:latin typeface="Arial" charset="0"/>
                <a:cs typeface="Arial" charset="0"/>
              </a:rPr>
              <a:t>(j)	Ulcerative colitis</a:t>
            </a:r>
          </a:p>
          <a:p>
            <a:endParaRPr lang="en-GB" sz="2000" smtClean="0">
              <a:latin typeface="Arial" charset="0"/>
              <a:cs typeface="Arial" charset="0"/>
            </a:endParaRPr>
          </a:p>
        </p:txBody>
      </p:sp>
    </p:spTree>
    <p:extLst>
      <p:ext uri="{BB962C8B-B14F-4D97-AF65-F5344CB8AC3E}">
        <p14:creationId xmlns:p14="http://schemas.microsoft.com/office/powerpoint/2010/main" val="3344375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MEQ’s Rectal Bleeding</a:t>
            </a:r>
            <a:endParaRPr lang="en-GB" dirty="0"/>
          </a:p>
        </p:txBody>
      </p:sp>
      <p:sp>
        <p:nvSpPr>
          <p:cNvPr id="35843" name="Content Placeholder 2"/>
          <p:cNvSpPr>
            <a:spLocks noGrp="1"/>
          </p:cNvSpPr>
          <p:nvPr>
            <p:ph idx="1"/>
          </p:nvPr>
        </p:nvSpPr>
        <p:spPr>
          <a:xfrm>
            <a:off x="755650" y="1400175"/>
            <a:ext cx="8083550" cy="5457825"/>
          </a:xfrm>
        </p:spPr>
        <p:txBody>
          <a:bodyPr/>
          <a:lstStyle/>
          <a:p>
            <a:r>
              <a:rPr lang="en-GB" sz="2800" smtClean="0">
                <a:latin typeface="Arial" charset="0"/>
                <a:cs typeface="Arial" charset="0"/>
              </a:rPr>
              <a:t>4) A 90 yo woman with PR bleeding and something coming down every time she defecates</a:t>
            </a:r>
          </a:p>
          <a:p>
            <a:pPr>
              <a:buFont typeface="Wingdings" pitchFamily="2" charset="2"/>
              <a:buNone/>
            </a:pPr>
            <a:endParaRPr lang="en-GB" smtClean="0">
              <a:latin typeface="Arial" charset="0"/>
              <a:cs typeface="Arial" charset="0"/>
            </a:endParaRPr>
          </a:p>
          <a:p>
            <a:r>
              <a:rPr lang="en-GB" sz="2000" smtClean="0">
                <a:latin typeface="Arial" charset="0"/>
                <a:cs typeface="Arial" charset="0"/>
              </a:rPr>
              <a:t>(a)	Colon Ca</a:t>
            </a:r>
          </a:p>
          <a:p>
            <a:r>
              <a:rPr lang="en-GB" sz="2000" smtClean="0">
                <a:latin typeface="Arial" charset="0"/>
                <a:cs typeface="Arial" charset="0"/>
              </a:rPr>
              <a:t>(b)	Crohn’s Disease</a:t>
            </a:r>
          </a:p>
          <a:p>
            <a:r>
              <a:rPr lang="en-GB" sz="2000" smtClean="0">
                <a:latin typeface="Arial" charset="0"/>
                <a:cs typeface="Arial" charset="0"/>
              </a:rPr>
              <a:t>(d)	Fissure in ano</a:t>
            </a:r>
          </a:p>
          <a:p>
            <a:r>
              <a:rPr lang="en-GB" sz="2000" smtClean="0">
                <a:latin typeface="Arial" charset="0"/>
                <a:cs typeface="Arial" charset="0"/>
              </a:rPr>
              <a:t>(e)	Fistula in ano</a:t>
            </a:r>
          </a:p>
          <a:p>
            <a:r>
              <a:rPr lang="en-GB" sz="2000" smtClean="0">
                <a:latin typeface="Arial" charset="0"/>
                <a:cs typeface="Arial" charset="0"/>
              </a:rPr>
              <a:t>(f)	Gastroenteritis</a:t>
            </a:r>
          </a:p>
          <a:p>
            <a:r>
              <a:rPr lang="en-GB" sz="2000" smtClean="0">
                <a:latin typeface="Arial" charset="0"/>
                <a:cs typeface="Arial" charset="0"/>
              </a:rPr>
              <a:t>(g)	Haemorrhoids</a:t>
            </a:r>
          </a:p>
          <a:p>
            <a:r>
              <a:rPr lang="en-GB" sz="2000" smtClean="0">
                <a:latin typeface="Arial" charset="0"/>
                <a:cs typeface="Arial" charset="0"/>
              </a:rPr>
              <a:t>(h)	</a:t>
            </a:r>
            <a:r>
              <a:rPr lang="en-GB" sz="2000" b="1" smtClean="0">
                <a:solidFill>
                  <a:srgbClr val="FF0000"/>
                </a:solidFill>
                <a:latin typeface="Arial" charset="0"/>
                <a:cs typeface="Arial" charset="0"/>
              </a:rPr>
              <a:t>Rectal proplase</a:t>
            </a:r>
          </a:p>
          <a:p>
            <a:r>
              <a:rPr lang="en-GB" sz="2000" smtClean="0">
                <a:latin typeface="Arial" charset="0"/>
                <a:cs typeface="Arial" charset="0"/>
              </a:rPr>
              <a:t>(i)	Diverticulosis</a:t>
            </a:r>
          </a:p>
          <a:p>
            <a:r>
              <a:rPr lang="en-GB" sz="2000" smtClean="0">
                <a:latin typeface="Arial" charset="0"/>
                <a:cs typeface="Arial" charset="0"/>
              </a:rPr>
              <a:t>(j)	Ulcerative colitis</a:t>
            </a:r>
          </a:p>
          <a:p>
            <a:endParaRPr lang="en-GB" sz="2000" smtClean="0">
              <a:latin typeface="Arial" charset="0"/>
              <a:cs typeface="Arial" charset="0"/>
            </a:endParaRPr>
          </a:p>
        </p:txBody>
      </p:sp>
    </p:spTree>
    <p:extLst>
      <p:ext uri="{BB962C8B-B14F-4D97-AF65-F5344CB8AC3E}">
        <p14:creationId xmlns:p14="http://schemas.microsoft.com/office/powerpoint/2010/main" val="32285894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MEQ’s Rectal Bleeding</a:t>
            </a:r>
            <a:endParaRPr lang="en-GB" dirty="0"/>
          </a:p>
        </p:txBody>
      </p:sp>
      <p:sp>
        <p:nvSpPr>
          <p:cNvPr id="36867" name="Content Placeholder 2"/>
          <p:cNvSpPr>
            <a:spLocks noGrp="1"/>
          </p:cNvSpPr>
          <p:nvPr>
            <p:ph idx="1"/>
          </p:nvPr>
        </p:nvSpPr>
        <p:spPr>
          <a:xfrm>
            <a:off x="755650" y="1400175"/>
            <a:ext cx="8083550" cy="5457825"/>
          </a:xfrm>
        </p:spPr>
        <p:txBody>
          <a:bodyPr/>
          <a:lstStyle/>
          <a:p>
            <a:r>
              <a:rPr lang="en-GB" sz="2400" smtClean="0">
                <a:latin typeface="Arial" charset="0"/>
                <a:cs typeface="Arial" charset="0"/>
              </a:rPr>
              <a:t>5) A 26 yo man presents with chronic bloody diarrhoea and RIF pain. He has lost weight recently and feels generally unwell and pyrexial. He is also complaining of joint pains and barium enema shows altered mucosal pattern with deep-fissured ulcers.</a:t>
            </a:r>
            <a:endParaRPr lang="en-GB" smtClean="0">
              <a:latin typeface="Arial" charset="0"/>
              <a:cs typeface="Arial" charset="0"/>
            </a:endParaRPr>
          </a:p>
          <a:p>
            <a:r>
              <a:rPr lang="en-GB" sz="2000" smtClean="0">
                <a:latin typeface="Arial" charset="0"/>
                <a:cs typeface="Arial" charset="0"/>
              </a:rPr>
              <a:t>(a)	Colon Ca</a:t>
            </a:r>
          </a:p>
          <a:p>
            <a:r>
              <a:rPr lang="en-GB" sz="2000" smtClean="0">
                <a:latin typeface="Arial" charset="0"/>
                <a:cs typeface="Arial" charset="0"/>
              </a:rPr>
              <a:t>(b)	Crohn’s Disease</a:t>
            </a:r>
          </a:p>
          <a:p>
            <a:r>
              <a:rPr lang="en-GB" sz="2000" smtClean="0">
                <a:latin typeface="Arial" charset="0"/>
                <a:cs typeface="Arial" charset="0"/>
              </a:rPr>
              <a:t>(d)	Fissure in ano</a:t>
            </a:r>
          </a:p>
          <a:p>
            <a:r>
              <a:rPr lang="en-GB" sz="2000" smtClean="0">
                <a:latin typeface="Arial" charset="0"/>
                <a:cs typeface="Arial" charset="0"/>
              </a:rPr>
              <a:t>(e)	Fistula in ano</a:t>
            </a:r>
          </a:p>
          <a:p>
            <a:r>
              <a:rPr lang="en-GB" sz="2000" smtClean="0">
                <a:latin typeface="Arial" charset="0"/>
                <a:cs typeface="Arial" charset="0"/>
              </a:rPr>
              <a:t>(f)	Gastroenteritis</a:t>
            </a:r>
          </a:p>
          <a:p>
            <a:r>
              <a:rPr lang="en-GB" sz="2000" smtClean="0">
                <a:latin typeface="Arial" charset="0"/>
                <a:cs typeface="Arial" charset="0"/>
              </a:rPr>
              <a:t>(g)	Haemorrhoids</a:t>
            </a:r>
          </a:p>
          <a:p>
            <a:r>
              <a:rPr lang="en-GB" sz="2000" smtClean="0">
                <a:latin typeface="Arial" charset="0"/>
                <a:cs typeface="Arial" charset="0"/>
              </a:rPr>
              <a:t>(h)	Rectal proplase</a:t>
            </a:r>
          </a:p>
          <a:p>
            <a:r>
              <a:rPr lang="en-GB" sz="2000" smtClean="0">
                <a:latin typeface="Arial" charset="0"/>
                <a:cs typeface="Arial" charset="0"/>
              </a:rPr>
              <a:t>(i)	Diverticulosis</a:t>
            </a:r>
          </a:p>
          <a:p>
            <a:r>
              <a:rPr lang="en-GB" sz="2000" smtClean="0">
                <a:latin typeface="Arial" charset="0"/>
                <a:cs typeface="Arial" charset="0"/>
              </a:rPr>
              <a:t>(j)	Ulcerative colitis</a:t>
            </a:r>
          </a:p>
          <a:p>
            <a:endParaRPr lang="en-GB" sz="2000" smtClean="0">
              <a:latin typeface="Arial" charset="0"/>
              <a:cs typeface="Arial" charset="0"/>
            </a:endParaRPr>
          </a:p>
        </p:txBody>
      </p:sp>
    </p:spTree>
    <p:extLst>
      <p:ext uri="{BB962C8B-B14F-4D97-AF65-F5344CB8AC3E}">
        <p14:creationId xmlns:p14="http://schemas.microsoft.com/office/powerpoint/2010/main" val="32680304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MEQ’s Rectal Bleeding</a:t>
            </a:r>
            <a:endParaRPr lang="en-GB" dirty="0"/>
          </a:p>
        </p:txBody>
      </p:sp>
      <p:sp>
        <p:nvSpPr>
          <p:cNvPr id="37891" name="Content Placeholder 2"/>
          <p:cNvSpPr>
            <a:spLocks noGrp="1"/>
          </p:cNvSpPr>
          <p:nvPr>
            <p:ph idx="1"/>
          </p:nvPr>
        </p:nvSpPr>
        <p:spPr>
          <a:xfrm>
            <a:off x="755650" y="1400175"/>
            <a:ext cx="8083550" cy="5457825"/>
          </a:xfrm>
        </p:spPr>
        <p:txBody>
          <a:bodyPr/>
          <a:lstStyle/>
          <a:p>
            <a:r>
              <a:rPr lang="en-GB" sz="2400" smtClean="0">
                <a:latin typeface="Arial" charset="0"/>
                <a:cs typeface="Arial" charset="0"/>
              </a:rPr>
              <a:t>5) A 26 yo man presents with chronic bloody diarrhoea and RIF pain. He has lost weight recently and feels generally unwell and pyrexial. He is also complaining of joint pains and barium enema shows altered mucosal pattern with deep-fissured ulcers.</a:t>
            </a:r>
            <a:endParaRPr lang="en-GB" smtClean="0">
              <a:latin typeface="Arial" charset="0"/>
              <a:cs typeface="Arial" charset="0"/>
            </a:endParaRPr>
          </a:p>
          <a:p>
            <a:r>
              <a:rPr lang="en-GB" sz="2000" smtClean="0">
                <a:latin typeface="Arial" charset="0"/>
                <a:cs typeface="Arial" charset="0"/>
              </a:rPr>
              <a:t>(a)	Colon Ca</a:t>
            </a:r>
          </a:p>
          <a:p>
            <a:r>
              <a:rPr lang="en-GB" sz="2000" smtClean="0">
                <a:latin typeface="Arial" charset="0"/>
                <a:cs typeface="Arial" charset="0"/>
              </a:rPr>
              <a:t>(b)	</a:t>
            </a:r>
            <a:r>
              <a:rPr lang="en-GB" sz="2000" b="1" smtClean="0">
                <a:solidFill>
                  <a:srgbClr val="FF0000"/>
                </a:solidFill>
                <a:latin typeface="Arial" charset="0"/>
                <a:cs typeface="Arial" charset="0"/>
              </a:rPr>
              <a:t>Crohn’s Disease</a:t>
            </a:r>
          </a:p>
          <a:p>
            <a:r>
              <a:rPr lang="en-GB" sz="2000" smtClean="0">
                <a:latin typeface="Arial" charset="0"/>
                <a:cs typeface="Arial" charset="0"/>
              </a:rPr>
              <a:t>(d)	Fissure in ano</a:t>
            </a:r>
          </a:p>
          <a:p>
            <a:r>
              <a:rPr lang="en-GB" sz="2000" smtClean="0">
                <a:latin typeface="Arial" charset="0"/>
                <a:cs typeface="Arial" charset="0"/>
              </a:rPr>
              <a:t>(e)	Fistula in ano</a:t>
            </a:r>
          </a:p>
          <a:p>
            <a:r>
              <a:rPr lang="en-GB" sz="2000" smtClean="0">
                <a:latin typeface="Arial" charset="0"/>
                <a:cs typeface="Arial" charset="0"/>
              </a:rPr>
              <a:t>(f)	Gastroenteritis</a:t>
            </a:r>
          </a:p>
          <a:p>
            <a:r>
              <a:rPr lang="en-GB" sz="2000" smtClean="0">
                <a:latin typeface="Arial" charset="0"/>
                <a:cs typeface="Arial" charset="0"/>
              </a:rPr>
              <a:t>(g)	Haemorrhoids</a:t>
            </a:r>
          </a:p>
          <a:p>
            <a:r>
              <a:rPr lang="en-GB" sz="2000" smtClean="0">
                <a:latin typeface="Arial" charset="0"/>
                <a:cs typeface="Arial" charset="0"/>
              </a:rPr>
              <a:t>(h)	Rectal proplase</a:t>
            </a:r>
          </a:p>
          <a:p>
            <a:r>
              <a:rPr lang="en-GB" sz="2000" smtClean="0">
                <a:latin typeface="Arial" charset="0"/>
                <a:cs typeface="Arial" charset="0"/>
              </a:rPr>
              <a:t>(i)	Diverticulosis</a:t>
            </a:r>
          </a:p>
          <a:p>
            <a:r>
              <a:rPr lang="en-GB" sz="2000" smtClean="0">
                <a:latin typeface="Arial" charset="0"/>
                <a:cs typeface="Arial" charset="0"/>
              </a:rPr>
              <a:t>(j)	Ulcerative colitis</a:t>
            </a:r>
          </a:p>
          <a:p>
            <a:endParaRPr lang="en-GB" sz="2000" smtClean="0">
              <a:latin typeface="Arial" charset="0"/>
              <a:cs typeface="Arial" charset="0"/>
            </a:endParaRPr>
          </a:p>
        </p:txBody>
      </p:sp>
    </p:spTree>
    <p:extLst>
      <p:ext uri="{BB962C8B-B14F-4D97-AF65-F5344CB8AC3E}">
        <p14:creationId xmlns:p14="http://schemas.microsoft.com/office/powerpoint/2010/main" val="29208587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MEQ’s Rectal Bleeding</a:t>
            </a:r>
            <a:endParaRPr lang="en-GB" dirty="0"/>
          </a:p>
        </p:txBody>
      </p:sp>
      <p:sp>
        <p:nvSpPr>
          <p:cNvPr id="38915" name="Content Placeholder 2"/>
          <p:cNvSpPr>
            <a:spLocks noGrp="1"/>
          </p:cNvSpPr>
          <p:nvPr>
            <p:ph idx="1"/>
          </p:nvPr>
        </p:nvSpPr>
        <p:spPr>
          <a:xfrm>
            <a:off x="755650" y="1400175"/>
            <a:ext cx="8083550" cy="5457825"/>
          </a:xfrm>
        </p:spPr>
        <p:txBody>
          <a:bodyPr/>
          <a:lstStyle/>
          <a:p>
            <a:r>
              <a:rPr lang="en-GB" sz="2800" smtClean="0">
                <a:latin typeface="Arial" charset="0"/>
                <a:cs typeface="Arial" charset="0"/>
              </a:rPr>
              <a:t>6) A 32 yo woman presents with rectal bleeding, which occurs post-defecation. The bleeding is bright red and painless. Endoscopy is normal.</a:t>
            </a:r>
          </a:p>
          <a:p>
            <a:pPr>
              <a:buFont typeface="Wingdings" pitchFamily="2" charset="2"/>
              <a:buNone/>
            </a:pPr>
            <a:endParaRPr lang="en-GB" smtClean="0">
              <a:latin typeface="Arial" charset="0"/>
              <a:cs typeface="Arial" charset="0"/>
            </a:endParaRPr>
          </a:p>
          <a:p>
            <a:r>
              <a:rPr lang="en-GB" sz="2000" smtClean="0">
                <a:latin typeface="Arial" charset="0"/>
                <a:cs typeface="Arial" charset="0"/>
              </a:rPr>
              <a:t>(a)	Colon Ca</a:t>
            </a:r>
          </a:p>
          <a:p>
            <a:r>
              <a:rPr lang="en-GB" sz="2000" smtClean="0">
                <a:latin typeface="Arial" charset="0"/>
                <a:cs typeface="Arial" charset="0"/>
              </a:rPr>
              <a:t>(b)	Crohn’s Disease</a:t>
            </a:r>
          </a:p>
          <a:p>
            <a:r>
              <a:rPr lang="en-GB" sz="2000" smtClean="0">
                <a:latin typeface="Arial" charset="0"/>
                <a:cs typeface="Arial" charset="0"/>
              </a:rPr>
              <a:t>(d)	Fissure in ano</a:t>
            </a:r>
          </a:p>
          <a:p>
            <a:r>
              <a:rPr lang="en-GB" sz="2000" smtClean="0">
                <a:latin typeface="Arial" charset="0"/>
                <a:cs typeface="Arial" charset="0"/>
              </a:rPr>
              <a:t>(e)	Fistula in ano</a:t>
            </a:r>
          </a:p>
          <a:p>
            <a:r>
              <a:rPr lang="en-GB" sz="2000" smtClean="0">
                <a:latin typeface="Arial" charset="0"/>
                <a:cs typeface="Arial" charset="0"/>
              </a:rPr>
              <a:t>(f)	Gastroenteritis</a:t>
            </a:r>
          </a:p>
          <a:p>
            <a:r>
              <a:rPr lang="en-GB" sz="2000" smtClean="0">
                <a:latin typeface="Arial" charset="0"/>
                <a:cs typeface="Arial" charset="0"/>
              </a:rPr>
              <a:t>(g)	Haemorrhoids</a:t>
            </a:r>
          </a:p>
          <a:p>
            <a:r>
              <a:rPr lang="en-GB" sz="2000" smtClean="0">
                <a:latin typeface="Arial" charset="0"/>
                <a:cs typeface="Arial" charset="0"/>
              </a:rPr>
              <a:t>(h)	Rectal proplase</a:t>
            </a:r>
          </a:p>
          <a:p>
            <a:r>
              <a:rPr lang="en-GB" sz="2000" smtClean="0">
                <a:latin typeface="Arial" charset="0"/>
                <a:cs typeface="Arial" charset="0"/>
              </a:rPr>
              <a:t>(i)	Diverticulosis</a:t>
            </a:r>
          </a:p>
          <a:p>
            <a:r>
              <a:rPr lang="en-GB" sz="2000" smtClean="0">
                <a:latin typeface="Arial" charset="0"/>
                <a:cs typeface="Arial" charset="0"/>
              </a:rPr>
              <a:t>(j)	Ulcerative colitis</a:t>
            </a:r>
          </a:p>
          <a:p>
            <a:endParaRPr lang="en-GB" sz="2000" smtClean="0">
              <a:latin typeface="Arial" charset="0"/>
              <a:cs typeface="Arial" charset="0"/>
            </a:endParaRPr>
          </a:p>
        </p:txBody>
      </p:sp>
    </p:spTree>
    <p:extLst>
      <p:ext uri="{BB962C8B-B14F-4D97-AF65-F5344CB8AC3E}">
        <p14:creationId xmlns:p14="http://schemas.microsoft.com/office/powerpoint/2010/main" val="18793534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MEQ’s Rectal Bleeding</a:t>
            </a:r>
            <a:endParaRPr lang="en-GB" dirty="0"/>
          </a:p>
        </p:txBody>
      </p:sp>
      <p:sp>
        <p:nvSpPr>
          <p:cNvPr id="39939" name="Content Placeholder 2"/>
          <p:cNvSpPr>
            <a:spLocks noGrp="1"/>
          </p:cNvSpPr>
          <p:nvPr>
            <p:ph idx="1"/>
          </p:nvPr>
        </p:nvSpPr>
        <p:spPr>
          <a:xfrm>
            <a:off x="755650" y="1400175"/>
            <a:ext cx="8083550" cy="5457825"/>
          </a:xfrm>
        </p:spPr>
        <p:txBody>
          <a:bodyPr/>
          <a:lstStyle/>
          <a:p>
            <a:r>
              <a:rPr lang="en-GB" sz="2800" smtClean="0">
                <a:latin typeface="Arial" charset="0"/>
                <a:cs typeface="Arial" charset="0"/>
              </a:rPr>
              <a:t>6) A 32 yo woman presents with rectal bleeding, which occurs post-defecation. The bleeding is bright red and painless. Endoscopy is normal.</a:t>
            </a:r>
          </a:p>
          <a:p>
            <a:pPr>
              <a:buFont typeface="Wingdings" pitchFamily="2" charset="2"/>
              <a:buNone/>
            </a:pPr>
            <a:endParaRPr lang="en-GB" smtClean="0">
              <a:latin typeface="Arial" charset="0"/>
              <a:cs typeface="Arial" charset="0"/>
            </a:endParaRPr>
          </a:p>
          <a:p>
            <a:r>
              <a:rPr lang="en-GB" sz="2000" smtClean="0">
                <a:latin typeface="Arial" charset="0"/>
                <a:cs typeface="Arial" charset="0"/>
              </a:rPr>
              <a:t>(a)	Colon Ca</a:t>
            </a:r>
          </a:p>
          <a:p>
            <a:r>
              <a:rPr lang="en-GB" sz="2000" smtClean="0">
                <a:latin typeface="Arial" charset="0"/>
                <a:cs typeface="Arial" charset="0"/>
              </a:rPr>
              <a:t>(b)	Crohn’s Disease</a:t>
            </a:r>
          </a:p>
          <a:p>
            <a:r>
              <a:rPr lang="en-GB" sz="2000" smtClean="0">
                <a:latin typeface="Arial" charset="0"/>
                <a:cs typeface="Arial" charset="0"/>
              </a:rPr>
              <a:t>(d)	Fissure in ano</a:t>
            </a:r>
          </a:p>
          <a:p>
            <a:r>
              <a:rPr lang="en-GB" sz="2000" smtClean="0">
                <a:latin typeface="Arial" charset="0"/>
                <a:cs typeface="Arial" charset="0"/>
              </a:rPr>
              <a:t>(e)	Fistula in ano</a:t>
            </a:r>
          </a:p>
          <a:p>
            <a:r>
              <a:rPr lang="en-GB" sz="2000" smtClean="0">
                <a:latin typeface="Arial" charset="0"/>
                <a:cs typeface="Arial" charset="0"/>
              </a:rPr>
              <a:t>(f)	Gastroenteritis</a:t>
            </a:r>
          </a:p>
          <a:p>
            <a:r>
              <a:rPr lang="en-GB" sz="2000" smtClean="0">
                <a:latin typeface="Arial" charset="0"/>
                <a:cs typeface="Arial" charset="0"/>
              </a:rPr>
              <a:t>(g)	</a:t>
            </a:r>
            <a:r>
              <a:rPr lang="en-GB" sz="2000" b="1" smtClean="0">
                <a:solidFill>
                  <a:srgbClr val="FF0000"/>
                </a:solidFill>
                <a:latin typeface="Arial" charset="0"/>
                <a:cs typeface="Arial" charset="0"/>
              </a:rPr>
              <a:t>Haemorrhoids</a:t>
            </a:r>
          </a:p>
          <a:p>
            <a:r>
              <a:rPr lang="en-GB" sz="2000" smtClean="0">
                <a:latin typeface="Arial" charset="0"/>
                <a:cs typeface="Arial" charset="0"/>
              </a:rPr>
              <a:t>(h)	Rectal proplase</a:t>
            </a:r>
          </a:p>
          <a:p>
            <a:r>
              <a:rPr lang="en-GB" sz="2000" smtClean="0">
                <a:latin typeface="Arial" charset="0"/>
                <a:cs typeface="Arial" charset="0"/>
              </a:rPr>
              <a:t>(i)	Diverticulosis</a:t>
            </a:r>
          </a:p>
          <a:p>
            <a:r>
              <a:rPr lang="en-GB" sz="2000" smtClean="0">
                <a:latin typeface="Arial" charset="0"/>
                <a:cs typeface="Arial" charset="0"/>
              </a:rPr>
              <a:t>(j)	Ulcerative colitis</a:t>
            </a:r>
          </a:p>
          <a:p>
            <a:endParaRPr lang="en-GB" sz="2000" smtClean="0">
              <a:latin typeface="Arial" charset="0"/>
              <a:cs typeface="Arial" charset="0"/>
            </a:endParaRPr>
          </a:p>
        </p:txBody>
      </p:sp>
    </p:spTree>
    <p:extLst>
      <p:ext uri="{BB962C8B-B14F-4D97-AF65-F5344CB8AC3E}">
        <p14:creationId xmlns:p14="http://schemas.microsoft.com/office/powerpoint/2010/main" val="18175100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79381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4"/>
            <a:ext cx="9144000" cy="6844632"/>
          </a:xfrm>
          <a:prstGeom prst="rect">
            <a:avLst/>
          </a:prstGeom>
        </p:spPr>
      </p:pic>
    </p:spTree>
    <p:extLst>
      <p:ext uri="{BB962C8B-B14F-4D97-AF65-F5344CB8AC3E}">
        <p14:creationId xmlns:p14="http://schemas.microsoft.com/office/powerpoint/2010/main" val="3645068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22238"/>
            <a:ext cx="4254500" cy="785812"/>
          </a:xfrm>
        </p:spPr>
        <p:txBody>
          <a:bodyPr/>
          <a:lstStyle/>
          <a:p>
            <a:pPr>
              <a:defRPr/>
            </a:pPr>
            <a:r>
              <a:rPr lang="en-GB" sz="4000" dirty="0" smtClean="0"/>
              <a:t>Examination</a:t>
            </a:r>
            <a:endParaRPr lang="en-GB" sz="4000" dirty="0"/>
          </a:p>
        </p:txBody>
      </p:sp>
      <p:sp>
        <p:nvSpPr>
          <p:cNvPr id="8195" name="Content Placeholder 2"/>
          <p:cNvSpPr>
            <a:spLocks noGrp="1"/>
          </p:cNvSpPr>
          <p:nvPr>
            <p:ph idx="1"/>
          </p:nvPr>
        </p:nvSpPr>
        <p:spPr>
          <a:xfrm>
            <a:off x="2192338" y="765175"/>
            <a:ext cx="6629400" cy="4876800"/>
          </a:xfrm>
        </p:spPr>
        <p:txBody>
          <a:bodyPr>
            <a:normAutofit fontScale="92500" lnSpcReduction="20000"/>
          </a:bodyPr>
          <a:lstStyle/>
          <a:p>
            <a:r>
              <a:rPr lang="en-GB" sz="2400" b="1" smtClean="0">
                <a:latin typeface="Arial" charset="0"/>
                <a:cs typeface="Arial" charset="0"/>
              </a:rPr>
              <a:t>Inspection</a:t>
            </a:r>
          </a:p>
          <a:p>
            <a:pPr lvl="1"/>
            <a:r>
              <a:rPr lang="en-GB" sz="1600" smtClean="0">
                <a:latin typeface="Arial" charset="0"/>
                <a:cs typeface="Arial" charset="0"/>
              </a:rPr>
              <a:t>Breathlessness, Jaundice, Cachexia</a:t>
            </a:r>
          </a:p>
          <a:p>
            <a:pPr lvl="1"/>
            <a:r>
              <a:rPr lang="en-GB" sz="1600" smtClean="0">
                <a:latin typeface="Arial" charset="0"/>
                <a:cs typeface="Arial" charset="0"/>
              </a:rPr>
              <a:t>Shock? </a:t>
            </a:r>
          </a:p>
          <a:p>
            <a:pPr lvl="1"/>
            <a:r>
              <a:rPr lang="en-GB" sz="1600" smtClean="0">
                <a:latin typeface="Arial" charset="0"/>
                <a:cs typeface="Arial" charset="0"/>
              </a:rPr>
              <a:t>Finger clubbing</a:t>
            </a:r>
          </a:p>
          <a:p>
            <a:pPr lvl="1"/>
            <a:r>
              <a:rPr lang="en-GB" sz="1600" smtClean="0">
                <a:latin typeface="Arial" charset="0"/>
                <a:cs typeface="Arial" charset="0"/>
              </a:rPr>
              <a:t>Signs of Anaemia (Conjunctival pallor, Koilonychia)</a:t>
            </a:r>
          </a:p>
          <a:p>
            <a:pPr lvl="1"/>
            <a:r>
              <a:rPr lang="en-GB" sz="1600" smtClean="0">
                <a:latin typeface="Arial" charset="0"/>
                <a:cs typeface="Arial" charset="0"/>
              </a:rPr>
              <a:t>Mouth </a:t>
            </a:r>
            <a:r>
              <a:rPr lang="en-GB" sz="1600" smtClean="0">
                <a:latin typeface="Arial" charset="0"/>
                <a:cs typeface="Arial" charset="0"/>
                <a:sym typeface="Wingdings" pitchFamily="2" charset="2"/>
              </a:rPr>
              <a:t>Ulcers, Angular Stomatitis in IDA</a:t>
            </a:r>
          </a:p>
          <a:p>
            <a:pPr lvl="1"/>
            <a:r>
              <a:rPr lang="en-GB" sz="1600" smtClean="0">
                <a:latin typeface="Arial" charset="0"/>
                <a:cs typeface="Arial" charset="0"/>
              </a:rPr>
              <a:t>Scars, Stomas</a:t>
            </a:r>
          </a:p>
          <a:p>
            <a:pPr lvl="1"/>
            <a:r>
              <a:rPr lang="en-GB" sz="1600" smtClean="0">
                <a:latin typeface="Arial" charset="0"/>
                <a:cs typeface="Arial" charset="0"/>
              </a:rPr>
              <a:t>Abdominal distension</a:t>
            </a:r>
          </a:p>
          <a:p>
            <a:pPr lvl="1">
              <a:buFont typeface="Arial" charset="0"/>
              <a:buNone/>
            </a:pPr>
            <a:endParaRPr lang="en-GB" sz="1600" smtClean="0">
              <a:latin typeface="Arial" charset="0"/>
              <a:cs typeface="Arial" charset="0"/>
            </a:endParaRPr>
          </a:p>
          <a:p>
            <a:r>
              <a:rPr lang="en-GB" sz="2400" b="1" smtClean="0">
                <a:latin typeface="Arial" charset="0"/>
                <a:cs typeface="Arial" charset="0"/>
              </a:rPr>
              <a:t>Palpation</a:t>
            </a:r>
          </a:p>
          <a:p>
            <a:pPr lvl="1"/>
            <a:r>
              <a:rPr lang="en-GB" sz="1600" smtClean="0">
                <a:latin typeface="Arial" charset="0"/>
                <a:cs typeface="Arial" charset="0"/>
              </a:rPr>
              <a:t>Abdominal Tenderness or Pain (</a:t>
            </a:r>
            <a:r>
              <a:rPr lang="en-GB" sz="1600" b="1" smtClean="0">
                <a:latin typeface="Arial" charset="0"/>
                <a:cs typeface="Arial" charset="0"/>
              </a:rPr>
              <a:t>LIF </a:t>
            </a:r>
            <a:r>
              <a:rPr lang="en-GB" sz="1600" smtClean="0">
                <a:latin typeface="Arial" charset="0"/>
                <a:cs typeface="Arial" charset="0"/>
              </a:rPr>
              <a:t>Div, </a:t>
            </a:r>
            <a:r>
              <a:rPr lang="en-GB" sz="1600" b="1" smtClean="0">
                <a:latin typeface="Arial" charset="0"/>
                <a:cs typeface="Arial" charset="0"/>
              </a:rPr>
              <a:t>RIF</a:t>
            </a:r>
            <a:r>
              <a:rPr lang="en-GB" sz="1600" smtClean="0">
                <a:latin typeface="Arial" charset="0"/>
                <a:cs typeface="Arial" charset="0"/>
              </a:rPr>
              <a:t> Crohn/Caecal Ca)</a:t>
            </a:r>
          </a:p>
          <a:p>
            <a:pPr lvl="1"/>
            <a:r>
              <a:rPr lang="en-GB" sz="1600" smtClean="0">
                <a:latin typeface="Arial" charset="0"/>
                <a:cs typeface="Arial" charset="0"/>
              </a:rPr>
              <a:t>Mass felt with examining hand</a:t>
            </a:r>
          </a:p>
          <a:p>
            <a:pPr lvl="1"/>
            <a:r>
              <a:rPr lang="en-GB" sz="1600" smtClean="0">
                <a:latin typeface="Arial" charset="0"/>
                <a:cs typeface="Arial" charset="0"/>
              </a:rPr>
              <a:t>Hepatomegaly </a:t>
            </a:r>
            <a:r>
              <a:rPr lang="en-GB" sz="1600" smtClean="0">
                <a:latin typeface="Arial" charset="0"/>
                <a:cs typeface="Arial" charset="0"/>
                <a:sym typeface="Wingdings" pitchFamily="2" charset="2"/>
              </a:rPr>
              <a:t> Liver Mets</a:t>
            </a:r>
          </a:p>
          <a:p>
            <a:pPr lvl="1">
              <a:buFont typeface="Arial" charset="0"/>
              <a:buNone/>
            </a:pPr>
            <a:endParaRPr lang="en-GB" sz="1600" smtClean="0">
              <a:latin typeface="Arial" charset="0"/>
              <a:cs typeface="Arial" charset="0"/>
            </a:endParaRPr>
          </a:p>
          <a:p>
            <a:r>
              <a:rPr lang="en-GB" sz="2400" b="1" smtClean="0">
                <a:latin typeface="Arial" charset="0"/>
                <a:cs typeface="Arial" charset="0"/>
              </a:rPr>
              <a:t>PR exam</a:t>
            </a:r>
          </a:p>
          <a:p>
            <a:pPr lvl="1"/>
            <a:r>
              <a:rPr lang="en-GB" sz="1600" smtClean="0">
                <a:latin typeface="Arial" charset="0"/>
                <a:cs typeface="Arial" charset="0"/>
              </a:rPr>
              <a:t>Haemorrhoids, Prolapse, Fissures or Fistulas</a:t>
            </a:r>
          </a:p>
          <a:p>
            <a:pPr lvl="1"/>
            <a:r>
              <a:rPr lang="en-GB" sz="1600" smtClean="0">
                <a:latin typeface="Arial" charset="0"/>
                <a:cs typeface="Arial" charset="0"/>
              </a:rPr>
              <a:t>Palpable mass per rectum (up to 7cm)</a:t>
            </a:r>
          </a:p>
          <a:p>
            <a:pPr lvl="1"/>
            <a:r>
              <a:rPr lang="en-GB" sz="1600" smtClean="0">
                <a:latin typeface="Arial" charset="0"/>
                <a:cs typeface="Arial" charset="0"/>
              </a:rPr>
              <a:t>Stool colour/consistency </a:t>
            </a:r>
          </a:p>
          <a:p>
            <a:pPr lvl="1"/>
            <a:r>
              <a:rPr lang="en-GB" sz="1600" smtClean="0">
                <a:latin typeface="Arial" charset="0"/>
                <a:cs typeface="Arial" charset="0"/>
              </a:rPr>
              <a:t>Blood on examining finger</a:t>
            </a:r>
          </a:p>
          <a:p>
            <a:pPr>
              <a:buFont typeface="Wingdings" pitchFamily="2" charset="2"/>
              <a:buNone/>
            </a:pPr>
            <a:endParaRPr lang="en-GB" smtClean="0">
              <a:latin typeface="Arial" charset="0"/>
              <a:cs typeface="Arial" charset="0"/>
            </a:endParaRPr>
          </a:p>
        </p:txBody>
      </p:sp>
    </p:spTree>
    <p:extLst>
      <p:ext uri="{BB962C8B-B14F-4D97-AF65-F5344CB8AC3E}">
        <p14:creationId xmlns:p14="http://schemas.microsoft.com/office/powerpoint/2010/main" val="1821097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338" y="188913"/>
            <a:ext cx="4392612" cy="800100"/>
          </a:xfrm>
        </p:spPr>
        <p:txBody>
          <a:bodyPr/>
          <a:lstStyle/>
          <a:p>
            <a:pPr>
              <a:defRPr/>
            </a:pPr>
            <a:r>
              <a:rPr lang="en-GB" dirty="0" smtClean="0"/>
              <a:t>Investigations</a:t>
            </a:r>
            <a:endParaRPr lang="en-GB" dirty="0"/>
          </a:p>
        </p:txBody>
      </p:sp>
      <p:sp>
        <p:nvSpPr>
          <p:cNvPr id="9219" name="Content Placeholder 2"/>
          <p:cNvSpPr txBox="1">
            <a:spLocks/>
          </p:cNvSpPr>
          <p:nvPr/>
        </p:nvSpPr>
        <p:spPr bwMode="auto">
          <a:xfrm>
            <a:off x="1692275" y="989013"/>
            <a:ext cx="7056438"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Clr>
                <a:srgbClr val="FF0000"/>
              </a:buClr>
              <a:buFont typeface="Wingdings" pitchFamily="2" charset="2"/>
              <a:buChar char="§"/>
            </a:pPr>
            <a:r>
              <a:rPr lang="en-GB" sz="2400">
                <a:solidFill>
                  <a:srgbClr val="404040"/>
                </a:solidFill>
                <a:cs typeface="Arial" charset="0"/>
              </a:rPr>
              <a:t>FBC </a:t>
            </a:r>
          </a:p>
          <a:p>
            <a:pPr>
              <a:spcBef>
                <a:spcPct val="20000"/>
              </a:spcBef>
              <a:buClr>
                <a:srgbClr val="FF0000"/>
              </a:buClr>
              <a:buFont typeface="Wingdings" pitchFamily="2" charset="2"/>
              <a:buChar char="§"/>
            </a:pPr>
            <a:r>
              <a:rPr lang="en-GB" sz="2400">
                <a:solidFill>
                  <a:srgbClr val="404040"/>
                </a:solidFill>
                <a:cs typeface="Arial" charset="0"/>
              </a:rPr>
              <a:t>Ferritin &amp; iron studies</a:t>
            </a:r>
          </a:p>
          <a:p>
            <a:pPr>
              <a:spcBef>
                <a:spcPct val="20000"/>
              </a:spcBef>
              <a:buClr>
                <a:srgbClr val="FF0000"/>
              </a:buClr>
              <a:buFont typeface="Wingdings" pitchFamily="2" charset="2"/>
              <a:buChar char="§"/>
            </a:pPr>
            <a:r>
              <a:rPr lang="en-GB" sz="2400">
                <a:solidFill>
                  <a:srgbClr val="404040"/>
                </a:solidFill>
                <a:cs typeface="Arial" charset="0"/>
              </a:rPr>
              <a:t>U+Es </a:t>
            </a:r>
          </a:p>
          <a:p>
            <a:pPr>
              <a:spcBef>
                <a:spcPct val="20000"/>
              </a:spcBef>
              <a:buClr>
                <a:srgbClr val="FF0000"/>
              </a:buClr>
              <a:buFont typeface="Wingdings" pitchFamily="2" charset="2"/>
              <a:buChar char="§"/>
            </a:pPr>
            <a:r>
              <a:rPr lang="en-GB" sz="2400">
                <a:solidFill>
                  <a:srgbClr val="404040"/>
                </a:solidFill>
                <a:cs typeface="Arial" charset="0"/>
              </a:rPr>
              <a:t>LFTs</a:t>
            </a:r>
          </a:p>
          <a:p>
            <a:pPr>
              <a:spcBef>
                <a:spcPct val="20000"/>
              </a:spcBef>
              <a:buClr>
                <a:srgbClr val="FF0000"/>
              </a:buClr>
              <a:buFont typeface="Wingdings" pitchFamily="2" charset="2"/>
              <a:buChar char="§"/>
            </a:pPr>
            <a:r>
              <a:rPr lang="en-GB" sz="2400">
                <a:solidFill>
                  <a:srgbClr val="404040"/>
                </a:solidFill>
                <a:cs typeface="Arial" charset="0"/>
              </a:rPr>
              <a:t>CRP</a:t>
            </a:r>
          </a:p>
          <a:p>
            <a:pPr>
              <a:spcBef>
                <a:spcPct val="20000"/>
              </a:spcBef>
              <a:buClr>
                <a:srgbClr val="FF0000"/>
              </a:buClr>
              <a:buFont typeface="Wingdings" pitchFamily="2" charset="2"/>
              <a:buChar char="§"/>
            </a:pPr>
            <a:r>
              <a:rPr lang="en-GB" sz="2400">
                <a:solidFill>
                  <a:srgbClr val="404040"/>
                </a:solidFill>
                <a:cs typeface="Arial" charset="0"/>
              </a:rPr>
              <a:t>Glucose</a:t>
            </a:r>
          </a:p>
          <a:p>
            <a:pPr>
              <a:spcBef>
                <a:spcPct val="20000"/>
              </a:spcBef>
              <a:buClr>
                <a:srgbClr val="FF0000"/>
              </a:buClr>
              <a:buFont typeface="Wingdings" pitchFamily="2" charset="2"/>
              <a:buChar char="§"/>
            </a:pPr>
            <a:r>
              <a:rPr lang="en-GB" sz="2400">
                <a:solidFill>
                  <a:srgbClr val="404040"/>
                </a:solidFill>
                <a:cs typeface="Arial" charset="0"/>
              </a:rPr>
              <a:t>Coagulation Screen</a:t>
            </a:r>
          </a:p>
          <a:p>
            <a:pPr>
              <a:spcBef>
                <a:spcPct val="20000"/>
              </a:spcBef>
              <a:buClr>
                <a:srgbClr val="FF0000"/>
              </a:buClr>
              <a:buFont typeface="Wingdings" pitchFamily="2" charset="2"/>
              <a:buChar char="§"/>
            </a:pPr>
            <a:r>
              <a:rPr lang="en-GB" sz="2400">
                <a:solidFill>
                  <a:srgbClr val="404040"/>
                </a:solidFill>
                <a:cs typeface="Arial" charset="0"/>
              </a:rPr>
              <a:t>Group &amp; Save </a:t>
            </a:r>
            <a:r>
              <a:rPr lang="en-GB" sz="2400">
                <a:solidFill>
                  <a:srgbClr val="404040"/>
                </a:solidFill>
                <a:cs typeface="Arial" charset="0"/>
                <a:sym typeface="Wingdings" pitchFamily="2" charset="2"/>
              </a:rPr>
              <a:t> If extensive bleeding</a:t>
            </a:r>
            <a:endParaRPr lang="en-GB" sz="2400">
              <a:solidFill>
                <a:srgbClr val="404040"/>
              </a:solidFill>
              <a:cs typeface="Arial" charset="0"/>
            </a:endParaRPr>
          </a:p>
          <a:p>
            <a:pPr>
              <a:spcBef>
                <a:spcPct val="20000"/>
              </a:spcBef>
              <a:buClr>
                <a:srgbClr val="FF0000"/>
              </a:buClr>
              <a:buFont typeface="Wingdings" pitchFamily="2" charset="2"/>
              <a:buChar char="§"/>
            </a:pPr>
            <a:r>
              <a:rPr lang="en-GB" sz="2400">
                <a:solidFill>
                  <a:srgbClr val="404040"/>
                </a:solidFill>
                <a:cs typeface="Arial" charset="0"/>
              </a:rPr>
              <a:t>Proctoscopy/Sigmoidoscopy</a:t>
            </a:r>
          </a:p>
          <a:p>
            <a:pPr>
              <a:spcBef>
                <a:spcPct val="20000"/>
              </a:spcBef>
              <a:buClr>
                <a:srgbClr val="FF0000"/>
              </a:buClr>
              <a:buFont typeface="Wingdings" pitchFamily="2" charset="2"/>
              <a:buChar char="§"/>
            </a:pPr>
            <a:r>
              <a:rPr lang="en-GB" sz="2400" b="1" u="sng">
                <a:solidFill>
                  <a:srgbClr val="404040"/>
                </a:solidFill>
                <a:cs typeface="Arial" charset="0"/>
              </a:rPr>
              <a:t>Colonoscopy +/- Biopsy</a:t>
            </a:r>
            <a:r>
              <a:rPr lang="en-GB" sz="2400" b="1">
                <a:solidFill>
                  <a:srgbClr val="404040"/>
                </a:solidFill>
                <a:cs typeface="Arial" charset="0"/>
              </a:rPr>
              <a:t> </a:t>
            </a:r>
            <a:r>
              <a:rPr lang="en-GB" sz="2400">
                <a:solidFill>
                  <a:srgbClr val="404040"/>
                </a:solidFill>
                <a:cs typeface="Arial" charset="0"/>
              </a:rPr>
              <a:t>or Barium Enema</a:t>
            </a:r>
          </a:p>
          <a:p>
            <a:pPr>
              <a:spcBef>
                <a:spcPct val="20000"/>
              </a:spcBef>
              <a:buClr>
                <a:srgbClr val="FF0000"/>
              </a:buClr>
              <a:buFont typeface="Wingdings" pitchFamily="2" charset="2"/>
              <a:buChar char="§"/>
            </a:pPr>
            <a:r>
              <a:rPr lang="en-GB" sz="2000">
                <a:solidFill>
                  <a:srgbClr val="404040"/>
                </a:solidFill>
                <a:cs typeface="Arial" charset="0"/>
              </a:rPr>
              <a:t>Others</a:t>
            </a:r>
            <a:r>
              <a:rPr lang="en-GB" sz="2400">
                <a:solidFill>
                  <a:srgbClr val="404040"/>
                </a:solidFill>
                <a:cs typeface="Arial" charset="0"/>
              </a:rPr>
              <a:t>: </a:t>
            </a:r>
          </a:p>
          <a:p>
            <a:pPr lvl="1">
              <a:spcBef>
                <a:spcPct val="20000"/>
              </a:spcBef>
              <a:buClr>
                <a:srgbClr val="FF0000"/>
              </a:buClr>
              <a:buFont typeface="Wingdings" pitchFamily="2" charset="2"/>
              <a:buChar char="§"/>
            </a:pPr>
            <a:r>
              <a:rPr lang="en-GB">
                <a:solidFill>
                  <a:srgbClr val="404040"/>
                </a:solidFill>
                <a:cs typeface="Arial" charset="0"/>
              </a:rPr>
              <a:t>Upper GI Endoscopy (Melaena)</a:t>
            </a:r>
          </a:p>
          <a:p>
            <a:pPr lvl="1">
              <a:spcBef>
                <a:spcPct val="20000"/>
              </a:spcBef>
              <a:buClr>
                <a:srgbClr val="FF0000"/>
              </a:buClr>
              <a:buFont typeface="Wingdings" pitchFamily="2" charset="2"/>
              <a:buChar char="§"/>
            </a:pPr>
            <a:r>
              <a:rPr lang="en-GB">
                <a:solidFill>
                  <a:srgbClr val="404040"/>
                </a:solidFill>
                <a:cs typeface="Arial" charset="0"/>
              </a:rPr>
              <a:t>Angiography (Mesenteric bleeding)</a:t>
            </a:r>
          </a:p>
          <a:p>
            <a:pPr lvl="1">
              <a:spcBef>
                <a:spcPct val="20000"/>
              </a:spcBef>
              <a:buClr>
                <a:srgbClr val="FF0000"/>
              </a:buClr>
              <a:buFont typeface="Wingdings" pitchFamily="2" charset="2"/>
              <a:buChar char="§"/>
            </a:pPr>
            <a:r>
              <a:rPr lang="en-GB">
                <a:solidFill>
                  <a:srgbClr val="404040"/>
                </a:solidFill>
                <a:cs typeface="Arial" charset="0"/>
              </a:rPr>
              <a:t>Tc99 Red cell scan (GI Bleeding &amp; Meckel’s))</a:t>
            </a:r>
          </a:p>
          <a:p>
            <a:pPr>
              <a:spcBef>
                <a:spcPct val="20000"/>
              </a:spcBef>
              <a:buClr>
                <a:srgbClr val="FF0000"/>
              </a:buClr>
              <a:buFont typeface="Wingdings" pitchFamily="2" charset="2"/>
              <a:buChar char="§"/>
            </a:pPr>
            <a:endParaRPr lang="en-GB" sz="3200">
              <a:solidFill>
                <a:srgbClr val="404040"/>
              </a:solidFill>
              <a:cs typeface="Arial" charset="0"/>
            </a:endParaRPr>
          </a:p>
        </p:txBody>
      </p:sp>
    </p:spTree>
    <p:extLst>
      <p:ext uri="{BB962C8B-B14F-4D97-AF65-F5344CB8AC3E}">
        <p14:creationId xmlns:p14="http://schemas.microsoft.com/office/powerpoint/2010/main" val="3246052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2905</Words>
  <Application>Microsoft Office PowerPoint</Application>
  <PresentationFormat>On-screen Show (4:3)</PresentationFormat>
  <Paragraphs>691</Paragraphs>
  <Slides>79</Slides>
  <Notes>1</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Lower GI Conditions</vt:lpstr>
      <vt:lpstr>Lower GI Bleeding</vt:lpstr>
      <vt:lpstr>PowerPoint Presentation</vt:lpstr>
      <vt:lpstr>A typical scenario</vt:lpstr>
      <vt:lpstr>Causes of Lower GI bleeding</vt:lpstr>
      <vt:lpstr>A Good History</vt:lpstr>
      <vt:lpstr>A Good History</vt:lpstr>
      <vt:lpstr>Examination</vt:lpstr>
      <vt:lpstr>Investigations</vt:lpstr>
      <vt:lpstr>Lower GI Bleeding</vt:lpstr>
      <vt:lpstr>Colorectal Cancer</vt:lpstr>
      <vt:lpstr>Colorectal Cancer</vt:lpstr>
      <vt:lpstr>Colorectal Cancer</vt:lpstr>
      <vt:lpstr>A. AbdominoPerineal Resection (APR)</vt:lpstr>
      <vt:lpstr>A. AbdominoPerineal Resection (APR)</vt:lpstr>
      <vt:lpstr>A. AbdominoPerineal Resection (APR)</vt:lpstr>
      <vt:lpstr>Anterior Resection</vt:lpstr>
      <vt:lpstr>Inflammatory Bowel Disease</vt:lpstr>
      <vt:lpstr>Ulcerative Colitis</vt:lpstr>
      <vt:lpstr>PowerPoint Presentation</vt:lpstr>
      <vt:lpstr>Extraintestinal Manifestations in IBD</vt:lpstr>
      <vt:lpstr>PowerPoint Presentation</vt:lpstr>
      <vt:lpstr>PowerPoint Presentation</vt:lpstr>
      <vt:lpstr>Crohn’s Disease</vt:lpstr>
      <vt:lpstr>Crohn’s Disease</vt:lpstr>
      <vt:lpstr>Crohn’s Disease</vt:lpstr>
      <vt:lpstr>PowerPoint Presentation</vt:lpstr>
      <vt:lpstr>Summary of other causes of Lower GI Bleeding</vt:lpstr>
      <vt:lpstr>PowerPoint Presentation</vt:lpstr>
      <vt:lpstr>PowerPoint Presentation</vt:lpstr>
      <vt:lpstr>PowerPoint Presentation</vt:lpstr>
      <vt:lpstr>Hemorrhoids</vt:lpstr>
      <vt:lpstr>PowerPoint Presentation</vt:lpstr>
      <vt:lpstr>PowerPoint Presentation</vt:lpstr>
      <vt:lpstr>Etiology</vt:lpstr>
      <vt:lpstr>Internal / External Hemorrhoid</vt:lpstr>
      <vt:lpstr>Classification of Internal Hemorrhoids</vt:lpstr>
      <vt:lpstr>Prolapsed Hemorrhoid</vt:lpstr>
      <vt:lpstr>Diagnosis</vt:lpstr>
      <vt:lpstr>Treatment</vt:lpstr>
      <vt:lpstr>Medical Therapy</vt:lpstr>
      <vt:lpstr>Surgical Therapy</vt:lpstr>
      <vt:lpstr>PowerPoint Presentation</vt:lpstr>
      <vt:lpstr>PowerPoint Presentation</vt:lpstr>
      <vt:lpstr>Anal Fissure</vt:lpstr>
      <vt:lpstr>Anal Fissure and Sphincterotomy</vt:lpstr>
      <vt:lpstr>Anal Fistula – Fistula in ano</vt:lpstr>
      <vt:lpstr>Fistula Types - Fistulectomy</vt:lpstr>
      <vt:lpstr>PeriAnal Abscess </vt:lpstr>
      <vt:lpstr>Pilonidal Disease </vt:lpstr>
      <vt:lpstr>PowerPoint Presentation</vt:lpstr>
      <vt:lpstr>Rectal Prolapse</vt:lpstr>
      <vt:lpstr>PowerPoint Presentation</vt:lpstr>
      <vt:lpstr>PowerPoint Presentation</vt:lpstr>
      <vt:lpstr>Foreign Objects</vt:lpstr>
      <vt:lpstr>Surgeries and Other Procedures</vt:lpstr>
      <vt:lpstr>Bowel anastamosis</vt:lpstr>
      <vt:lpstr>Colostomy</vt:lpstr>
      <vt:lpstr>Illeostomy</vt:lpstr>
      <vt:lpstr>Illeostomy</vt:lpstr>
      <vt:lpstr>Illeostomy</vt:lpstr>
      <vt:lpstr>Abdomino-perineal resection</vt:lpstr>
      <vt:lpstr>Whipples procedure</vt:lpstr>
      <vt:lpstr>Special considerations should be made in</vt:lpstr>
      <vt:lpstr>Sigmoidoscopy / colonoscopy</vt:lpstr>
      <vt:lpstr>MEQ’s Rectal Bleeding</vt:lpstr>
      <vt:lpstr>MEQ’s Rectal Bleeding</vt:lpstr>
      <vt:lpstr>MEQ’s Rectal Bleeding</vt:lpstr>
      <vt:lpstr>MEQ’s Rectal Bleeding</vt:lpstr>
      <vt:lpstr>MEQ’s Rectal Bleeding</vt:lpstr>
      <vt:lpstr>MEQ’s Rectal Bleeding</vt:lpstr>
      <vt:lpstr>MEQ’s Rectal Bleeding</vt:lpstr>
      <vt:lpstr>MEQ’s Rectal Bleeding</vt:lpstr>
      <vt:lpstr>MEQ’s Rectal Bleeding</vt:lpstr>
      <vt:lpstr>MEQ’s Rectal Bleeding</vt:lpstr>
      <vt:lpstr>MEQ’s Rectal Bleeding</vt:lpstr>
      <vt:lpstr>MEQ’s Rectal Bleeding</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Lower GI Conditions</dc:title>
  <dc:creator>user</dc:creator>
  <cp:lastModifiedBy>user</cp:lastModifiedBy>
  <cp:revision>12</cp:revision>
  <dcterms:created xsi:type="dcterms:W3CDTF">2006-08-16T00:00:00Z</dcterms:created>
  <dcterms:modified xsi:type="dcterms:W3CDTF">2013-09-10T07:24:54Z</dcterms:modified>
</cp:coreProperties>
</file>