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1" r:id="rId3"/>
    <p:sldId id="262" r:id="rId4"/>
    <p:sldId id="263" r:id="rId5"/>
    <p:sldId id="264" r:id="rId6"/>
    <p:sldId id="277" r:id="rId7"/>
    <p:sldId id="282" r:id="rId8"/>
    <p:sldId id="265" r:id="rId9"/>
    <p:sldId id="301" r:id="rId10"/>
    <p:sldId id="267" r:id="rId11"/>
    <p:sldId id="278" r:id="rId12"/>
    <p:sldId id="279" r:id="rId13"/>
    <p:sldId id="284" r:id="rId14"/>
    <p:sldId id="285" r:id="rId15"/>
    <p:sldId id="286" r:id="rId16"/>
    <p:sldId id="281" r:id="rId17"/>
    <p:sldId id="287" r:id="rId18"/>
    <p:sldId id="288" r:id="rId19"/>
    <p:sldId id="296" r:id="rId20"/>
    <p:sldId id="297" r:id="rId21"/>
    <p:sldId id="29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9" r:id="rId30"/>
    <p:sldId id="300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83" r:id="rId39"/>
    <p:sldId id="275" r:id="rId40"/>
    <p:sldId id="276" r:id="rId41"/>
    <p:sldId id="302" r:id="rId42"/>
    <p:sldId id="303" r:id="rId43"/>
    <p:sldId id="304" r:id="rId44"/>
    <p:sldId id="305" r:id="rId45"/>
    <p:sldId id="306" r:id="rId46"/>
    <p:sldId id="257" r:id="rId47"/>
    <p:sldId id="25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61112-8536-456A-80F7-347C0ADD3A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447B053-34B8-46E8-B0CC-5049E88244F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INTRAOP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C7946C7-7F58-4CBF-8513-C1C4DE309ED4}" type="parTrans" cxnId="{C1D90338-5D9C-47E0-9876-87CED04FE4C7}">
      <dgm:prSet/>
      <dgm:spPr/>
    </dgm:pt>
    <dgm:pt modelId="{F28B9135-CB2E-4F22-B6A7-6912B731EEAE}" type="sibTrans" cxnId="{C1D90338-5D9C-47E0-9876-87CED04FE4C7}">
      <dgm:prSet/>
      <dgm:spPr/>
    </dgm:pt>
    <dgm:pt modelId="{B0A4FE29-1060-460D-A8C9-E06936FE266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PNEUMOPERIT.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89EB3C6-A1AB-4407-9E0C-7FBB305E0B88}" type="parTrans" cxnId="{C7BA1D05-6731-4467-B1B6-7C71CA108A19}">
      <dgm:prSet/>
      <dgm:spPr/>
    </dgm:pt>
    <dgm:pt modelId="{771EEB8A-F94D-4CD4-B1AE-17D5CEDCEB63}" type="sibTrans" cxnId="{C7BA1D05-6731-4467-B1B6-7C71CA108A19}">
      <dgm:prSet/>
      <dgm:spPr/>
    </dgm:pt>
    <dgm:pt modelId="{AD907B5C-B601-4868-8B0B-800FB2D4656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GAS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EXTRAVASATION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736DADF-A015-45CA-AA1D-336205AE1D3E}" type="parTrans" cxnId="{F7356F4D-90DD-43B4-8B7C-4455CEE3AAE0}">
      <dgm:prSet/>
      <dgm:spPr/>
    </dgm:pt>
    <dgm:pt modelId="{9AD385C4-1AA4-48E5-9F7F-3AD95C042D67}" type="sibTrans" cxnId="{F7356F4D-90DD-43B4-8B7C-4455CEE3AAE0}">
      <dgm:prSet/>
      <dgm:spPr/>
    </dgm:pt>
    <dgm:pt modelId="{0B648653-59BF-48B6-8B30-877AE61270A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POSITIONING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14C10CE-CAB5-4BFC-AFE1-C0BB8913DFDC}" type="parTrans" cxnId="{151B09E7-9981-4916-863F-32A8495D80FC}">
      <dgm:prSet/>
      <dgm:spPr/>
    </dgm:pt>
    <dgm:pt modelId="{870CF6E3-AAB5-48BB-A1A6-B5610DCC9AFA}" type="sibTrans" cxnId="{151B09E7-9981-4916-863F-32A8495D80FC}">
      <dgm:prSet/>
      <dgm:spPr/>
    </dgm:pt>
    <dgm:pt modelId="{B9B62CB5-BB3F-4CCF-A1F1-856FA1C072B0}" type="pres">
      <dgm:prSet presAssocID="{ECA61112-8536-456A-80F7-347C0ADD3A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285E43-9094-46B1-B5FF-FBE47F8A2144}" type="pres">
      <dgm:prSet presAssocID="{A447B053-34B8-46E8-B0CC-5049E88244FD}" presName="hierRoot1" presStyleCnt="0">
        <dgm:presLayoutVars>
          <dgm:hierBranch val="r"/>
        </dgm:presLayoutVars>
      </dgm:prSet>
      <dgm:spPr/>
    </dgm:pt>
    <dgm:pt modelId="{980FA6D4-1745-486F-B323-32B124BA826E}" type="pres">
      <dgm:prSet presAssocID="{A447B053-34B8-46E8-B0CC-5049E88244FD}" presName="rootComposite1" presStyleCnt="0"/>
      <dgm:spPr/>
    </dgm:pt>
    <dgm:pt modelId="{C0D44731-A966-4A35-8566-28BD5A4B2DBC}" type="pres">
      <dgm:prSet presAssocID="{A447B053-34B8-46E8-B0CC-5049E88244FD}" presName="rootText1" presStyleLbl="node0" presStyleIdx="0" presStyleCnt="1">
        <dgm:presLayoutVars>
          <dgm:chPref val="3"/>
        </dgm:presLayoutVars>
      </dgm:prSet>
      <dgm:spPr/>
    </dgm:pt>
    <dgm:pt modelId="{AA33C8CC-A056-4194-8ACF-B7D536EA5DAD}" type="pres">
      <dgm:prSet presAssocID="{A447B053-34B8-46E8-B0CC-5049E88244FD}" presName="rootConnector1" presStyleLbl="node1" presStyleIdx="0" presStyleCnt="0"/>
      <dgm:spPr/>
    </dgm:pt>
    <dgm:pt modelId="{ACD7F8E2-6F60-408D-BE82-3B98B861B119}" type="pres">
      <dgm:prSet presAssocID="{A447B053-34B8-46E8-B0CC-5049E88244FD}" presName="hierChild2" presStyleCnt="0"/>
      <dgm:spPr/>
    </dgm:pt>
    <dgm:pt modelId="{D2770D5E-2A1F-413E-8051-3AA95B82F9B7}" type="pres">
      <dgm:prSet presAssocID="{C89EB3C6-A1AB-4407-9E0C-7FBB305E0B88}" presName="Name50" presStyleLbl="parChTrans1D2" presStyleIdx="0" presStyleCnt="3"/>
      <dgm:spPr/>
    </dgm:pt>
    <dgm:pt modelId="{B62AB257-69EA-4373-B74E-DFE3CA8FF93F}" type="pres">
      <dgm:prSet presAssocID="{B0A4FE29-1060-460D-A8C9-E06936FE266A}" presName="hierRoot2" presStyleCnt="0">
        <dgm:presLayoutVars>
          <dgm:hierBranch/>
        </dgm:presLayoutVars>
      </dgm:prSet>
      <dgm:spPr/>
    </dgm:pt>
    <dgm:pt modelId="{135FA416-A653-4FE9-9431-F871181CC92F}" type="pres">
      <dgm:prSet presAssocID="{B0A4FE29-1060-460D-A8C9-E06936FE266A}" presName="rootComposite" presStyleCnt="0"/>
      <dgm:spPr/>
    </dgm:pt>
    <dgm:pt modelId="{6FCCF618-C954-4DE3-86D5-A196CDD2D977}" type="pres">
      <dgm:prSet presAssocID="{B0A4FE29-1060-460D-A8C9-E06936FE266A}" presName="rootText" presStyleLbl="node2" presStyleIdx="0" presStyleCnt="3">
        <dgm:presLayoutVars>
          <dgm:chPref val="3"/>
        </dgm:presLayoutVars>
      </dgm:prSet>
      <dgm:spPr/>
    </dgm:pt>
    <dgm:pt modelId="{EE964BB6-BE78-4C5D-B87E-4EE0DCC4B614}" type="pres">
      <dgm:prSet presAssocID="{B0A4FE29-1060-460D-A8C9-E06936FE266A}" presName="rootConnector" presStyleLbl="node2" presStyleIdx="0" presStyleCnt="3"/>
      <dgm:spPr/>
    </dgm:pt>
    <dgm:pt modelId="{61A344BA-23C8-4428-9107-AAF9B9732332}" type="pres">
      <dgm:prSet presAssocID="{B0A4FE29-1060-460D-A8C9-E06936FE266A}" presName="hierChild4" presStyleCnt="0"/>
      <dgm:spPr/>
    </dgm:pt>
    <dgm:pt modelId="{50C1F04A-AD40-4B1A-85A9-E8B890B5CD2E}" type="pres">
      <dgm:prSet presAssocID="{B0A4FE29-1060-460D-A8C9-E06936FE266A}" presName="hierChild5" presStyleCnt="0"/>
      <dgm:spPr/>
    </dgm:pt>
    <dgm:pt modelId="{977B985F-C7DA-4F85-B4C1-7835AA2D02E1}" type="pres">
      <dgm:prSet presAssocID="{E736DADF-A015-45CA-AA1D-336205AE1D3E}" presName="Name50" presStyleLbl="parChTrans1D2" presStyleIdx="1" presStyleCnt="3"/>
      <dgm:spPr/>
    </dgm:pt>
    <dgm:pt modelId="{7133910D-C29F-4E4C-9950-57743B1BC140}" type="pres">
      <dgm:prSet presAssocID="{AD907B5C-B601-4868-8B0B-800FB2D46566}" presName="hierRoot2" presStyleCnt="0">
        <dgm:presLayoutVars>
          <dgm:hierBranch/>
        </dgm:presLayoutVars>
      </dgm:prSet>
      <dgm:spPr/>
    </dgm:pt>
    <dgm:pt modelId="{840D669E-8D9B-4735-A057-2D1411A9C30B}" type="pres">
      <dgm:prSet presAssocID="{AD907B5C-B601-4868-8B0B-800FB2D46566}" presName="rootComposite" presStyleCnt="0"/>
      <dgm:spPr/>
    </dgm:pt>
    <dgm:pt modelId="{AD725A19-5B8F-49D4-B813-CC9820252AFF}" type="pres">
      <dgm:prSet presAssocID="{AD907B5C-B601-4868-8B0B-800FB2D46566}" presName="rootText" presStyleLbl="node2" presStyleIdx="1" presStyleCnt="3">
        <dgm:presLayoutVars>
          <dgm:chPref val="3"/>
        </dgm:presLayoutVars>
      </dgm:prSet>
      <dgm:spPr/>
    </dgm:pt>
    <dgm:pt modelId="{16046DBE-5DDC-4D19-925D-3CB4840B1CF8}" type="pres">
      <dgm:prSet presAssocID="{AD907B5C-B601-4868-8B0B-800FB2D46566}" presName="rootConnector" presStyleLbl="node2" presStyleIdx="1" presStyleCnt="3"/>
      <dgm:spPr/>
    </dgm:pt>
    <dgm:pt modelId="{BA5D69F3-3911-48FD-B7B5-3E8D3415170C}" type="pres">
      <dgm:prSet presAssocID="{AD907B5C-B601-4868-8B0B-800FB2D46566}" presName="hierChild4" presStyleCnt="0"/>
      <dgm:spPr/>
    </dgm:pt>
    <dgm:pt modelId="{8288BE40-2527-4ACD-94AF-DCE860C924C0}" type="pres">
      <dgm:prSet presAssocID="{AD907B5C-B601-4868-8B0B-800FB2D46566}" presName="hierChild5" presStyleCnt="0"/>
      <dgm:spPr/>
    </dgm:pt>
    <dgm:pt modelId="{EFD2B8E5-AF21-4B50-ACC1-28C03B351CC8}" type="pres">
      <dgm:prSet presAssocID="{C14C10CE-CAB5-4BFC-AFE1-C0BB8913DFDC}" presName="Name50" presStyleLbl="parChTrans1D2" presStyleIdx="2" presStyleCnt="3"/>
      <dgm:spPr/>
    </dgm:pt>
    <dgm:pt modelId="{07E5E553-812C-4820-9F22-6D256B17C2FE}" type="pres">
      <dgm:prSet presAssocID="{0B648653-59BF-48B6-8B30-877AE61270AE}" presName="hierRoot2" presStyleCnt="0">
        <dgm:presLayoutVars>
          <dgm:hierBranch/>
        </dgm:presLayoutVars>
      </dgm:prSet>
      <dgm:spPr/>
    </dgm:pt>
    <dgm:pt modelId="{EB038DA1-EE2F-412E-9F60-AD52487243BA}" type="pres">
      <dgm:prSet presAssocID="{0B648653-59BF-48B6-8B30-877AE61270AE}" presName="rootComposite" presStyleCnt="0"/>
      <dgm:spPr/>
    </dgm:pt>
    <dgm:pt modelId="{12D4EF22-439A-4F5A-A097-8E1FD823029D}" type="pres">
      <dgm:prSet presAssocID="{0B648653-59BF-48B6-8B30-877AE61270AE}" presName="rootText" presStyleLbl="node2" presStyleIdx="2" presStyleCnt="3">
        <dgm:presLayoutVars>
          <dgm:chPref val="3"/>
        </dgm:presLayoutVars>
      </dgm:prSet>
      <dgm:spPr/>
    </dgm:pt>
    <dgm:pt modelId="{87CB0A93-99C7-4C82-886D-181AE3961833}" type="pres">
      <dgm:prSet presAssocID="{0B648653-59BF-48B6-8B30-877AE61270AE}" presName="rootConnector" presStyleLbl="node2" presStyleIdx="2" presStyleCnt="3"/>
      <dgm:spPr/>
    </dgm:pt>
    <dgm:pt modelId="{5B41D07C-73F4-40AF-B899-824FCE8E2413}" type="pres">
      <dgm:prSet presAssocID="{0B648653-59BF-48B6-8B30-877AE61270AE}" presName="hierChild4" presStyleCnt="0"/>
      <dgm:spPr/>
    </dgm:pt>
    <dgm:pt modelId="{FF09A8DE-281F-4CA3-B177-F9751A3E68E4}" type="pres">
      <dgm:prSet presAssocID="{0B648653-59BF-48B6-8B30-877AE61270AE}" presName="hierChild5" presStyleCnt="0"/>
      <dgm:spPr/>
    </dgm:pt>
    <dgm:pt modelId="{246E1D04-1C39-4B33-BC47-73D10C956B4C}" type="pres">
      <dgm:prSet presAssocID="{A447B053-34B8-46E8-B0CC-5049E88244FD}" presName="hierChild3" presStyleCnt="0"/>
      <dgm:spPr/>
    </dgm:pt>
  </dgm:ptLst>
  <dgm:cxnLst>
    <dgm:cxn modelId="{151B09E7-9981-4916-863F-32A8495D80FC}" srcId="{A447B053-34B8-46E8-B0CC-5049E88244FD}" destId="{0B648653-59BF-48B6-8B30-877AE61270AE}" srcOrd="2" destOrd="0" parTransId="{C14C10CE-CAB5-4BFC-AFE1-C0BB8913DFDC}" sibTransId="{870CF6E3-AAB5-48BB-A1A6-B5610DCC9AFA}"/>
    <dgm:cxn modelId="{C7BA1D05-6731-4467-B1B6-7C71CA108A19}" srcId="{A447B053-34B8-46E8-B0CC-5049E88244FD}" destId="{B0A4FE29-1060-460D-A8C9-E06936FE266A}" srcOrd="0" destOrd="0" parTransId="{C89EB3C6-A1AB-4407-9E0C-7FBB305E0B88}" sibTransId="{771EEB8A-F94D-4CD4-B1AE-17D5CEDCEB63}"/>
    <dgm:cxn modelId="{3EE12AB3-A946-482F-AACF-1388FADA8A2C}" type="presOf" srcId="{A447B053-34B8-46E8-B0CC-5049E88244FD}" destId="{AA33C8CC-A056-4194-8ACF-B7D536EA5DAD}" srcOrd="1" destOrd="0" presId="urn:microsoft.com/office/officeart/2005/8/layout/orgChart1"/>
    <dgm:cxn modelId="{F7356F4D-90DD-43B4-8B7C-4455CEE3AAE0}" srcId="{A447B053-34B8-46E8-B0CC-5049E88244FD}" destId="{AD907B5C-B601-4868-8B0B-800FB2D46566}" srcOrd="1" destOrd="0" parTransId="{E736DADF-A015-45CA-AA1D-336205AE1D3E}" sibTransId="{9AD385C4-1AA4-48E5-9F7F-3AD95C042D67}"/>
    <dgm:cxn modelId="{359BB84D-29DB-4ED3-86D8-0249D10D1073}" type="presOf" srcId="{0B648653-59BF-48B6-8B30-877AE61270AE}" destId="{87CB0A93-99C7-4C82-886D-181AE3961833}" srcOrd="1" destOrd="0" presId="urn:microsoft.com/office/officeart/2005/8/layout/orgChart1"/>
    <dgm:cxn modelId="{C1D90338-5D9C-47E0-9876-87CED04FE4C7}" srcId="{ECA61112-8536-456A-80F7-347C0ADD3AC3}" destId="{A447B053-34B8-46E8-B0CC-5049E88244FD}" srcOrd="0" destOrd="0" parTransId="{BC7946C7-7F58-4CBF-8513-C1C4DE309ED4}" sibTransId="{F28B9135-CB2E-4F22-B6A7-6912B731EEAE}"/>
    <dgm:cxn modelId="{32E5085E-9378-447C-B094-647FA7F955E5}" type="presOf" srcId="{A447B053-34B8-46E8-B0CC-5049E88244FD}" destId="{C0D44731-A966-4A35-8566-28BD5A4B2DBC}" srcOrd="0" destOrd="0" presId="urn:microsoft.com/office/officeart/2005/8/layout/orgChart1"/>
    <dgm:cxn modelId="{DE040EC2-92EB-4997-B62D-8AFEA2C8A939}" type="presOf" srcId="{E736DADF-A015-45CA-AA1D-336205AE1D3E}" destId="{977B985F-C7DA-4F85-B4C1-7835AA2D02E1}" srcOrd="0" destOrd="0" presId="urn:microsoft.com/office/officeart/2005/8/layout/orgChart1"/>
    <dgm:cxn modelId="{844C23FC-7A4D-450D-AD6C-C972B702F9AD}" type="presOf" srcId="{AD907B5C-B601-4868-8B0B-800FB2D46566}" destId="{AD725A19-5B8F-49D4-B813-CC9820252AFF}" srcOrd="0" destOrd="0" presId="urn:microsoft.com/office/officeart/2005/8/layout/orgChart1"/>
    <dgm:cxn modelId="{638CBFA6-19FC-4917-969F-A21C5A209F9A}" type="presOf" srcId="{AD907B5C-B601-4868-8B0B-800FB2D46566}" destId="{16046DBE-5DDC-4D19-925D-3CB4840B1CF8}" srcOrd="1" destOrd="0" presId="urn:microsoft.com/office/officeart/2005/8/layout/orgChart1"/>
    <dgm:cxn modelId="{5F0EA7AF-8AC4-4CFE-91C5-D0B6B5361F83}" type="presOf" srcId="{0B648653-59BF-48B6-8B30-877AE61270AE}" destId="{12D4EF22-439A-4F5A-A097-8E1FD823029D}" srcOrd="0" destOrd="0" presId="urn:microsoft.com/office/officeart/2005/8/layout/orgChart1"/>
    <dgm:cxn modelId="{A360F558-D77C-48C0-8750-DB74CBFA460B}" type="presOf" srcId="{C14C10CE-CAB5-4BFC-AFE1-C0BB8913DFDC}" destId="{EFD2B8E5-AF21-4B50-ACC1-28C03B351CC8}" srcOrd="0" destOrd="0" presId="urn:microsoft.com/office/officeart/2005/8/layout/orgChart1"/>
    <dgm:cxn modelId="{623BF1EE-6943-43B5-B30F-6E8781AA96D0}" type="presOf" srcId="{B0A4FE29-1060-460D-A8C9-E06936FE266A}" destId="{EE964BB6-BE78-4C5D-B87E-4EE0DCC4B614}" srcOrd="1" destOrd="0" presId="urn:microsoft.com/office/officeart/2005/8/layout/orgChart1"/>
    <dgm:cxn modelId="{42CD093D-F50F-48D9-8CF5-8E9CDBCA9CD7}" type="presOf" srcId="{ECA61112-8536-456A-80F7-347C0ADD3AC3}" destId="{B9B62CB5-BB3F-4CCF-A1F1-856FA1C072B0}" srcOrd="0" destOrd="0" presId="urn:microsoft.com/office/officeart/2005/8/layout/orgChart1"/>
    <dgm:cxn modelId="{527EAB92-59AB-411F-8459-7AEC3D6F7971}" type="presOf" srcId="{C89EB3C6-A1AB-4407-9E0C-7FBB305E0B88}" destId="{D2770D5E-2A1F-413E-8051-3AA95B82F9B7}" srcOrd="0" destOrd="0" presId="urn:microsoft.com/office/officeart/2005/8/layout/orgChart1"/>
    <dgm:cxn modelId="{17C744FE-C51A-42ED-A6B1-3A9CE447D0A8}" type="presOf" srcId="{B0A4FE29-1060-460D-A8C9-E06936FE266A}" destId="{6FCCF618-C954-4DE3-86D5-A196CDD2D977}" srcOrd="0" destOrd="0" presId="urn:microsoft.com/office/officeart/2005/8/layout/orgChart1"/>
    <dgm:cxn modelId="{42A5E042-4648-4953-A2D2-EFCB968A9814}" type="presParOf" srcId="{B9B62CB5-BB3F-4CCF-A1F1-856FA1C072B0}" destId="{9E285E43-9094-46B1-B5FF-FBE47F8A2144}" srcOrd="0" destOrd="0" presId="urn:microsoft.com/office/officeart/2005/8/layout/orgChart1"/>
    <dgm:cxn modelId="{7F5727E4-79AC-4CF2-9BBD-1A00984B4A54}" type="presParOf" srcId="{9E285E43-9094-46B1-B5FF-FBE47F8A2144}" destId="{980FA6D4-1745-486F-B323-32B124BA826E}" srcOrd="0" destOrd="0" presId="urn:microsoft.com/office/officeart/2005/8/layout/orgChart1"/>
    <dgm:cxn modelId="{6D269B99-0E63-4556-83F3-07D7DF9F9392}" type="presParOf" srcId="{980FA6D4-1745-486F-B323-32B124BA826E}" destId="{C0D44731-A966-4A35-8566-28BD5A4B2DBC}" srcOrd="0" destOrd="0" presId="urn:microsoft.com/office/officeart/2005/8/layout/orgChart1"/>
    <dgm:cxn modelId="{271DF5B8-F57B-4A28-B860-66684F3E02B8}" type="presParOf" srcId="{980FA6D4-1745-486F-B323-32B124BA826E}" destId="{AA33C8CC-A056-4194-8ACF-B7D536EA5DAD}" srcOrd="1" destOrd="0" presId="urn:microsoft.com/office/officeart/2005/8/layout/orgChart1"/>
    <dgm:cxn modelId="{5D12647A-C936-47F8-B972-EE821969DBB1}" type="presParOf" srcId="{9E285E43-9094-46B1-B5FF-FBE47F8A2144}" destId="{ACD7F8E2-6F60-408D-BE82-3B98B861B119}" srcOrd="1" destOrd="0" presId="urn:microsoft.com/office/officeart/2005/8/layout/orgChart1"/>
    <dgm:cxn modelId="{2404CB8E-7992-4504-9A0D-4D4AAFF9003C}" type="presParOf" srcId="{ACD7F8E2-6F60-408D-BE82-3B98B861B119}" destId="{D2770D5E-2A1F-413E-8051-3AA95B82F9B7}" srcOrd="0" destOrd="0" presId="urn:microsoft.com/office/officeart/2005/8/layout/orgChart1"/>
    <dgm:cxn modelId="{76083EEE-1CD5-4E44-A49D-76F38BEFC68A}" type="presParOf" srcId="{ACD7F8E2-6F60-408D-BE82-3B98B861B119}" destId="{B62AB257-69EA-4373-B74E-DFE3CA8FF93F}" srcOrd="1" destOrd="0" presId="urn:microsoft.com/office/officeart/2005/8/layout/orgChart1"/>
    <dgm:cxn modelId="{6036D988-835A-4294-B2D8-E1D8F7CFE596}" type="presParOf" srcId="{B62AB257-69EA-4373-B74E-DFE3CA8FF93F}" destId="{135FA416-A653-4FE9-9431-F871181CC92F}" srcOrd="0" destOrd="0" presId="urn:microsoft.com/office/officeart/2005/8/layout/orgChart1"/>
    <dgm:cxn modelId="{CF8A8BFB-9694-4B1F-9579-ECDFFC0E5C74}" type="presParOf" srcId="{135FA416-A653-4FE9-9431-F871181CC92F}" destId="{6FCCF618-C954-4DE3-86D5-A196CDD2D977}" srcOrd="0" destOrd="0" presId="urn:microsoft.com/office/officeart/2005/8/layout/orgChart1"/>
    <dgm:cxn modelId="{4A493C6A-D51D-4D9F-861F-0AE94C3BE153}" type="presParOf" srcId="{135FA416-A653-4FE9-9431-F871181CC92F}" destId="{EE964BB6-BE78-4C5D-B87E-4EE0DCC4B614}" srcOrd="1" destOrd="0" presId="urn:microsoft.com/office/officeart/2005/8/layout/orgChart1"/>
    <dgm:cxn modelId="{52EB3CBF-42DA-4DA7-B1D8-6323A8D84097}" type="presParOf" srcId="{B62AB257-69EA-4373-B74E-DFE3CA8FF93F}" destId="{61A344BA-23C8-4428-9107-AAF9B9732332}" srcOrd="1" destOrd="0" presId="urn:microsoft.com/office/officeart/2005/8/layout/orgChart1"/>
    <dgm:cxn modelId="{BCA04148-FCA8-48EC-A11B-52577AA32BC0}" type="presParOf" srcId="{B62AB257-69EA-4373-B74E-DFE3CA8FF93F}" destId="{50C1F04A-AD40-4B1A-85A9-E8B890B5CD2E}" srcOrd="2" destOrd="0" presId="urn:microsoft.com/office/officeart/2005/8/layout/orgChart1"/>
    <dgm:cxn modelId="{AED37DBC-CAE6-45ED-B95E-A7BE0303D288}" type="presParOf" srcId="{ACD7F8E2-6F60-408D-BE82-3B98B861B119}" destId="{977B985F-C7DA-4F85-B4C1-7835AA2D02E1}" srcOrd="2" destOrd="0" presId="urn:microsoft.com/office/officeart/2005/8/layout/orgChart1"/>
    <dgm:cxn modelId="{F4FC5043-C150-4F48-B81A-C7E179114140}" type="presParOf" srcId="{ACD7F8E2-6F60-408D-BE82-3B98B861B119}" destId="{7133910D-C29F-4E4C-9950-57743B1BC140}" srcOrd="3" destOrd="0" presId="urn:microsoft.com/office/officeart/2005/8/layout/orgChart1"/>
    <dgm:cxn modelId="{771F64C5-BC1F-488D-BD56-4344FFC29479}" type="presParOf" srcId="{7133910D-C29F-4E4C-9950-57743B1BC140}" destId="{840D669E-8D9B-4735-A057-2D1411A9C30B}" srcOrd="0" destOrd="0" presId="urn:microsoft.com/office/officeart/2005/8/layout/orgChart1"/>
    <dgm:cxn modelId="{29D20A10-360F-43B5-91E9-BC135F51B19E}" type="presParOf" srcId="{840D669E-8D9B-4735-A057-2D1411A9C30B}" destId="{AD725A19-5B8F-49D4-B813-CC9820252AFF}" srcOrd="0" destOrd="0" presId="urn:microsoft.com/office/officeart/2005/8/layout/orgChart1"/>
    <dgm:cxn modelId="{27809545-1975-49F6-B805-D604CD8D4E55}" type="presParOf" srcId="{840D669E-8D9B-4735-A057-2D1411A9C30B}" destId="{16046DBE-5DDC-4D19-925D-3CB4840B1CF8}" srcOrd="1" destOrd="0" presId="urn:microsoft.com/office/officeart/2005/8/layout/orgChart1"/>
    <dgm:cxn modelId="{5CBED2C2-9E87-411A-BF24-CA67E24F1778}" type="presParOf" srcId="{7133910D-C29F-4E4C-9950-57743B1BC140}" destId="{BA5D69F3-3911-48FD-B7B5-3E8D3415170C}" srcOrd="1" destOrd="0" presId="urn:microsoft.com/office/officeart/2005/8/layout/orgChart1"/>
    <dgm:cxn modelId="{C0720C74-0EC2-476F-9416-63AC7BD16F51}" type="presParOf" srcId="{7133910D-C29F-4E4C-9950-57743B1BC140}" destId="{8288BE40-2527-4ACD-94AF-DCE860C924C0}" srcOrd="2" destOrd="0" presId="urn:microsoft.com/office/officeart/2005/8/layout/orgChart1"/>
    <dgm:cxn modelId="{9298F53C-F6A6-4532-877F-E9F0B0200F0C}" type="presParOf" srcId="{ACD7F8E2-6F60-408D-BE82-3B98B861B119}" destId="{EFD2B8E5-AF21-4B50-ACC1-28C03B351CC8}" srcOrd="4" destOrd="0" presId="urn:microsoft.com/office/officeart/2005/8/layout/orgChart1"/>
    <dgm:cxn modelId="{8A51E93D-BE44-49E4-87D7-0502E518FBE9}" type="presParOf" srcId="{ACD7F8E2-6F60-408D-BE82-3B98B861B119}" destId="{07E5E553-812C-4820-9F22-6D256B17C2FE}" srcOrd="5" destOrd="0" presId="urn:microsoft.com/office/officeart/2005/8/layout/orgChart1"/>
    <dgm:cxn modelId="{CC5B0521-0B3D-4A87-A7CB-7E93A1952763}" type="presParOf" srcId="{07E5E553-812C-4820-9F22-6D256B17C2FE}" destId="{EB038DA1-EE2F-412E-9F60-AD52487243BA}" srcOrd="0" destOrd="0" presId="urn:microsoft.com/office/officeart/2005/8/layout/orgChart1"/>
    <dgm:cxn modelId="{6377C5AF-5D85-44F6-8168-5D6BF2740529}" type="presParOf" srcId="{EB038DA1-EE2F-412E-9F60-AD52487243BA}" destId="{12D4EF22-439A-4F5A-A097-8E1FD823029D}" srcOrd="0" destOrd="0" presId="urn:microsoft.com/office/officeart/2005/8/layout/orgChart1"/>
    <dgm:cxn modelId="{B045FB5A-B8B4-4BBD-AA41-0A4816C622ED}" type="presParOf" srcId="{EB038DA1-EE2F-412E-9F60-AD52487243BA}" destId="{87CB0A93-99C7-4C82-886D-181AE3961833}" srcOrd="1" destOrd="0" presId="urn:microsoft.com/office/officeart/2005/8/layout/orgChart1"/>
    <dgm:cxn modelId="{7E2C2D96-9043-4277-8441-55BC7D796394}" type="presParOf" srcId="{07E5E553-812C-4820-9F22-6D256B17C2FE}" destId="{5B41D07C-73F4-40AF-B899-824FCE8E2413}" srcOrd="1" destOrd="0" presId="urn:microsoft.com/office/officeart/2005/8/layout/orgChart1"/>
    <dgm:cxn modelId="{477D40B3-A359-465E-9422-4222E4B75A4E}" type="presParOf" srcId="{07E5E553-812C-4820-9F22-6D256B17C2FE}" destId="{FF09A8DE-281F-4CA3-B177-F9751A3E68E4}" srcOrd="2" destOrd="0" presId="urn:microsoft.com/office/officeart/2005/8/layout/orgChart1"/>
    <dgm:cxn modelId="{5035866C-05DD-40E0-9B53-88B6CD8151B5}" type="presParOf" srcId="{9E285E43-9094-46B1-B5FF-FBE47F8A2144}" destId="{246E1D04-1C39-4B33-BC47-73D10C956B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31FA6-9764-44D3-B723-63F350EF3647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D3D1-EF3D-4841-BE29-B8D7809BA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7A295-CC9A-42D3-A2A8-356F0B39DD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C1EE3-1A9E-42D7-BD24-888F9046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Laparoscopy</a:t>
            </a:r>
            <a:endParaRPr lang="en-US" sz="7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Dr. S.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Nishan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Silva</a:t>
            </a:r>
          </a:p>
          <a:p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(MBBS)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1576387"/>
            <a:ext cx="3971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8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3381375" cy="2743200"/>
          </a:xfrm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828800"/>
            <a:ext cx="4459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533400" y="4572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Fig. Demonstarting surgical incision </a:t>
            </a:r>
          </a:p>
          <a:p>
            <a:pPr algn="ctr" eaLnBrk="1" hangingPunct="1"/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Sites in lap cholecystectomy</a:t>
            </a:r>
          </a:p>
        </p:txBody>
      </p:sp>
      <p:pic>
        <p:nvPicPr>
          <p:cNvPr id="14339" name="Picture 7" descr="lapchole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8"/>
          <p:cNvSpPr>
            <a:spLocks noChangeShapeType="1"/>
          </p:cNvSpPr>
          <p:nvPr/>
        </p:nvSpPr>
        <p:spPr bwMode="auto">
          <a:xfrm>
            <a:off x="2133600" y="1752600"/>
            <a:ext cx="0" cy="495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2133600" y="6705600"/>
            <a:ext cx="419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2133600" y="1752600"/>
            <a:ext cx="419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>
            <a:off x="6324600" y="1752600"/>
            <a:ext cx="0" cy="495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3" descr="B87A5A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714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My Documents\MyImages\IM00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y Documents\MyImages\IM00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5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2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00FF"/>
                </a:solidFill>
                <a:latin typeface="Arial" charset="0"/>
              </a:rPr>
              <a:t>PHYSIOLOGICAL CHANGES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505200" y="2743200"/>
            <a:ext cx="2119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128612"/>
                </a:solidFill>
                <a:latin typeface="Comic Sans MS" pitchFamily="66" charset="0"/>
              </a:rPr>
              <a:t>Physiological </a:t>
            </a:r>
          </a:p>
          <a:p>
            <a:pPr algn="ctr"/>
            <a:r>
              <a:rPr lang="en-US" sz="2400" b="1">
                <a:solidFill>
                  <a:srgbClr val="128612"/>
                </a:solidFill>
                <a:latin typeface="Comic Sans MS" pitchFamily="66" charset="0"/>
              </a:rPr>
              <a:t>changes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 rot="-2830348">
            <a:off x="2097881" y="2169319"/>
            <a:ext cx="129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DD4BA9"/>
                </a:solidFill>
                <a:latin typeface="Comic Sans MS" pitchFamily="66" charset="0"/>
              </a:rPr>
              <a:t>position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 rot="3041162">
            <a:off x="5786437" y="1833563"/>
            <a:ext cx="77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DD4BA9"/>
                </a:solidFill>
                <a:latin typeface="Comic Sans MS" pitchFamily="66" charset="0"/>
              </a:rPr>
              <a:t>co2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048000" y="419100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DD4BA9"/>
                </a:solidFill>
                <a:latin typeface="Comic Sans MS" pitchFamily="66" charset="0"/>
              </a:rPr>
              <a:t>pneumoperitoneum</a:t>
            </a:r>
          </a:p>
        </p:txBody>
      </p:sp>
      <p:sp>
        <p:nvSpPr>
          <p:cNvPr id="20487" name="AutoShape 8"/>
          <p:cNvSpPr>
            <a:spLocks noChangeArrowheads="1"/>
          </p:cNvSpPr>
          <p:nvPr/>
        </p:nvSpPr>
        <p:spPr bwMode="auto">
          <a:xfrm rot="2149521">
            <a:off x="2895600" y="2514600"/>
            <a:ext cx="701675" cy="485775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C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 rot="8425483">
            <a:off x="5334000" y="2286000"/>
            <a:ext cx="704850" cy="485775"/>
          </a:xfrm>
          <a:prstGeom prst="rightArrow">
            <a:avLst>
              <a:gd name="adj1" fmla="val 50000"/>
              <a:gd name="adj2" fmla="val 36275"/>
            </a:avLst>
          </a:prstGeom>
          <a:solidFill>
            <a:srgbClr val="C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>
            <a:off x="4114800" y="3581400"/>
            <a:ext cx="485775" cy="685800"/>
          </a:xfrm>
          <a:prstGeom prst="upArrow">
            <a:avLst>
              <a:gd name="adj1" fmla="val 50000"/>
              <a:gd name="adj2" fmla="val 35294"/>
            </a:avLst>
          </a:prstGeom>
          <a:solidFill>
            <a:srgbClr val="C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20490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2286000" cy="2209800"/>
          </a:xfrm>
          <a:noFill/>
        </p:spPr>
      </p:pic>
      <p:pic>
        <p:nvPicPr>
          <p:cNvPr id="2049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 descr="laparos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2190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3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Principle Differences between laparoscopic and open surgery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800"/>
              <a:t>For the Surgeon</a:t>
            </a:r>
          </a:p>
          <a:p>
            <a:pPr>
              <a:lnSpc>
                <a:spcPct val="90000"/>
              </a:lnSpc>
            </a:pPr>
            <a:r>
              <a:rPr lang="en-GB" sz="2800"/>
              <a:t>Magnified view often better than obtained via an incision allows precise dissection.</a:t>
            </a:r>
          </a:p>
          <a:p>
            <a:pPr>
              <a:lnSpc>
                <a:spcPct val="90000"/>
              </a:lnSpc>
            </a:pPr>
            <a:r>
              <a:rPr lang="en-GB" sz="2800"/>
              <a:t>Altered (but not absent) tactile response</a:t>
            </a:r>
          </a:p>
          <a:p>
            <a:pPr>
              <a:lnSpc>
                <a:spcPct val="90000"/>
              </a:lnSpc>
            </a:pPr>
            <a:r>
              <a:rPr lang="en-GB" sz="2800"/>
              <a:t>Two dimensional (flat screen) view.</a:t>
            </a:r>
          </a:p>
          <a:p>
            <a:pPr>
              <a:lnSpc>
                <a:spcPct val="90000"/>
              </a:lnSpc>
            </a:pPr>
            <a:r>
              <a:rPr lang="en-GB" sz="2800"/>
              <a:t>Usually (but not always) longer operating time</a:t>
            </a:r>
          </a:p>
          <a:p>
            <a:pPr>
              <a:lnSpc>
                <a:spcPct val="90000"/>
              </a:lnSpc>
            </a:pPr>
            <a:r>
              <a:rPr lang="en-GB" sz="2800"/>
              <a:t>Need to develop entirely different operating technique</a:t>
            </a:r>
          </a:p>
          <a:p>
            <a:pPr>
              <a:lnSpc>
                <a:spcPct val="90000"/>
              </a:lnSpc>
            </a:pPr>
            <a:r>
              <a:rPr lang="en-GB" sz="2800"/>
              <a:t>Adaptation of principles of open surgery to laparoscopic surgery.</a:t>
            </a:r>
          </a:p>
          <a:p>
            <a:pPr>
              <a:lnSpc>
                <a:spcPct val="90000"/>
              </a:lnSpc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687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Instruments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Redesign of instruments for laparoscopic use.</a:t>
            </a:r>
          </a:p>
          <a:p>
            <a:pPr>
              <a:lnSpc>
                <a:spcPct val="90000"/>
              </a:lnSpc>
            </a:pPr>
            <a:r>
              <a:rPr lang="en-GB"/>
              <a:t>Instruments for open surgery in general 6 – 10” in length built around a box joint.</a:t>
            </a:r>
          </a:p>
          <a:p>
            <a:pPr>
              <a:lnSpc>
                <a:spcPct val="90000"/>
              </a:lnSpc>
            </a:pPr>
            <a:r>
              <a:rPr lang="en-GB"/>
              <a:t>Laparoscopic instruments in general 15 – 18” in length with an articulated connecting rod between handles and scissor blades, jaws etc.</a:t>
            </a:r>
          </a:p>
          <a:p>
            <a:pPr>
              <a:lnSpc>
                <a:spcPct val="9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Access/Trocars/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Pneumoperitoneum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Open technique (Hasson)</a:t>
            </a:r>
          </a:p>
          <a:p>
            <a:pPr eaLnBrk="1" hangingPunct="1">
              <a:defRPr/>
            </a:pPr>
            <a:r>
              <a:rPr lang="en-US" smtClean="0"/>
              <a:t>Veres Needle</a:t>
            </a:r>
          </a:p>
          <a:p>
            <a:pPr eaLnBrk="1" hangingPunct="1">
              <a:defRPr/>
            </a:pPr>
            <a:r>
              <a:rPr lang="en-US" smtClean="0"/>
              <a:t>Optical Trocar</a:t>
            </a:r>
          </a:p>
          <a:p>
            <a:pPr eaLnBrk="1" hangingPunct="1">
              <a:defRPr/>
            </a:pPr>
            <a:r>
              <a:rPr lang="en-US" smtClean="0"/>
              <a:t>CO2 insufflation</a:t>
            </a:r>
          </a:p>
        </p:txBody>
      </p:sp>
      <p:pic>
        <p:nvPicPr>
          <p:cNvPr id="6148" name="Picture 8" descr="lappi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895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troc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3432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1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B9899"/>
                </a:solidFill>
              </a:rPr>
              <a:t>SHORT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1981     Semm performed first Laparoscopic</a:t>
            </a:r>
          </a:p>
          <a:p>
            <a:pPr>
              <a:buFontTx/>
              <a:buNone/>
            </a:pPr>
            <a:r>
              <a:rPr lang="en-GB" smtClean="0"/>
              <a:t>                Appendectomy.</a:t>
            </a:r>
          </a:p>
          <a:p>
            <a:r>
              <a:rPr lang="en-GB" smtClean="0"/>
              <a:t>1987     Mouret performed first</a:t>
            </a:r>
          </a:p>
          <a:p>
            <a:pPr>
              <a:buFontTx/>
              <a:buNone/>
            </a:pPr>
            <a:r>
              <a:rPr lang="en-GB" smtClean="0"/>
              <a:t>                 Laparoscopic Cholecystectomy.</a:t>
            </a:r>
          </a:p>
          <a:p>
            <a:pPr>
              <a:buFontTx/>
              <a:buNone/>
            </a:pPr>
            <a:r>
              <a:rPr lang="en-US" smtClean="0"/>
              <a:t>Prior to 1990, the only specialty performing laparoscopy on a widespread basis was gynecology, mostly for relatively short, simple procedures such as a diagnostic laparoscopy or tubal ligation.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54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Laparoscopes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Size:  1.5mm, 3mm, 5mm, 10mm</a:t>
            </a:r>
          </a:p>
          <a:p>
            <a:pPr eaLnBrk="1" hangingPunct="1">
              <a:defRPr/>
            </a:pPr>
            <a:r>
              <a:rPr lang="en-US" smtClean="0"/>
              <a:t>Angle:  10, 30, 45 degree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7172" name="Picture 6" descr="lappi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lappi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438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1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57200" y="3048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Instruments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334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Graspers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Sheers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Cautery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Harmonic (ultrasound)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Ligasure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Staplers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Suturing devices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12" descr="i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267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in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1905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ligas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971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3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 Necessary for MAS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Camera</a:t>
            </a:r>
          </a:p>
          <a:p>
            <a:pPr>
              <a:buFontTx/>
              <a:buNone/>
            </a:pPr>
            <a:r>
              <a:rPr lang="en-GB"/>
              <a:t>Light Source</a:t>
            </a:r>
          </a:p>
          <a:p>
            <a:pPr>
              <a:buFontTx/>
              <a:buNone/>
            </a:pPr>
            <a:r>
              <a:rPr lang="en-GB"/>
              <a:t>Insufflator</a:t>
            </a:r>
          </a:p>
          <a:p>
            <a:pPr>
              <a:buFontTx/>
              <a:buNone/>
            </a:pPr>
            <a:r>
              <a:rPr lang="en-GB"/>
              <a:t>TV Monitor</a:t>
            </a:r>
          </a:p>
          <a:p>
            <a:pPr>
              <a:buFontTx/>
              <a:buNone/>
            </a:pPr>
            <a:r>
              <a:rPr lang="en-GB"/>
              <a:t>Telescopes</a:t>
            </a:r>
          </a:p>
          <a:p>
            <a:pPr>
              <a:buFontTx/>
              <a:buNone/>
            </a:pPr>
            <a:r>
              <a:rPr lang="en-GB"/>
              <a:t>Light Guide Cable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    </a:t>
            </a:r>
            <a:r>
              <a:rPr lang="en-GB" i="1"/>
              <a:t>Apart from the insufflator the system will work better if all the components are from the same company as one piece talks to another    </a:t>
            </a:r>
          </a:p>
        </p:txBody>
      </p:sp>
    </p:spTree>
    <p:extLst>
      <p:ext uri="{BB962C8B-B14F-4D97-AF65-F5344CB8AC3E}">
        <p14:creationId xmlns:p14="http://schemas.microsoft.com/office/powerpoint/2010/main" val="29252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CAMERA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These can be single chip or 3 chip.</a:t>
            </a:r>
          </a:p>
          <a:p>
            <a:r>
              <a:rPr lang="en-GB" sz="2800"/>
              <a:t>CHIP: thois is also called a charged coupled device in short, CCD.</a:t>
            </a:r>
          </a:p>
          <a:p>
            <a:r>
              <a:rPr lang="en-GB" sz="2800"/>
              <a:t>These are flat silicone wafers with a matrix, a grid of minute image sensors called pixels.</a:t>
            </a:r>
          </a:p>
          <a:p>
            <a:r>
              <a:rPr lang="en-GB" sz="2800"/>
              <a:t>White balance and sometimes black balance</a:t>
            </a:r>
          </a:p>
          <a:p>
            <a:r>
              <a:rPr lang="en-GB" sz="2800"/>
              <a:t>Sleeve it don’t soak it!!!</a:t>
            </a:r>
          </a:p>
          <a:p>
            <a:r>
              <a:rPr lang="en-GB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1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Light Source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Halogen or Xenon, cold light but beware can still burn holes in drapes esp. disposable and burn patient’s skin if left on the abdomen.</a:t>
            </a:r>
          </a:p>
          <a:p>
            <a:pPr>
              <a:lnSpc>
                <a:spcPct val="90000"/>
              </a:lnSpc>
            </a:pPr>
            <a:r>
              <a:rPr lang="en-GB" sz="2800"/>
              <a:t>Brightest to darkest measured in units of decibels.</a:t>
            </a:r>
          </a:p>
          <a:p>
            <a:pPr>
              <a:lnSpc>
                <a:spcPct val="90000"/>
              </a:lnSpc>
            </a:pPr>
            <a:r>
              <a:rPr lang="en-GB" sz="2800"/>
              <a:t>Automatic illumination, does it talk to the camera and are the necessary leads plugged in.</a:t>
            </a:r>
          </a:p>
          <a:p>
            <a:pPr>
              <a:lnSpc>
                <a:spcPct val="90000"/>
              </a:lnSpc>
            </a:pPr>
            <a:r>
              <a:rPr lang="en-GB" sz="2800"/>
              <a:t>Lamp life meter, look at it. Is it nearly out? EBME keep the spares and they change it.</a:t>
            </a:r>
          </a:p>
          <a:p>
            <a:pPr>
              <a:lnSpc>
                <a:spcPct val="90000"/>
              </a:lnSpc>
            </a:pPr>
            <a:r>
              <a:rPr lang="en-GB" sz="2800"/>
              <a:t>White balance by  making sure white is correct then all the colours through the spectrum are correct. </a:t>
            </a:r>
          </a:p>
        </p:txBody>
      </p:sp>
    </p:spTree>
    <p:extLst>
      <p:ext uri="{BB962C8B-B14F-4D97-AF65-F5344CB8AC3E}">
        <p14:creationId xmlns:p14="http://schemas.microsoft.com/office/powerpoint/2010/main" val="41797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Insufflator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CO2 because this has the same refractive index as air, so doesn’t distort the image and is non combustible.</a:t>
            </a:r>
          </a:p>
          <a:p>
            <a:pPr>
              <a:lnSpc>
                <a:spcPct val="90000"/>
              </a:lnSpc>
            </a:pPr>
            <a:r>
              <a:rPr lang="en-GB" sz="2800"/>
              <a:t>Intraabdominal pressure run between 10 and 13 mmhg.</a:t>
            </a:r>
          </a:p>
          <a:p>
            <a:pPr>
              <a:lnSpc>
                <a:spcPct val="90000"/>
              </a:lnSpc>
            </a:pPr>
            <a:r>
              <a:rPr lang="en-GB" sz="2800"/>
              <a:t>Use disposable filter and tubing for each patient.</a:t>
            </a:r>
          </a:p>
          <a:p>
            <a:pPr>
              <a:lnSpc>
                <a:spcPct val="90000"/>
              </a:lnSpc>
            </a:pPr>
            <a:r>
              <a:rPr lang="en-GB" sz="2800"/>
              <a:t>High flow insufflators (35 litres) output determined by size of outlet.</a:t>
            </a:r>
          </a:p>
          <a:p>
            <a:pPr>
              <a:lnSpc>
                <a:spcPct val="90000"/>
              </a:lnSpc>
            </a:pPr>
            <a:r>
              <a:rPr lang="en-GB" sz="2800"/>
              <a:t>Ensure you know how to change a cylinder and were they are stored.</a:t>
            </a:r>
          </a:p>
        </p:txBody>
      </p:sp>
    </p:spTree>
    <p:extLst>
      <p:ext uri="{BB962C8B-B14F-4D97-AF65-F5344CB8AC3E}">
        <p14:creationId xmlns:p14="http://schemas.microsoft.com/office/powerpoint/2010/main" val="32261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TV Monitors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Usually a 20” screen.</a:t>
            </a:r>
          </a:p>
          <a:p>
            <a:pPr>
              <a:lnSpc>
                <a:spcPct val="90000"/>
              </a:lnSpc>
            </a:pPr>
            <a:r>
              <a:rPr lang="en-GB" sz="2800"/>
              <a:t>If your monitor has MD in the spec. they are compliant with th lines.e hospital electrical safety systems for example Son 1343-MD.</a:t>
            </a:r>
          </a:p>
          <a:p>
            <a:pPr>
              <a:lnSpc>
                <a:spcPct val="90000"/>
              </a:lnSpc>
            </a:pPr>
            <a:r>
              <a:rPr lang="en-GB" sz="2800"/>
              <a:t>You can use a standard TV but it must be run through an isolated transformer.</a:t>
            </a:r>
          </a:p>
          <a:p>
            <a:pPr>
              <a:lnSpc>
                <a:spcPct val="90000"/>
              </a:lnSpc>
            </a:pPr>
            <a:r>
              <a:rPr lang="en-GB" sz="2800"/>
              <a:t>Horizontal resolution is the number of vertical lines.</a:t>
            </a:r>
          </a:p>
          <a:p>
            <a:pPr>
              <a:lnSpc>
                <a:spcPct val="90000"/>
              </a:lnSpc>
            </a:pPr>
            <a:r>
              <a:rPr lang="en-GB" sz="2800"/>
              <a:t>Vertical resolution is the number of horizontal lines</a:t>
            </a:r>
          </a:p>
          <a:p>
            <a:pPr>
              <a:lnSpc>
                <a:spcPct val="90000"/>
              </a:lnSpc>
            </a:pPr>
            <a:r>
              <a:rPr lang="en-GB" sz="2800"/>
              <a:t>More lines of resolution, better detail of picture.</a:t>
            </a:r>
          </a:p>
          <a:p>
            <a:pPr>
              <a:lnSpc>
                <a:spcPct val="90000"/>
              </a:lnSpc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768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Telescopes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/>
              <a:t>Come in varying sizes, laparoscopes usually 5mm or 10mm.</a:t>
            </a:r>
          </a:p>
          <a:p>
            <a:pPr>
              <a:lnSpc>
                <a:spcPct val="90000"/>
              </a:lnSpc>
            </a:pPr>
            <a:r>
              <a:rPr lang="en-GB" sz="2800"/>
              <a:t>Diagnostic 3mm scope available but not in general use in this hospital.</a:t>
            </a:r>
          </a:p>
          <a:p>
            <a:pPr>
              <a:lnSpc>
                <a:spcPct val="90000"/>
              </a:lnSpc>
            </a:pPr>
            <a:r>
              <a:rPr lang="en-GB" sz="2800"/>
              <a:t>Made up of a rod and lens system.</a:t>
            </a:r>
          </a:p>
          <a:p>
            <a:pPr>
              <a:lnSpc>
                <a:spcPct val="90000"/>
              </a:lnSpc>
            </a:pPr>
            <a:r>
              <a:rPr lang="en-GB" sz="2800"/>
              <a:t>Bundles of fibres, incoherent carry light and coherent carry image.</a:t>
            </a:r>
          </a:p>
          <a:p>
            <a:pPr>
              <a:lnSpc>
                <a:spcPct val="90000"/>
              </a:lnSpc>
            </a:pPr>
            <a:r>
              <a:rPr lang="en-GB" sz="2800"/>
              <a:t>Wide range of angles available 0 and 30 degree are fairly standard.</a:t>
            </a:r>
          </a:p>
          <a:p>
            <a:pPr>
              <a:lnSpc>
                <a:spcPct val="90000"/>
              </a:lnSpc>
            </a:pPr>
            <a:r>
              <a:rPr lang="en-GB" sz="2800"/>
              <a:t>All laparoscopes are autoclavable and can go thru steris, no ultrasonic bath.</a:t>
            </a:r>
          </a:p>
          <a:p>
            <a:pPr>
              <a:lnSpc>
                <a:spcPct val="90000"/>
              </a:lnSpc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340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Light guide Cables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Different diameters</a:t>
            </a:r>
          </a:p>
          <a:p>
            <a:r>
              <a:rPr lang="en-GB"/>
              <a:t>Fibre light cable</a:t>
            </a:r>
          </a:p>
          <a:p>
            <a:r>
              <a:rPr lang="en-GB"/>
              <a:t>Buy auroclavable</a:t>
            </a:r>
          </a:p>
          <a:p>
            <a:r>
              <a:rPr lang="en-GB"/>
              <a:t>Don’t bend to acutely as will break fibres.</a:t>
            </a:r>
          </a:p>
          <a:p>
            <a:r>
              <a:rPr lang="en-GB"/>
              <a:t>Check when you plug them in are all the fibres are okay.</a:t>
            </a:r>
          </a:p>
          <a:p>
            <a:r>
              <a:rPr lang="en-GB"/>
              <a:t>Condensers</a:t>
            </a:r>
          </a:p>
        </p:txBody>
      </p:sp>
    </p:spTree>
    <p:extLst>
      <p:ext uri="{BB962C8B-B14F-4D97-AF65-F5344CB8AC3E}">
        <p14:creationId xmlns:p14="http://schemas.microsoft.com/office/powerpoint/2010/main" val="3170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Single Port Access Surgery</a:t>
            </a:r>
          </a:p>
        </p:txBody>
      </p:sp>
      <p:pic>
        <p:nvPicPr>
          <p:cNvPr id="14339" name="Picture 4" descr="SIL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866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3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B9899"/>
                </a:solidFill>
              </a:rPr>
              <a:t>LAPAROSCOPIC SURGERY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229600" cy="4876800"/>
          </a:xfrm>
        </p:spPr>
        <p:txBody>
          <a:bodyPr/>
          <a:lstStyle/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“KEYHOLE SURGERY”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MINIMALLY INVASIVE SURGERY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MINIMAL ACCESS SURGERY</a:t>
            </a:r>
          </a:p>
        </p:txBody>
      </p:sp>
    </p:spTree>
    <p:extLst>
      <p:ext uri="{BB962C8B-B14F-4D97-AF65-F5344CB8AC3E}">
        <p14:creationId xmlns:p14="http://schemas.microsoft.com/office/powerpoint/2010/main" val="641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Single Port Access Surgery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Instruments: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15364" name="Picture 5" descr="s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i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5720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78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Thoracoscopy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A rigid endoscope is introduced through an incision in the chest to gain access to the thoracic contents. </a:t>
            </a:r>
          </a:p>
          <a:p>
            <a:r>
              <a:rPr lang="en-US" smtClean="0"/>
              <a:t>Usually there is no requirement for gas insufflation as the operating space is held open by the rigidity of the thoracic cavity.</a:t>
            </a:r>
          </a:p>
        </p:txBody>
      </p:sp>
    </p:spTree>
    <p:extLst>
      <p:ext uri="{BB962C8B-B14F-4D97-AF65-F5344CB8AC3E}">
        <p14:creationId xmlns:p14="http://schemas.microsoft.com/office/powerpoint/2010/main" val="33224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Endoluminal endoscopy</a:t>
            </a:r>
            <a:br>
              <a:rPr lang="en-US" dirty="0"/>
            </a:b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Flexible or rigid endoscopes are introduced into hollow organs or systems, such as the urinary tract, upper or lower gastrointestinal tract, and respiratory and vascular systems</a:t>
            </a:r>
          </a:p>
        </p:txBody>
      </p:sp>
    </p:spTree>
    <p:extLst>
      <p:ext uri="{BB962C8B-B14F-4D97-AF65-F5344CB8AC3E}">
        <p14:creationId xmlns:p14="http://schemas.microsoft.com/office/powerpoint/2010/main" val="11515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B9899"/>
                </a:solidFill>
              </a:rPr>
              <a:t>Perivisceral endoscopy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fontScale="85000"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Body planes can be accessed even in the absence of a </a:t>
            </a:r>
            <a:r>
              <a:rPr lang="en-US" dirty="0" smtClean="0"/>
              <a:t>natural cavity</a:t>
            </a:r>
            <a:r>
              <a:rPr lang="en-US" dirty="0"/>
              <a:t>. Examples are mediastinoscopy, retroperitoneoscopy and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retroperitoneal approaches to the kidney, aorta and lumbar </a:t>
            </a:r>
            <a:r>
              <a:rPr lang="en-US" dirty="0" smtClean="0"/>
              <a:t>sympathetic chain.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Extraperitoneal approaches to the retroperitoneal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organs, as well as hernia repair, are now becoming </a:t>
            </a:r>
            <a:r>
              <a:rPr lang="en-US" dirty="0" smtClean="0"/>
              <a:t>increasingly Common place</a:t>
            </a:r>
            <a:r>
              <a:rPr lang="en-US" dirty="0"/>
              <a:t>, further decreasing morbidity associated </a:t>
            </a:r>
            <a:r>
              <a:rPr lang="en-US" dirty="0" smtClean="0"/>
              <a:t>with visceral </a:t>
            </a:r>
            <a:r>
              <a:rPr lang="en-US" dirty="0"/>
              <a:t>peritoneal manipulation. </a:t>
            </a: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Other</a:t>
            </a:r>
            <a:r>
              <a:rPr lang="en-US" dirty="0"/>
              <a:t>, more recent, </a:t>
            </a:r>
            <a:r>
              <a:rPr lang="en-US" dirty="0" smtClean="0"/>
              <a:t>examples include </a:t>
            </a:r>
            <a:r>
              <a:rPr lang="en-US" dirty="0"/>
              <a:t>subfascial ligation of incompetent perforating veins </a:t>
            </a:r>
            <a:r>
              <a:rPr lang="en-US" dirty="0" smtClean="0"/>
              <a:t>in varicose </a:t>
            </a:r>
            <a:r>
              <a:rPr lang="en-US" dirty="0"/>
              <a:t>vein surgery.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6388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Arthroscopy and intra-articular joint surgery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Orthopedic </a:t>
            </a:r>
            <a:r>
              <a:rPr lang="en-US" dirty="0"/>
              <a:t>surgeons have long used arthroscopic access to </a:t>
            </a:r>
            <a:r>
              <a:rPr lang="en-US" dirty="0" smtClean="0"/>
              <a:t>the knee </a:t>
            </a:r>
            <a:r>
              <a:rPr lang="en-US" dirty="0"/>
              <a:t>and have now moved their attention to other joints, </a:t>
            </a:r>
            <a:r>
              <a:rPr lang="en-US" dirty="0" smtClean="0"/>
              <a:t>including the </a:t>
            </a:r>
            <a:r>
              <a:rPr lang="en-US" dirty="0"/>
              <a:t>shoulder, wrist, elbow and hip</a:t>
            </a:r>
            <a:r>
              <a:rPr lang="en-US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Combined approach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The diseased organ is </a:t>
            </a:r>
            <a:r>
              <a:rPr lang="en-US" dirty="0" smtClean="0"/>
              <a:t>visualized </a:t>
            </a:r>
            <a:r>
              <a:rPr lang="en-US" dirty="0"/>
              <a:t>and treated by an assortment </a:t>
            </a:r>
            <a:r>
              <a:rPr lang="en-US" dirty="0" smtClean="0"/>
              <a:t>of endoluminal </a:t>
            </a:r>
            <a:r>
              <a:rPr lang="en-US" dirty="0"/>
              <a:t>and extraluminal endoscopes and other </a:t>
            </a:r>
            <a:r>
              <a:rPr lang="en-US" dirty="0" smtClean="0"/>
              <a:t>imaging devices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1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Disadvantages of Open surgery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Large wound that is enough to give adequate exposure for safe manipulation.</a:t>
            </a:r>
          </a:p>
          <a:p>
            <a:r>
              <a:rPr lang="en-US" smtClean="0"/>
              <a:t>This wound is often the cause of morbidity (infection, dehiscence, bleeding , herniation and nerve entrapment)</a:t>
            </a:r>
          </a:p>
          <a:p>
            <a:r>
              <a:rPr lang="en-US" smtClean="0"/>
              <a:t>The wound pain by itself prolongs recovery time and by reducing mobility we increase the incidence of pulmonary atelectasis , chest infection and DVT.</a:t>
            </a:r>
          </a:p>
        </p:txBody>
      </p:sp>
    </p:spTree>
    <p:extLst>
      <p:ext uri="{BB962C8B-B14F-4D97-AF65-F5344CB8AC3E}">
        <p14:creationId xmlns:p14="http://schemas.microsoft.com/office/powerpoint/2010/main" val="584071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dirty="0" smtClean="0"/>
              <a:t>Exposure of any body cavity to the atmosphere also causes morbidity through cooling and fluid loss by evaporation.</a:t>
            </a:r>
          </a:p>
          <a:p>
            <a:r>
              <a:rPr lang="en-US" dirty="0" smtClean="0"/>
              <a:t>Increased risk for post-surgical adhesions</a:t>
            </a:r>
          </a:p>
          <a:p>
            <a:endParaRPr lang="en-US" dirty="0" smtClean="0"/>
          </a:p>
          <a:p>
            <a:r>
              <a:rPr lang="en-US" dirty="0" smtClean="0"/>
              <a:t>In handling intestinal loops, this will disturb the peristaltic activity of the gut and provoke </a:t>
            </a:r>
            <a:r>
              <a:rPr lang="en-US" b="1" u="sng" dirty="0" err="1" smtClean="0"/>
              <a:t>adynamic</a:t>
            </a:r>
            <a:r>
              <a:rPr lang="en-US" b="1" u="sng" dirty="0" smtClean="0"/>
              <a:t> </a:t>
            </a:r>
            <a:r>
              <a:rPr lang="en-US" b="1" u="sng" dirty="0" smtClean="0"/>
              <a:t>ileus (paralytic ileus)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622644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7B9899"/>
                </a:solidFill>
              </a:rPr>
              <a:t>Advantages of Laparoscopic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Decrease in wound size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Reduction </a:t>
            </a:r>
            <a:r>
              <a:rPr lang="en-US" dirty="0"/>
              <a:t>in wound infection, dehiscence, bleeding,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herniation </a:t>
            </a:r>
            <a:r>
              <a:rPr lang="en-US" dirty="0"/>
              <a:t>and nerve entrapment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Decrease </a:t>
            </a:r>
            <a:r>
              <a:rPr lang="en-US" dirty="0"/>
              <a:t>in wound pain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Improved </a:t>
            </a:r>
            <a:r>
              <a:rPr lang="en-US" dirty="0"/>
              <a:t>mobility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Decreased </a:t>
            </a:r>
            <a:r>
              <a:rPr lang="en-US" dirty="0"/>
              <a:t>wound trauma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Decreased </a:t>
            </a:r>
            <a:r>
              <a:rPr lang="en-US" dirty="0"/>
              <a:t>heat </a:t>
            </a:r>
            <a:r>
              <a:rPr lang="en-US" dirty="0" smtClean="0"/>
              <a:t>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40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1216025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00FF"/>
                </a:solidFill>
                <a:latin typeface="Arial" charset="0"/>
              </a:rPr>
              <a:t>COMPLICATIONS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66738" y="1752600"/>
          <a:ext cx="255746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60" name="Oval 29"/>
          <p:cNvSpPr>
            <a:spLocks noChangeArrowheads="1"/>
          </p:cNvSpPr>
          <p:nvPr/>
        </p:nvSpPr>
        <p:spPr bwMode="auto">
          <a:xfrm>
            <a:off x="3962400" y="5105400"/>
            <a:ext cx="3657600" cy="838200"/>
          </a:xfrm>
          <a:prstGeom prst="ellipse">
            <a:avLst/>
          </a:prstGeom>
          <a:solidFill>
            <a:srgbClr val="9DEFB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Nerve injury</a:t>
            </a:r>
          </a:p>
          <a:p>
            <a:pPr algn="ctr"/>
            <a:r>
              <a:rPr lang="en-US" sz="1600">
                <a:latin typeface="Arial" charset="0"/>
              </a:rPr>
              <a:t>Endobronchial intubation</a:t>
            </a:r>
          </a:p>
          <a:p>
            <a:pPr algn="ctr"/>
            <a:r>
              <a:rPr lang="en-US" sz="1600">
                <a:latin typeface="Arial" charset="0"/>
              </a:rPr>
              <a:t>Thermal injuries</a:t>
            </a:r>
          </a:p>
        </p:txBody>
      </p:sp>
      <p:sp>
        <p:nvSpPr>
          <p:cNvPr id="2061" name="Line 32"/>
          <p:cNvSpPr>
            <a:spLocks noChangeShapeType="1"/>
          </p:cNvSpPr>
          <p:nvPr/>
        </p:nvSpPr>
        <p:spPr bwMode="auto">
          <a:xfrm>
            <a:off x="3124200" y="5486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33"/>
          <p:cNvSpPr>
            <a:spLocks noChangeArrowheads="1"/>
          </p:cNvSpPr>
          <p:nvPr/>
        </p:nvSpPr>
        <p:spPr bwMode="auto">
          <a:xfrm>
            <a:off x="4038600" y="3962400"/>
            <a:ext cx="3505200" cy="838200"/>
          </a:xfrm>
          <a:prstGeom prst="ellipse">
            <a:avLst/>
          </a:prstGeom>
          <a:solidFill>
            <a:srgbClr val="9DEFB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s/c emphysema</a:t>
            </a:r>
          </a:p>
          <a:p>
            <a:pPr algn="ctr"/>
            <a:r>
              <a:rPr lang="en-US" sz="1600">
                <a:latin typeface="Arial" charset="0"/>
              </a:rPr>
              <a:t>Pneumothorax</a:t>
            </a:r>
          </a:p>
          <a:p>
            <a:pPr algn="ctr"/>
            <a:r>
              <a:rPr lang="en-US" sz="1600">
                <a:latin typeface="Arial" charset="0"/>
              </a:rPr>
              <a:t>pneumomediastinum</a:t>
            </a:r>
          </a:p>
        </p:txBody>
      </p:sp>
      <p:sp>
        <p:nvSpPr>
          <p:cNvPr id="2063" name="Line 35"/>
          <p:cNvSpPr>
            <a:spLocks noChangeShapeType="1"/>
          </p:cNvSpPr>
          <p:nvPr/>
        </p:nvSpPr>
        <p:spPr bwMode="auto">
          <a:xfrm>
            <a:off x="31242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36"/>
          <p:cNvSpPr>
            <a:spLocks noChangeArrowheads="1"/>
          </p:cNvSpPr>
          <p:nvPr/>
        </p:nvSpPr>
        <p:spPr bwMode="auto">
          <a:xfrm>
            <a:off x="4191000" y="1676400"/>
            <a:ext cx="2209800" cy="914400"/>
          </a:xfrm>
          <a:prstGeom prst="ellipse">
            <a:avLst/>
          </a:prstGeom>
          <a:solidFill>
            <a:srgbClr val="9DEFB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Arial" charset="0"/>
            </a:endParaRPr>
          </a:p>
        </p:txBody>
      </p:sp>
      <p:sp>
        <p:nvSpPr>
          <p:cNvPr id="2065" name="Oval 37"/>
          <p:cNvSpPr>
            <a:spLocks noChangeArrowheads="1"/>
          </p:cNvSpPr>
          <p:nvPr/>
        </p:nvSpPr>
        <p:spPr bwMode="auto">
          <a:xfrm>
            <a:off x="4191000" y="2895600"/>
            <a:ext cx="2286000" cy="914400"/>
          </a:xfrm>
          <a:prstGeom prst="ellipse">
            <a:avLst/>
          </a:prstGeom>
          <a:solidFill>
            <a:srgbClr val="9DEFB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Hycercarbia</a:t>
            </a:r>
          </a:p>
          <a:p>
            <a:pPr algn="ctr"/>
            <a:r>
              <a:rPr lang="en-US" sz="1600">
                <a:latin typeface="Arial" charset="0"/>
              </a:rPr>
              <a:t>Gas embolism</a:t>
            </a:r>
          </a:p>
        </p:txBody>
      </p:sp>
      <p:sp>
        <p:nvSpPr>
          <p:cNvPr id="2066" name="Text Box 40"/>
          <p:cNvSpPr txBox="1">
            <a:spLocks noChangeArrowheads="1"/>
          </p:cNvSpPr>
          <p:nvPr/>
        </p:nvSpPr>
        <p:spPr bwMode="auto">
          <a:xfrm>
            <a:off x="6629400" y="19050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CVS</a:t>
            </a:r>
          </a:p>
        </p:txBody>
      </p:sp>
      <p:sp>
        <p:nvSpPr>
          <p:cNvPr id="2067" name="Text Box 41"/>
          <p:cNvSpPr txBox="1">
            <a:spLocks noChangeArrowheads="1"/>
          </p:cNvSpPr>
          <p:nvPr/>
        </p:nvSpPr>
        <p:spPr bwMode="auto">
          <a:xfrm>
            <a:off x="6629400" y="31242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RESPI.</a:t>
            </a:r>
          </a:p>
        </p:txBody>
      </p:sp>
      <p:sp>
        <p:nvSpPr>
          <p:cNvPr id="2068" name="Line 43"/>
          <p:cNvSpPr>
            <a:spLocks noChangeShapeType="1"/>
          </p:cNvSpPr>
          <p:nvPr/>
        </p:nvSpPr>
        <p:spPr bwMode="auto">
          <a:xfrm flipV="1">
            <a:off x="3124200" y="22860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44"/>
          <p:cNvSpPr>
            <a:spLocks noChangeShapeType="1"/>
          </p:cNvSpPr>
          <p:nvPr/>
        </p:nvSpPr>
        <p:spPr bwMode="auto">
          <a:xfrm>
            <a:off x="3124200" y="3276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48"/>
          <p:cNvSpPr txBox="1">
            <a:spLocks noChangeArrowheads="1"/>
          </p:cNvSpPr>
          <p:nvPr/>
        </p:nvSpPr>
        <p:spPr bwMode="auto">
          <a:xfrm>
            <a:off x="4343400" y="1828800"/>
            <a:ext cx="1876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Arrythmias</a:t>
            </a:r>
          </a:p>
          <a:p>
            <a:pPr algn="ctr"/>
            <a:r>
              <a:rPr lang="en-US" sz="1600">
                <a:latin typeface="Arial" charset="0"/>
              </a:rPr>
              <a:t>Hyper/hypotension</a:t>
            </a:r>
          </a:p>
        </p:txBody>
      </p:sp>
    </p:spTree>
    <p:extLst>
      <p:ext uri="{BB962C8B-B14F-4D97-AF65-F5344CB8AC3E}">
        <p14:creationId xmlns:p14="http://schemas.microsoft.com/office/powerpoint/2010/main" val="119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7B9899"/>
                </a:solidFill>
              </a:rPr>
              <a:t>Limitations of Minimal access surgery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 perform minimal access surgery with safety, the surgeon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must operate remote from the surgical field, using an </a:t>
            </a:r>
            <a:r>
              <a:rPr lang="en-US" dirty="0" smtClean="0"/>
              <a:t>imaging  system </a:t>
            </a:r>
            <a:r>
              <a:rPr lang="en-US" dirty="0"/>
              <a:t>that provides </a:t>
            </a:r>
            <a:r>
              <a:rPr lang="en-US" b="1" u="sng" dirty="0"/>
              <a:t>a two-dimensional representation</a:t>
            </a:r>
            <a:r>
              <a:rPr lang="en-US" u="sng" dirty="0"/>
              <a:t> </a:t>
            </a:r>
            <a:r>
              <a:rPr lang="en-US" dirty="0"/>
              <a:t>of </a:t>
            </a:r>
            <a:r>
              <a:rPr lang="en-US" dirty="0" smtClean="0"/>
              <a:t>the operative </a:t>
            </a:r>
            <a:r>
              <a:rPr lang="en-US" dirty="0"/>
              <a:t>site. </a:t>
            </a: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instruments </a:t>
            </a:r>
            <a:r>
              <a:rPr lang="en-US" dirty="0" smtClean="0"/>
              <a:t>are longer </a:t>
            </a:r>
            <a:r>
              <a:rPr lang="en-US" dirty="0"/>
              <a:t>and sometimes more complex to use than those </a:t>
            </a:r>
            <a:r>
              <a:rPr lang="en-US" dirty="0" smtClean="0"/>
              <a:t>commonly used </a:t>
            </a:r>
            <a:r>
              <a:rPr lang="en-US" dirty="0"/>
              <a:t>in open surgery. This results in </a:t>
            </a:r>
            <a:r>
              <a:rPr lang="en-US" dirty="0" smtClean="0"/>
              <a:t>being faced with </a:t>
            </a:r>
            <a:r>
              <a:rPr lang="en-US" dirty="0"/>
              <a:t>significant </a:t>
            </a:r>
            <a:r>
              <a:rPr lang="en-US" dirty="0" smtClean="0"/>
              <a:t>problems </a:t>
            </a:r>
            <a:r>
              <a:rPr lang="en-US" dirty="0"/>
              <a:t>of </a:t>
            </a:r>
            <a:r>
              <a:rPr lang="en-US" b="1" u="sng" dirty="0"/>
              <a:t>hand–eye coordination.</a:t>
            </a:r>
          </a:p>
        </p:txBody>
      </p:sp>
    </p:spTree>
    <p:extLst>
      <p:ext uri="{BB962C8B-B14F-4D97-AF65-F5344CB8AC3E}">
        <p14:creationId xmlns:p14="http://schemas.microsoft.com/office/powerpoint/2010/main" val="80829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B9899"/>
                </a:solidFill>
              </a:rPr>
              <a:t>DEFINITION</a:t>
            </a:r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Minimal Access surgery :a combination of modern technology and surgical innovation that aims to accomplish surgical therapeutic goals with minimal somatic and psychological trauma.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6542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continued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Usually (but not always) longer operating time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Sometimes , it is better for the patient and to the surgeon to convert a Laparoscopic surgery to an open surgery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 if there is any </a:t>
            </a:r>
            <a:r>
              <a:rPr lang="en-GB" dirty="0" err="1" smtClean="0"/>
              <a:t>intraoperative</a:t>
            </a:r>
            <a:r>
              <a:rPr lang="en-GB" dirty="0" smtClean="0"/>
              <a:t> arterial bleeding maybe very difficult to achieve </a:t>
            </a:r>
            <a:r>
              <a:rPr lang="en-GB" dirty="0" err="1" smtClean="0"/>
              <a:t>endoscopically</a:t>
            </a:r>
            <a:r>
              <a:rPr lang="en-GB" dirty="0" smtClean="0"/>
              <a:t> because the blood obscure the field of vision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Loss of tactile feedback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Problem in extraction of large specimens and </a:t>
            </a:r>
            <a:r>
              <a:rPr lang="en-US" dirty="0" err="1" smtClean="0"/>
              <a:t>resected</a:t>
            </a:r>
            <a:r>
              <a:rPr lang="en-US" dirty="0" smtClean="0"/>
              <a:t> tissue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225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Robotic Surgery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Tahoma" pitchFamily="34" charset="0"/>
              <a:buNone/>
              <a:defRPr/>
            </a:pPr>
            <a:endParaRPr lang="en-US" smtClean="0"/>
          </a:p>
        </p:txBody>
      </p:sp>
      <p:pic>
        <p:nvPicPr>
          <p:cNvPr id="17412" name="Picture 4" descr="robo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8006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rob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35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Robotic Surgery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Benefits: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-More Precise/range of motion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-3D Vision/magnified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-More comfortable for Surgeon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-Can be done remotely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Disadvantages: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-Lack of haptics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-Expensive $$$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-Long set up/procedure time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-No Judgement</a:t>
            </a:r>
          </a:p>
        </p:txBody>
      </p:sp>
      <p:pic>
        <p:nvPicPr>
          <p:cNvPr id="18436" name="Picture 4" descr="davinci-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8622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2703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8194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9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Robotic Surgery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Commonly used for: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40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smtClean="0"/>
              <a:t>-Urology (prostatectomy)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smtClean="0"/>
              <a:t>-Cardiac  (heart surgery)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smtClean="0"/>
              <a:t>-Gynecology (hysterectomy)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40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smtClean="0"/>
              <a:t>-Less useful in general surgery</a:t>
            </a:r>
          </a:p>
        </p:txBody>
      </p:sp>
      <p:pic>
        <p:nvPicPr>
          <p:cNvPr id="19460" name="Picture 4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24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21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NOTES Surgery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Natural Orifice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Translumenal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Endoscopic Surgery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  <a:defRPr/>
            </a:pPr>
            <a:r>
              <a:rPr lang="en-US" smtClean="0"/>
              <a:t>Experimental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/>
              <a:t>University Centers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/>
              <a:t>Orifice can be:</a:t>
            </a:r>
          </a:p>
          <a:p>
            <a:pPr lvl="2" eaLnBrk="1" hangingPunct="1">
              <a:buClr>
                <a:schemeClr val="tx1"/>
              </a:buClr>
              <a:buFontTx/>
              <a:buNone/>
              <a:defRPr/>
            </a:pPr>
            <a:r>
              <a:rPr lang="en-US" smtClean="0"/>
              <a:t>	-Mouth/stomach</a:t>
            </a:r>
          </a:p>
          <a:p>
            <a:pPr lvl="2" eaLnBrk="1" hangingPunct="1">
              <a:buClr>
                <a:schemeClr val="tx1"/>
              </a:buClr>
              <a:buFontTx/>
              <a:buNone/>
              <a:defRPr/>
            </a:pPr>
            <a:r>
              <a:rPr lang="en-US" smtClean="0"/>
              <a:t>	-Vagina</a:t>
            </a:r>
          </a:p>
          <a:p>
            <a:pPr lvl="2" eaLnBrk="1" hangingPunct="1">
              <a:buClr>
                <a:schemeClr val="tx1"/>
              </a:buClr>
              <a:buFontTx/>
              <a:buNone/>
              <a:defRPr/>
            </a:pPr>
            <a:r>
              <a:rPr lang="en-US" smtClean="0"/>
              <a:t>	-Rectum</a:t>
            </a:r>
          </a:p>
        </p:txBody>
      </p:sp>
      <p:pic>
        <p:nvPicPr>
          <p:cNvPr id="20484" name="Picture 4" descr="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416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01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NOTES Surgery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Benefits: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-Cosmetic (no scars! –Really!!)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-Less pain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-Faster Recovery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-Less risk of wound infections/hernias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Disadvantages: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-Learning Curve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-Takes Longer (much…)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smtClean="0"/>
              <a:t>	-Problems with closing enterotomies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05861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3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This type of surgery offers a cost-effectiveness both to health services and to employers by </a:t>
            </a:r>
            <a:r>
              <a:rPr lang="en-US" b="1" u="sng" smtClean="0"/>
              <a:t>shortening the operation time</a:t>
            </a:r>
            <a:r>
              <a:rPr lang="en-US" smtClean="0"/>
              <a:t> , </a:t>
            </a:r>
            <a:r>
              <a:rPr lang="en-US" b="1" u="sng" smtClean="0"/>
              <a:t>shortening hospital stays </a:t>
            </a:r>
            <a:r>
              <a:rPr lang="en-US" smtClean="0"/>
              <a:t>and </a:t>
            </a:r>
            <a:r>
              <a:rPr lang="en-US" b="1" u="sng" smtClean="0"/>
              <a:t>shorter recovery time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150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  <a:latin typeface="Arial" charset="0"/>
              </a:rPr>
              <a:t>  LAPROSCOPIC   SURGERIES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924800" cy="4495800"/>
          </a:xfrm>
        </p:spPr>
        <p:txBody>
          <a:bodyPr>
            <a:normAutofit lnSpcReduction="10000"/>
          </a:bodyPr>
          <a:lstStyle/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700" b="1" u="sng" smtClean="0">
              <a:solidFill>
                <a:schemeClr val="tx2"/>
              </a:solidFill>
            </a:endParaRPr>
          </a:p>
          <a:p>
            <a:pPr marL="571500" indent="-5715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700" b="1" smtClean="0">
              <a:solidFill>
                <a:schemeClr val="tx2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buFontTx/>
              <a:buAutoNum type="arabicPlain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Cholecystectomy, Appendectomy &amp; Colectomy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Vagotomy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Hiatal, Inguinal &amp; Diaphragmatic hernia repair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Urological- Nephrectomy, Adrenelectomy</a:t>
            </a:r>
          </a:p>
          <a:p>
            <a:pPr marL="571500" indent="-5715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      &amp; Prostatectomy.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 startAt="5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OBG-Tubal surgeries,cystectomies,hystrectomies &amp;</a:t>
            </a:r>
          </a:p>
          <a:p>
            <a:pPr marL="571500" indent="-5715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      various ablations (endometriosis)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 startAt="6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Thoracoscopies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 startAt="6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Neurosurgeries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 startAt="6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Lumbar discectomies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lain" startAt="6"/>
            </a:pPr>
            <a:r>
              <a:rPr lang="en-US" sz="2400" smtClean="0">
                <a:solidFill>
                  <a:schemeClr val="tx2"/>
                </a:solidFill>
                <a:latin typeface="Arial" charset="0"/>
              </a:rPr>
              <a:t>Diagnostic procedures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en-US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00FF"/>
                </a:solidFill>
                <a:latin typeface="Arial" charset="0"/>
              </a:rPr>
              <a:t>CONTRAINDICATIONS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Arial" charset="0"/>
              </a:rPr>
              <a:t>1. Absolute -  none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Arial" charset="0"/>
              </a:rPr>
              <a:t>2. Relative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Arial" charset="0"/>
              </a:rPr>
              <a:t>      </a:t>
            </a:r>
            <a:r>
              <a:rPr lang="en-US" sz="2800" b="1" smtClean="0">
                <a:latin typeface="Arial" charset="0"/>
              </a:rPr>
              <a:t>  </a:t>
            </a: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i)   severe COAD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        ii)  recent MI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       iii)  ventriculoperitoneal shunts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       iv)  Increased ICT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       v)   extensive organomegaly</a:t>
            </a:r>
            <a:br>
              <a:rPr lang="en-US" sz="2800" smtClean="0">
                <a:solidFill>
                  <a:schemeClr val="tx2"/>
                </a:solidFill>
                <a:latin typeface="Arial" charset="0"/>
              </a:rPr>
            </a:b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vi)   CHF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      </a:t>
            </a:r>
            <a:endParaRPr lang="en-US" sz="28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Broadly speaking, minimal access techniques can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be </a:t>
            </a:r>
            <a:r>
              <a:rPr lang="en-US" dirty="0" smtClean="0"/>
              <a:t>categorized </a:t>
            </a:r>
            <a:r>
              <a:rPr lang="en-US" dirty="0"/>
              <a:t>as </a:t>
            </a:r>
            <a:r>
              <a:rPr lang="en-US" dirty="0" smtClean="0"/>
              <a:t>follows: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Laparoscopy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Thoracoscopy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Endoluminal endoscopy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Periviseral endoscopy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Arthroscopy and intra-articular joint surgery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Combined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0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Minimally Invasive 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5" descr="is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6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1411</Words>
  <Application>Microsoft Office PowerPoint</Application>
  <PresentationFormat>On-screen Show (4:3)</PresentationFormat>
  <Paragraphs>238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Laparoscopy</vt:lpstr>
      <vt:lpstr>SHORT HISTORY</vt:lpstr>
      <vt:lpstr>LAPAROSCOPIC SURGERY</vt:lpstr>
      <vt:lpstr>DEFINITION</vt:lpstr>
      <vt:lpstr>PowerPoint Presentation</vt:lpstr>
      <vt:lpstr>  LAPROSCOPIC   SURGERIES</vt:lpstr>
      <vt:lpstr>CONTRAINDICATIONS</vt:lpstr>
      <vt:lpstr>PowerPoint Presentation</vt:lpstr>
      <vt:lpstr>Minimally Invasive 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PHYSIOLOGICAL CHANGES</vt:lpstr>
      <vt:lpstr>Principle Differences between laparoscopic and open surgery</vt:lpstr>
      <vt:lpstr>Instruments</vt:lpstr>
      <vt:lpstr>Access/Trocars/Pneumoperitoneum</vt:lpstr>
      <vt:lpstr>Laparoscopes</vt:lpstr>
      <vt:lpstr>PowerPoint Presentation</vt:lpstr>
      <vt:lpstr>Equipment Necessary for MAS</vt:lpstr>
      <vt:lpstr>CAMERA</vt:lpstr>
      <vt:lpstr>Light Source</vt:lpstr>
      <vt:lpstr>Insufflator</vt:lpstr>
      <vt:lpstr>TV Monitors</vt:lpstr>
      <vt:lpstr>Telescopes</vt:lpstr>
      <vt:lpstr>Light guide Cables</vt:lpstr>
      <vt:lpstr>Single Port Access Surgery</vt:lpstr>
      <vt:lpstr>Single Port Access Surgery</vt:lpstr>
      <vt:lpstr>Thoracoscopy</vt:lpstr>
      <vt:lpstr>Endoluminal endoscopy </vt:lpstr>
      <vt:lpstr>Perivisceral endoscopy</vt:lpstr>
      <vt:lpstr>PowerPoint Presentation</vt:lpstr>
      <vt:lpstr>Disadvantages of Open surgery</vt:lpstr>
      <vt:lpstr>PowerPoint Presentation</vt:lpstr>
      <vt:lpstr>Advantages of Laparoscopic surgery</vt:lpstr>
      <vt:lpstr>COMPLICATIONS</vt:lpstr>
      <vt:lpstr>Limitations of Minimal access surgery </vt:lpstr>
      <vt:lpstr>continued</vt:lpstr>
      <vt:lpstr>Robotic Surgery</vt:lpstr>
      <vt:lpstr>Robotic Surgery</vt:lpstr>
      <vt:lpstr>Robotic Surgery</vt:lpstr>
      <vt:lpstr>NOTES Surgery Natural Orifice Translumenal Endoscopic Surgery</vt:lpstr>
      <vt:lpstr>NOTES Surgery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Laparoscopy</dc:title>
  <dc:creator>user</dc:creator>
  <cp:lastModifiedBy>user</cp:lastModifiedBy>
  <cp:revision>5</cp:revision>
  <dcterms:created xsi:type="dcterms:W3CDTF">2006-08-16T00:00:00Z</dcterms:created>
  <dcterms:modified xsi:type="dcterms:W3CDTF">2013-11-19T00:42:02Z</dcterms:modified>
</cp:coreProperties>
</file>