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260" r:id="rId3"/>
    <p:sldId id="262" r:id="rId4"/>
    <p:sldId id="264" r:id="rId5"/>
    <p:sldId id="268" r:id="rId6"/>
    <p:sldId id="269" r:id="rId7"/>
    <p:sldId id="270" r:id="rId8"/>
    <p:sldId id="271" r:id="rId9"/>
    <p:sldId id="272" r:id="rId10"/>
    <p:sldId id="273" r:id="rId11"/>
    <p:sldId id="274" r:id="rId12"/>
    <p:sldId id="277" r:id="rId13"/>
    <p:sldId id="278" r:id="rId14"/>
    <p:sldId id="279" r:id="rId15"/>
    <p:sldId id="280" r:id="rId16"/>
    <p:sldId id="281" r:id="rId17"/>
    <p:sldId id="282" r:id="rId18"/>
    <p:sldId id="283" r:id="rId19"/>
    <p:sldId id="284" r:id="rId20"/>
    <p:sldId id="285" r:id="rId21"/>
    <p:sldId id="286" r:id="rId22"/>
    <p:sldId id="287" r:id="rId23"/>
    <p:sldId id="290" r:id="rId24"/>
    <p:sldId id="291" r:id="rId25"/>
    <p:sldId id="292" r:id="rId26"/>
    <p:sldId id="293" r:id="rId27"/>
    <p:sldId id="295" r:id="rId28"/>
    <p:sldId id="297" r:id="rId29"/>
    <p:sldId id="298" r:id="rId30"/>
    <p:sldId id="299" r:id="rId31"/>
    <p:sldId id="300" r:id="rId32"/>
    <p:sldId id="303" r:id="rId33"/>
    <p:sldId id="305" r:id="rId34"/>
    <p:sldId id="307" r:id="rId35"/>
    <p:sldId id="309" r:id="rId36"/>
    <p:sldId id="310" r:id="rId37"/>
    <p:sldId id="311" r:id="rId38"/>
    <p:sldId id="312" r:id="rId39"/>
    <p:sldId id="313" r:id="rId40"/>
    <p:sldId id="314" r:id="rId41"/>
    <p:sldId id="316" r:id="rId42"/>
    <p:sldId id="317" r:id="rId43"/>
    <p:sldId id="319" r:id="rId44"/>
    <p:sldId id="320" r:id="rId45"/>
    <p:sldId id="321" r:id="rId46"/>
    <p:sldId id="322" r:id="rId47"/>
    <p:sldId id="323" r:id="rId48"/>
    <p:sldId id="324" r:id="rId49"/>
    <p:sldId id="325" r:id="rId50"/>
    <p:sldId id="326" r:id="rId51"/>
    <p:sldId id="328" r:id="rId52"/>
    <p:sldId id="329" r:id="rId53"/>
    <p:sldId id="330" r:id="rId54"/>
    <p:sldId id="332" r:id="rId55"/>
    <p:sldId id="333" r:id="rId56"/>
    <p:sldId id="334" r:id="rId57"/>
    <p:sldId id="335" r:id="rId58"/>
    <p:sldId id="336" r:id="rId59"/>
    <p:sldId id="337" r:id="rId60"/>
    <p:sldId id="338" r:id="rId61"/>
    <p:sldId id="339" r:id="rId62"/>
    <p:sldId id="340" r:id="rId63"/>
    <p:sldId id="341" r:id="rId64"/>
    <p:sldId id="342" r:id="rId65"/>
    <p:sldId id="343" r:id="rId66"/>
    <p:sldId id="346" r:id="rId67"/>
    <p:sldId id="348" r:id="rId68"/>
    <p:sldId id="349" r:id="rId69"/>
    <p:sldId id="350" r:id="rId70"/>
    <p:sldId id="351" r:id="rId71"/>
    <p:sldId id="353" r:id="rId72"/>
    <p:sldId id="354" r:id="rId73"/>
    <p:sldId id="356" r:id="rId74"/>
    <p:sldId id="357" r:id="rId75"/>
    <p:sldId id="360" r:id="rId76"/>
    <p:sldId id="361" r:id="rId77"/>
    <p:sldId id="362" r:id="rId78"/>
    <p:sldId id="363" r:id="rId79"/>
    <p:sldId id="365" r:id="rId80"/>
    <p:sldId id="366" r:id="rId81"/>
    <p:sldId id="367" r:id="rId82"/>
    <p:sldId id="368" r:id="rId83"/>
    <p:sldId id="369" r:id="rId84"/>
    <p:sldId id="372" r:id="rId85"/>
    <p:sldId id="373" r:id="rId86"/>
    <p:sldId id="374" r:id="rId87"/>
    <p:sldId id="375" r:id="rId88"/>
    <p:sldId id="376" r:id="rId89"/>
    <p:sldId id="377" r:id="rId90"/>
    <p:sldId id="378" r:id="rId91"/>
    <p:sldId id="379" r:id="rId92"/>
    <p:sldId id="257" r:id="rId93"/>
    <p:sldId id="258"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B2CC1-9DCB-47B3-A1AA-44A88E5207B5}" type="datetimeFigureOut">
              <a:rPr lang="en-US" smtClean="0"/>
              <a:t>10/15/2013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7F1B4-36BD-4719-9CD5-F904F16B58C3}" type="slidenum">
              <a:rPr lang="en-US" smtClean="0"/>
              <a:t>‹#›</a:t>
            </a:fld>
            <a:endParaRPr lang="en-US"/>
          </a:p>
        </p:txBody>
      </p:sp>
    </p:spTree>
    <p:extLst>
      <p:ext uri="{BB962C8B-B14F-4D97-AF65-F5344CB8AC3E}">
        <p14:creationId xmlns:p14="http://schemas.microsoft.com/office/powerpoint/2010/main" val="633002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0E337-51F7-4321-82D6-A83C0B38DBB8}" type="slidenum">
              <a:rPr lang="en-GB"/>
              <a:pPr/>
              <a:t>3</a:t>
            </a:fld>
            <a:endParaRPr lang="en-GB"/>
          </a:p>
        </p:txBody>
      </p:sp>
      <p:sp>
        <p:nvSpPr>
          <p:cNvPr id="7170" name="Rectangle 2"/>
          <p:cNvSpPr>
            <a:spLocks noGrp="1" noRot="1" noChangeAspect="1" noChangeArrowheads="1" noTextEdit="1"/>
          </p:cNvSpPr>
          <p:nvPr>
            <p:ph type="sldImg"/>
          </p:nvPr>
        </p:nvSpPr>
        <p:spPr>
          <a:xfrm>
            <a:off x="1150938" y="692150"/>
            <a:ext cx="4556125" cy="3416300"/>
          </a:xfrm>
          <a:ln/>
        </p:spPr>
      </p:sp>
      <p:sp>
        <p:nvSpPr>
          <p:cNvPr id="71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2897C-7AE1-42BF-B69E-1AD69883C708}" type="slidenum">
              <a:rPr lang="en-GB"/>
              <a:pPr/>
              <a:t>12</a:t>
            </a:fld>
            <a:endParaRPr lang="en-GB"/>
          </a:p>
        </p:txBody>
      </p:sp>
      <p:sp>
        <p:nvSpPr>
          <p:cNvPr id="192514" name="Rectangle 2"/>
          <p:cNvSpPr>
            <a:spLocks noGrp="1" noRot="1" noChangeAspect="1" noChangeArrowheads="1" noTextEdit="1"/>
          </p:cNvSpPr>
          <p:nvPr>
            <p:ph type="sldImg"/>
          </p:nvPr>
        </p:nvSpPr>
        <p:spPr>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sp>
      <p:sp>
        <p:nvSpPr>
          <p:cNvPr id="192515"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344F1-0C69-465E-800C-D32D24EEC949}" type="slidenum">
              <a:rPr lang="en-GB"/>
              <a:pPr/>
              <a:t>13</a:t>
            </a:fld>
            <a:endParaRPr lang="en-GB"/>
          </a:p>
        </p:txBody>
      </p:sp>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01CA8-46A1-4EAA-9F33-68E08B01B76F}" type="slidenum">
              <a:rPr lang="en-GB"/>
              <a:pPr/>
              <a:t>14</a:t>
            </a:fld>
            <a:endParaRPr lang="en-GB"/>
          </a:p>
        </p:txBody>
      </p:sp>
      <p:sp>
        <p:nvSpPr>
          <p:cNvPr id="51202" name="Rectangle 2"/>
          <p:cNvSpPr>
            <a:spLocks noGrp="1" noRot="1" noChangeAspect="1" noChangeArrowheads="1" noTextEdit="1"/>
          </p:cNvSpPr>
          <p:nvPr>
            <p:ph type="sldImg"/>
          </p:nvPr>
        </p:nvSpPr>
        <p:spPr>
          <a:xfrm>
            <a:off x="1150938" y="692150"/>
            <a:ext cx="4556125" cy="3416300"/>
          </a:xfrm>
          <a:ln/>
        </p:spPr>
      </p:sp>
      <p:sp>
        <p:nvSpPr>
          <p:cNvPr id="5120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F7B650-2894-44DD-B954-B67FA338F2AC}" type="slidenum">
              <a:rPr lang="en-GB"/>
              <a:pPr/>
              <a:t>19</a:t>
            </a:fld>
            <a:endParaRPr lang="en-GB"/>
          </a:p>
        </p:txBody>
      </p:sp>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BD6CB9-0817-49BD-8891-41CBC4F1B54F}" type="slidenum">
              <a:rPr lang="en-GB"/>
              <a:pPr/>
              <a:t>20</a:t>
            </a:fld>
            <a:endParaRPr lang="en-GB"/>
          </a:p>
        </p:txBody>
      </p:sp>
      <p:sp>
        <p:nvSpPr>
          <p:cNvPr id="60418" name="Rectangle 2"/>
          <p:cNvSpPr>
            <a:spLocks noGrp="1" noRot="1" noChangeAspect="1" noChangeArrowheads="1" noTextEdit="1"/>
          </p:cNvSpPr>
          <p:nvPr>
            <p:ph type="sldImg"/>
          </p:nvPr>
        </p:nvSpPr>
        <p:spPr>
          <a:xfrm>
            <a:off x="1150938" y="692150"/>
            <a:ext cx="4556125" cy="3416300"/>
          </a:xfrm>
          <a:ln/>
        </p:spPr>
      </p:sp>
      <p:sp>
        <p:nvSpPr>
          <p:cNvPr id="6041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740E6B-B60A-44B0-874E-EFA7332F955F}" type="slidenum">
              <a:rPr lang="en-GB"/>
              <a:pPr/>
              <a:t>21</a:t>
            </a:fld>
            <a:endParaRPr lang="en-GB"/>
          </a:p>
        </p:txBody>
      </p:sp>
      <p:sp>
        <p:nvSpPr>
          <p:cNvPr id="121858" name="Rectangle 2"/>
          <p:cNvSpPr>
            <a:spLocks noGrp="1" noRot="1" noChangeAspect="1" noChangeArrowheads="1" noTextEdit="1"/>
          </p:cNvSpPr>
          <p:nvPr>
            <p:ph type="sldImg"/>
          </p:nvPr>
        </p:nvSpPr>
        <p:spPr>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sp>
      <p:sp>
        <p:nvSpPr>
          <p:cNvPr id="121859"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BE9EC-42F0-42C8-9A04-AF23B94BD6AB}" type="slidenum">
              <a:rPr lang="en-GB"/>
              <a:pPr/>
              <a:t>22</a:t>
            </a:fld>
            <a:endParaRPr lang="en-GB"/>
          </a:p>
        </p:txBody>
      </p:sp>
      <p:sp>
        <p:nvSpPr>
          <p:cNvPr id="123906" name="Rectangle 2"/>
          <p:cNvSpPr>
            <a:spLocks noGrp="1" noRot="1" noChangeAspect="1" noChangeArrowheads="1" noTextEdit="1"/>
          </p:cNvSpPr>
          <p:nvPr>
            <p:ph type="sldImg"/>
          </p:nvPr>
        </p:nvSpPr>
        <p:spPr>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sp>
      <p:sp>
        <p:nvSpPr>
          <p:cNvPr id="123907"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59639-E7AA-4636-AAF3-639510C8EFA5}" type="slidenum">
              <a:rPr lang="en-GB"/>
              <a:pPr/>
              <a:t>23</a:t>
            </a:fld>
            <a:endParaRPr lang="en-GB"/>
          </a:p>
        </p:txBody>
      </p:sp>
      <p:sp>
        <p:nvSpPr>
          <p:cNvPr id="139266" name="Rectangle 2"/>
          <p:cNvSpPr>
            <a:spLocks noGrp="1" noRot="1" noChangeAspect="1" noChangeArrowheads="1" noTextEdit="1"/>
          </p:cNvSpPr>
          <p:nvPr>
            <p:ph type="sldImg"/>
          </p:nvPr>
        </p:nvSpPr>
        <p:spPr>
          <a:xfrm>
            <a:off x="1150938" y="692150"/>
            <a:ext cx="4556125" cy="3416300"/>
          </a:xfrm>
          <a:ln/>
        </p:spPr>
      </p:sp>
      <p:sp>
        <p:nvSpPr>
          <p:cNvPr id="1392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A4A18-3A23-4206-B67B-542B80914507}" type="slidenum">
              <a:rPr lang="en-GB"/>
              <a:pPr/>
              <a:t>24</a:t>
            </a:fld>
            <a:endParaRPr lang="en-GB"/>
          </a:p>
        </p:txBody>
      </p:sp>
      <p:sp>
        <p:nvSpPr>
          <p:cNvPr id="141314" name="Rectangle 2"/>
          <p:cNvSpPr>
            <a:spLocks noGrp="1" noRot="1" noChangeAspect="1" noChangeArrowheads="1" noTextEdit="1"/>
          </p:cNvSpPr>
          <p:nvPr>
            <p:ph type="sldImg"/>
          </p:nvPr>
        </p:nvSpPr>
        <p:spPr>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sp>
      <p:sp>
        <p:nvSpPr>
          <p:cNvPr id="141315"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5A1B62-8701-4BA1-8D04-F793C7F5DC86}" type="slidenum">
              <a:rPr lang="en-GB"/>
              <a:pPr/>
              <a:t>25</a:t>
            </a:fld>
            <a:endParaRPr lang="en-GB"/>
          </a:p>
        </p:txBody>
      </p:sp>
      <p:sp>
        <p:nvSpPr>
          <p:cNvPr id="143362" name="Rectangle 2"/>
          <p:cNvSpPr>
            <a:spLocks noGrp="1" noRot="1" noChangeAspect="1" noChangeArrowheads="1" noTextEdit="1"/>
          </p:cNvSpPr>
          <p:nvPr>
            <p:ph type="sldImg"/>
          </p:nvPr>
        </p:nvSpPr>
        <p:spPr>
          <a:xfrm>
            <a:off x="1150938" y="692150"/>
            <a:ext cx="4556125" cy="3416300"/>
          </a:xfrm>
          <a:ln/>
        </p:spPr>
      </p:sp>
      <p:sp>
        <p:nvSpPr>
          <p:cNvPr id="14336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ABC8CF-114A-46F7-AA08-7C8022B3BCC1}" type="slidenum">
              <a:rPr lang="en-GB"/>
              <a:pPr/>
              <a:t>4</a:t>
            </a:fld>
            <a:endParaRPr lang="en-GB"/>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EA844-F973-4778-B5EE-4E8209B609D2}" type="slidenum">
              <a:rPr lang="en-GB"/>
              <a:pPr/>
              <a:t>26</a:t>
            </a:fld>
            <a:endParaRPr lang="en-GB"/>
          </a:p>
        </p:txBody>
      </p:sp>
      <p:sp>
        <p:nvSpPr>
          <p:cNvPr id="155650" name="Rectangle 2"/>
          <p:cNvSpPr>
            <a:spLocks noGrp="1" noRot="1" noChangeAspect="1" noChangeArrowheads="1" noTextEdit="1"/>
          </p:cNvSpPr>
          <p:nvPr>
            <p:ph type="sldImg"/>
          </p:nvPr>
        </p:nvSpPr>
        <p:spPr>
          <a:xfrm>
            <a:off x="1150938" y="692150"/>
            <a:ext cx="4556125" cy="3416300"/>
          </a:xfrm>
          <a:ln/>
        </p:spPr>
      </p:sp>
      <p:sp>
        <p:nvSpPr>
          <p:cNvPr id="15565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1E155-C45E-4EC4-A98E-6952A1CC622D}" type="slidenum">
              <a:rPr lang="en-GB"/>
              <a:pPr/>
              <a:t>28</a:t>
            </a:fld>
            <a:endParaRPr lang="en-GB"/>
          </a:p>
        </p:txBody>
      </p:sp>
      <p:sp>
        <p:nvSpPr>
          <p:cNvPr id="169986" name="Rectangle 2"/>
          <p:cNvSpPr>
            <a:spLocks noGrp="1" noRot="1" noChangeAspect="1" noChangeArrowheads="1" noTextEdit="1"/>
          </p:cNvSpPr>
          <p:nvPr>
            <p:ph type="sldImg"/>
          </p:nvPr>
        </p:nvSpPr>
        <p:spPr>
          <a:xfrm>
            <a:off x="1150938" y="692150"/>
            <a:ext cx="4556125" cy="3416300"/>
          </a:xfrm>
          <a:ln/>
        </p:spPr>
      </p:sp>
      <p:sp>
        <p:nvSpPr>
          <p:cNvPr id="16998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DFDCC-CE4A-4E2E-8401-43208E7226F3}" type="slidenum">
              <a:rPr lang="zh-TW" altLang="en-US"/>
              <a:pPr/>
              <a:t>74</a:t>
            </a:fld>
            <a:endParaRPr lang="en-US" altLang="zh-TW"/>
          </a:p>
        </p:txBody>
      </p:sp>
      <p:sp>
        <p:nvSpPr>
          <p:cNvPr id="72706" name="Rectangle 1026"/>
          <p:cNvSpPr>
            <a:spLocks noGrp="1" noRot="1" noChangeAspect="1" noChangeArrowheads="1" noTextEdit="1"/>
          </p:cNvSpPr>
          <p:nvPr>
            <p:ph type="sldImg"/>
          </p:nvPr>
        </p:nvSpPr>
        <p:spPr>
          <a:ln/>
        </p:spPr>
      </p:sp>
      <p:sp>
        <p:nvSpPr>
          <p:cNvPr id="72707" name="Rectangle 1027"/>
          <p:cNvSpPr>
            <a:spLocks noGrp="1" noChangeArrowheads="1"/>
          </p:cNvSpPr>
          <p:nvPr>
            <p:ph type="body" idx="1"/>
          </p:nvPr>
        </p:nvSpPr>
        <p:spPr/>
        <p:txBody>
          <a:bodyPr/>
          <a:lstStyle/>
          <a:p>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C4C010-DBFE-49BB-B79D-0C47E7900E8C}" type="slidenum">
              <a:rPr lang="zh-TW" altLang="en-US"/>
              <a:pPr/>
              <a:t>75</a:t>
            </a:fld>
            <a:endParaRPr lang="en-US" altLang="zh-TW"/>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39AB97-7404-479C-BCA9-A258549279A6}" type="slidenum">
              <a:rPr lang="zh-TW" altLang="en-US"/>
              <a:pPr/>
              <a:t>76</a:t>
            </a:fld>
            <a:endParaRPr lang="en-US" altLang="zh-TW"/>
          </a:p>
        </p:txBody>
      </p:sp>
      <p:sp>
        <p:nvSpPr>
          <p:cNvPr id="109570" name="Rectangle 2"/>
          <p:cNvSpPr>
            <a:spLocks noGrp="1" noRot="1" noChangeAspect="1" noChangeArrowheads="1" noTextEdit="1"/>
          </p:cNvSpPr>
          <p:nvPr>
            <p:ph type="sldImg"/>
          </p:nvPr>
        </p:nvSpPr>
        <p:spPr>
          <a:xfrm>
            <a:off x="1146175" y="688975"/>
            <a:ext cx="4565650" cy="3424238"/>
          </a:xfrm>
          <a:ln/>
        </p:spPr>
      </p:sp>
      <p:sp>
        <p:nvSpPr>
          <p:cNvPr id="109571" name="Rectangle 3"/>
          <p:cNvSpPr>
            <a:spLocks noGrp="1" noChangeArrowheads="1"/>
          </p:cNvSpPr>
          <p:nvPr>
            <p:ph type="body" idx="1"/>
          </p:nvPr>
        </p:nvSpPr>
        <p:spPr>
          <a:xfrm>
            <a:off x="915116" y="4345983"/>
            <a:ext cx="5027769" cy="4110280"/>
          </a:xfrm>
        </p:spPr>
        <p:txBody>
          <a:bodyPr/>
          <a:lstStyle/>
          <a:p>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1E9BB5-3D59-4FDD-9048-10B91879CC8D}" type="slidenum">
              <a:rPr lang="zh-TW" altLang="en-US"/>
              <a:pPr/>
              <a:t>77</a:t>
            </a:fld>
            <a:endParaRPr lang="en-US" altLang="zh-TW"/>
          </a:p>
        </p:txBody>
      </p:sp>
      <p:sp>
        <p:nvSpPr>
          <p:cNvPr id="111618" name="Rectangle 2"/>
          <p:cNvSpPr>
            <a:spLocks noGrp="1" noRot="1" noChangeAspect="1" noChangeArrowheads="1" noTextEdit="1"/>
          </p:cNvSpPr>
          <p:nvPr>
            <p:ph type="sldImg"/>
          </p:nvPr>
        </p:nvSpPr>
        <p:spPr>
          <a:xfrm>
            <a:off x="1146175" y="688975"/>
            <a:ext cx="4565650" cy="3424238"/>
          </a:xfrm>
          <a:ln/>
        </p:spPr>
      </p:sp>
      <p:sp>
        <p:nvSpPr>
          <p:cNvPr id="111619" name="Rectangle 3"/>
          <p:cNvSpPr>
            <a:spLocks noGrp="1" noChangeArrowheads="1"/>
          </p:cNvSpPr>
          <p:nvPr>
            <p:ph type="body" idx="1"/>
          </p:nvPr>
        </p:nvSpPr>
        <p:spPr>
          <a:xfrm>
            <a:off x="915116" y="4345983"/>
            <a:ext cx="5027769" cy="4110280"/>
          </a:xfrm>
        </p:spPr>
        <p:txBody>
          <a:bodyPr/>
          <a:lstStyle/>
          <a:p>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C196E-AD87-453F-ACCC-AB834E3BBF4C}" type="slidenum">
              <a:rPr lang="zh-TW" altLang="en-US"/>
              <a:pPr/>
              <a:t>78</a:t>
            </a:fld>
            <a:endParaRPr lang="en-US" altLang="zh-TW"/>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EA7BC-0A25-4DD0-B7C1-2511B1BFACC2}" type="slidenum">
              <a:rPr lang="zh-TW" altLang="en-US"/>
              <a:pPr/>
              <a:t>79</a:t>
            </a:fld>
            <a:endParaRPr lang="en-US" altLang="zh-TW"/>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1E8DB-E67D-48C7-9D5D-B202D37362AC}" type="slidenum">
              <a:rPr lang="zh-TW" altLang="en-US"/>
              <a:pPr/>
              <a:t>80</a:t>
            </a:fld>
            <a:endParaRPr lang="en-US" altLang="zh-TW"/>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FF90A-C924-4F47-BF87-88E38F57B807}" type="slidenum">
              <a:rPr lang="zh-TW" altLang="en-US"/>
              <a:pPr/>
              <a:t>81</a:t>
            </a:fld>
            <a:endParaRPr lang="en-US" altLang="zh-TW"/>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16C177-E179-4DEB-A1E6-5A9BA1B3B4C8}" type="slidenum">
              <a:rPr lang="en-GB"/>
              <a:pPr/>
              <a:t>5</a:t>
            </a:fld>
            <a:endParaRPr lang="en-GB"/>
          </a:p>
        </p:txBody>
      </p:sp>
      <p:sp>
        <p:nvSpPr>
          <p:cNvPr id="24578" name="Rectangle 2"/>
          <p:cNvSpPr>
            <a:spLocks noGrp="1" noRot="1" noChangeAspect="1" noChangeArrowheads="1" noTextEdit="1"/>
          </p:cNvSpPr>
          <p:nvPr>
            <p:ph type="sldImg"/>
          </p:nvPr>
        </p:nvSpPr>
        <p:spPr>
          <a:xfrm>
            <a:off x="1150938" y="692150"/>
            <a:ext cx="4556125" cy="3416300"/>
          </a:xfrm>
          <a:ln/>
        </p:spPr>
      </p:sp>
      <p:sp>
        <p:nvSpPr>
          <p:cNvPr id="2457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99E04C-3605-4D48-A92F-6E10BD2CEFCC}" type="slidenum">
              <a:rPr lang="zh-TW" altLang="en-US"/>
              <a:pPr/>
              <a:t>82</a:t>
            </a:fld>
            <a:endParaRPr lang="en-US" altLang="zh-TW"/>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5FA7C-E46B-4975-B797-117939A8E1FE}" type="slidenum">
              <a:rPr lang="zh-TW" altLang="en-US"/>
              <a:pPr/>
              <a:t>83</a:t>
            </a:fld>
            <a:endParaRPr lang="en-US" altLang="zh-TW"/>
          </a:p>
        </p:txBody>
      </p:sp>
      <p:sp>
        <p:nvSpPr>
          <p:cNvPr id="181250" name="Rectangle 2"/>
          <p:cNvSpPr>
            <a:spLocks noGrp="1" noRot="1" noChangeAspect="1" noChangeArrowheads="1" noTextEdit="1"/>
          </p:cNvSpPr>
          <p:nvPr>
            <p:ph type="sldImg"/>
          </p:nvPr>
        </p:nvSpPr>
        <p:spPr>
          <a:xfrm>
            <a:off x="1130300" y="674688"/>
            <a:ext cx="4597400" cy="3448050"/>
          </a:xfrm>
          <a:ln/>
        </p:spPr>
      </p:sp>
      <p:sp>
        <p:nvSpPr>
          <p:cNvPr id="181251" name="Rectangle 3"/>
          <p:cNvSpPr>
            <a:spLocks noGrp="1" noChangeArrowheads="1"/>
          </p:cNvSpPr>
          <p:nvPr>
            <p:ph type="body" idx="1"/>
          </p:nvPr>
        </p:nvSpPr>
        <p:spPr>
          <a:xfrm>
            <a:off x="893656" y="4345984"/>
            <a:ext cx="5070689" cy="4123195"/>
          </a:xfrm>
        </p:spPr>
        <p:txBody>
          <a:bodyPr lIns="89730" tIns="44865" rIns="89730" bIns="44865"/>
          <a:lstStyle/>
          <a:p>
            <a:r>
              <a:rPr lang="en-US" altLang="zh-TW"/>
              <a:t>Relaxation of these muscle bundles lessens the resistance to outflow during urination.α</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40B0B-FED7-4B7B-86DD-EBCACE7A1D93}" type="slidenum">
              <a:rPr lang="zh-TW" altLang="en-US"/>
              <a:pPr/>
              <a:t>84</a:t>
            </a:fld>
            <a:endParaRPr lang="en-US" altLang="zh-TW"/>
          </a:p>
        </p:txBody>
      </p:sp>
      <p:sp>
        <p:nvSpPr>
          <p:cNvPr id="65538" name="Rectangle 2"/>
          <p:cNvSpPr>
            <a:spLocks noGrp="1" noRot="1" noChangeAspect="1" noChangeArrowheads="1" noTextEdit="1"/>
          </p:cNvSpPr>
          <p:nvPr>
            <p:ph type="sldImg"/>
          </p:nvPr>
        </p:nvSpPr>
        <p:spPr>
          <a:xfrm>
            <a:off x="1130300" y="674688"/>
            <a:ext cx="4597400" cy="3448050"/>
          </a:xfrm>
          <a:ln/>
        </p:spPr>
      </p:sp>
      <p:sp>
        <p:nvSpPr>
          <p:cNvPr id="65539" name="Rectangle 3"/>
          <p:cNvSpPr>
            <a:spLocks noGrp="1" noChangeArrowheads="1"/>
          </p:cNvSpPr>
          <p:nvPr>
            <p:ph type="body" idx="1"/>
          </p:nvPr>
        </p:nvSpPr>
        <p:spPr>
          <a:xfrm>
            <a:off x="893656" y="4345984"/>
            <a:ext cx="5070689" cy="4123195"/>
          </a:xfrm>
        </p:spPr>
        <p:txBody>
          <a:bodyPr lIns="89730" tIns="44865" rIns="89730" bIns="44865"/>
          <a:lstStyle/>
          <a:p>
            <a:r>
              <a:rPr lang="en-US" altLang="zh-TW"/>
              <a:t>Until recently, the only option we could offer patients for treatment of their symptoms was either an open abdominal surgical procedure, or a trans-urethral resection of the prostate.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BD96031-E0E6-4CC8-9EBE-C212F453DF4C}" type="slidenum">
              <a:rPr lang="zh-TW" altLang="en-US"/>
              <a:pPr/>
              <a:t>87</a:t>
            </a:fld>
            <a:endParaRPr lang="en-US" alt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7E762D-2EE4-479D-A8AD-1C6DC7D35F7E}" type="slidenum">
              <a:rPr lang="zh-TW" altLang="en-US"/>
              <a:pPr/>
              <a:t>89</a:t>
            </a:fld>
            <a:endParaRPr lang="en-US" altLang="zh-TW"/>
          </a:p>
        </p:txBody>
      </p:sp>
      <p:sp>
        <p:nvSpPr>
          <p:cNvPr id="244738" name="Rectangle 2"/>
          <p:cNvSpPr>
            <a:spLocks noGrp="1" noRot="1" noChangeAspect="1" noChangeArrowheads="1" noTextEdit="1"/>
          </p:cNvSpPr>
          <p:nvPr>
            <p:ph type="sldImg"/>
          </p:nvPr>
        </p:nvSpPr>
        <p:spPr>
          <a:xfrm>
            <a:off x="1130300" y="674688"/>
            <a:ext cx="4597400" cy="3448050"/>
          </a:xfrm>
          <a:ln/>
        </p:spPr>
      </p:sp>
      <p:sp>
        <p:nvSpPr>
          <p:cNvPr id="244739" name="Rectangle 3"/>
          <p:cNvSpPr>
            <a:spLocks noGrp="1" noChangeArrowheads="1"/>
          </p:cNvSpPr>
          <p:nvPr>
            <p:ph type="body" idx="1"/>
          </p:nvPr>
        </p:nvSpPr>
        <p:spPr>
          <a:xfrm>
            <a:off x="893656" y="4345984"/>
            <a:ext cx="5070689" cy="4123195"/>
          </a:xfrm>
        </p:spPr>
        <p:txBody>
          <a:bodyPr lIns="89730" tIns="44865" rIns="89730" bIns="44865"/>
          <a:lstStyle/>
          <a:p>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BF2575-DAA8-40AE-B28B-79AEDAAD6D17}" type="slidenum">
              <a:rPr lang="en-GB"/>
              <a:pPr/>
              <a:t>6</a:t>
            </a:fld>
            <a:endParaRPr lang="en-GB"/>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F2121F-4958-467A-B4E2-E554F187626D}" type="slidenum">
              <a:rPr lang="en-GB"/>
              <a:pPr/>
              <a:t>7</a:t>
            </a:fld>
            <a:endParaRPr lang="en-GB"/>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E8229-6531-4B95-89FD-18D6721CBDB7}" type="slidenum">
              <a:rPr lang="en-GB"/>
              <a:pPr/>
              <a:t>8</a:t>
            </a:fld>
            <a:endParaRPr lang="en-GB"/>
          </a:p>
        </p:txBody>
      </p:sp>
      <p:sp>
        <p:nvSpPr>
          <p:cNvPr id="36866" name="Rectangle 2"/>
          <p:cNvSpPr>
            <a:spLocks noGrp="1" noRot="1" noChangeAspect="1" noChangeArrowheads="1" noTextEdit="1"/>
          </p:cNvSpPr>
          <p:nvPr>
            <p:ph type="sldImg"/>
          </p:nvPr>
        </p:nvSpPr>
        <p:spPr>
          <a:xfrm>
            <a:off x="1150938" y="692150"/>
            <a:ext cx="4556125" cy="3416300"/>
          </a:xfrm>
          <a:ln/>
        </p:spPr>
      </p:sp>
      <p:sp>
        <p:nvSpPr>
          <p:cNvPr id="368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0DEA0-FC3A-4DB6-8330-5891C6DEFA3C}" type="slidenum">
              <a:rPr lang="en-GB"/>
              <a:pPr/>
              <a:t>9</a:t>
            </a:fld>
            <a:endParaRPr lang="en-GB"/>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E2D2B8-59F9-42E7-BF7A-B095FFD30732}" type="slidenum">
              <a:rPr lang="en-GB"/>
              <a:pPr/>
              <a:t>10</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BAAF12-0B15-466F-91C5-FC1E32CF2025}" type="slidenum">
              <a:rPr lang="en-GB"/>
              <a:pPr/>
              <a:t>11</a:t>
            </a:fld>
            <a:endParaRPr lang="en-GB"/>
          </a:p>
        </p:txBody>
      </p:sp>
      <p:sp>
        <p:nvSpPr>
          <p:cNvPr id="43010" name="Rectangle 2"/>
          <p:cNvSpPr>
            <a:spLocks noGrp="1" noRot="1" noChangeAspect="1" noChangeArrowheads="1" noTextEdit="1"/>
          </p:cNvSpPr>
          <p:nvPr>
            <p:ph type="sldImg"/>
          </p:nvPr>
        </p:nvSpPr>
        <p:spPr>
          <a:xfrm>
            <a:off x="1150938" y="692150"/>
            <a:ext cx="4556125" cy="3416300"/>
          </a:xfrm>
          <a:ln/>
        </p:spPr>
      </p:sp>
      <p:sp>
        <p:nvSpPr>
          <p:cNvPr id="430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a:t>Click to edit Master title style</a:t>
            </a:r>
          </a:p>
        </p:txBody>
      </p:sp>
      <p:sp>
        <p:nvSpPr>
          <p:cNvPr id="3" name="Text Placeholder 2"/>
          <p:cNvSpPr>
            <a:spLocks noGrp="1"/>
          </p:cNvSpPr>
          <p:nvPr>
            <p:ph type="body" sz="half" idx="1"/>
          </p:nvPr>
        </p:nvSpPr>
        <p:spPr>
          <a:xfrm>
            <a:off x="455613" y="1598613"/>
            <a:ext cx="4037012"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598613"/>
            <a:ext cx="40370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5613" y="6242050"/>
            <a:ext cx="2130425" cy="474663"/>
          </a:xfrm>
        </p:spPr>
        <p:txBody>
          <a:bodyPr/>
          <a:lstStyle>
            <a:lvl1pPr>
              <a:defRPr/>
            </a:lvl1pPr>
          </a:lstStyle>
          <a:p>
            <a:endParaRPr lang="uk-UA"/>
          </a:p>
        </p:txBody>
      </p:sp>
      <p:sp>
        <p:nvSpPr>
          <p:cNvPr id="6" name="Footer Placeholder 5"/>
          <p:cNvSpPr>
            <a:spLocks noGrp="1"/>
          </p:cNvSpPr>
          <p:nvPr>
            <p:ph type="ftr" sz="quarter" idx="11"/>
          </p:nvPr>
        </p:nvSpPr>
        <p:spPr>
          <a:xfrm>
            <a:off x="3124200" y="6242050"/>
            <a:ext cx="2895600" cy="474663"/>
          </a:xfrm>
        </p:spPr>
        <p:txBody>
          <a:bodyPr/>
          <a:lstStyle>
            <a:lvl1pPr>
              <a:defRPr/>
            </a:lvl1pPr>
          </a:lstStyle>
          <a:p>
            <a:endParaRPr lang="uk-UA"/>
          </a:p>
        </p:txBody>
      </p:sp>
      <p:sp>
        <p:nvSpPr>
          <p:cNvPr id="7" name="Slide Number Placeholder 6"/>
          <p:cNvSpPr>
            <a:spLocks noGrp="1"/>
          </p:cNvSpPr>
          <p:nvPr>
            <p:ph type="sldNum" sz="quarter" idx="12"/>
          </p:nvPr>
        </p:nvSpPr>
        <p:spPr>
          <a:xfrm>
            <a:off x="6553200" y="6242050"/>
            <a:ext cx="2130425" cy="474663"/>
          </a:xfrm>
        </p:spPr>
        <p:txBody>
          <a:bodyPr/>
          <a:lstStyle>
            <a:lvl1pPr>
              <a:defRPr/>
            </a:lvl1pPr>
          </a:lstStyle>
          <a:p>
            <a:fld id="{2B7597EF-7DDB-4A52-BB95-CC6FC6925B56}" type="slidenum">
              <a:rPr lang="uk-UA"/>
              <a:pPr/>
              <a:t>‹#›</a:t>
            </a:fld>
            <a:endParaRPr lang="uk-UA"/>
          </a:p>
        </p:txBody>
      </p:sp>
    </p:spTree>
    <p:extLst>
      <p:ext uri="{BB962C8B-B14F-4D97-AF65-F5344CB8AC3E}">
        <p14:creationId xmlns:p14="http://schemas.microsoft.com/office/powerpoint/2010/main" val="289210699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a:t>Click to edit Master title style</a:t>
            </a:r>
          </a:p>
        </p:txBody>
      </p:sp>
      <p:sp>
        <p:nvSpPr>
          <p:cNvPr id="3" name="Content Placeholder 2"/>
          <p:cNvSpPr>
            <a:spLocks noGrp="1"/>
          </p:cNvSpPr>
          <p:nvPr>
            <p:ph sz="half" idx="1"/>
          </p:nvPr>
        </p:nvSpPr>
        <p:spPr>
          <a:xfrm>
            <a:off x="455613" y="1598613"/>
            <a:ext cx="8226425"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5613" y="3922713"/>
            <a:ext cx="822642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5613" y="6242050"/>
            <a:ext cx="2130425" cy="474663"/>
          </a:xfrm>
        </p:spPr>
        <p:txBody>
          <a:bodyPr/>
          <a:lstStyle>
            <a:lvl1pPr>
              <a:defRPr/>
            </a:lvl1pPr>
          </a:lstStyle>
          <a:p>
            <a:endParaRPr lang="uk-UA"/>
          </a:p>
        </p:txBody>
      </p:sp>
      <p:sp>
        <p:nvSpPr>
          <p:cNvPr id="6" name="Footer Placeholder 5"/>
          <p:cNvSpPr>
            <a:spLocks noGrp="1"/>
          </p:cNvSpPr>
          <p:nvPr>
            <p:ph type="ftr" sz="quarter" idx="11"/>
          </p:nvPr>
        </p:nvSpPr>
        <p:spPr>
          <a:xfrm>
            <a:off x="3124200" y="6242050"/>
            <a:ext cx="2895600" cy="474663"/>
          </a:xfrm>
        </p:spPr>
        <p:txBody>
          <a:bodyPr/>
          <a:lstStyle>
            <a:lvl1pPr>
              <a:defRPr/>
            </a:lvl1pPr>
          </a:lstStyle>
          <a:p>
            <a:endParaRPr lang="uk-UA"/>
          </a:p>
        </p:txBody>
      </p:sp>
      <p:sp>
        <p:nvSpPr>
          <p:cNvPr id="7" name="Slide Number Placeholder 6"/>
          <p:cNvSpPr>
            <a:spLocks noGrp="1"/>
          </p:cNvSpPr>
          <p:nvPr>
            <p:ph type="sldNum" sz="quarter" idx="12"/>
          </p:nvPr>
        </p:nvSpPr>
        <p:spPr>
          <a:xfrm>
            <a:off x="6553200" y="6242050"/>
            <a:ext cx="2130425" cy="474663"/>
          </a:xfrm>
        </p:spPr>
        <p:txBody>
          <a:bodyPr/>
          <a:lstStyle>
            <a:lvl1pPr>
              <a:defRPr/>
            </a:lvl1pPr>
          </a:lstStyle>
          <a:p>
            <a:fld id="{FF5A8C8D-6F2F-47B7-ADE1-AB7E7139E4BA}" type="slidenum">
              <a:rPr lang="uk-UA"/>
              <a:pPr/>
              <a:t>‹#›</a:t>
            </a:fld>
            <a:endParaRPr lang="uk-UA"/>
          </a:p>
        </p:txBody>
      </p:sp>
    </p:spTree>
    <p:extLst>
      <p:ext uri="{BB962C8B-B14F-4D97-AF65-F5344CB8AC3E}">
        <p14:creationId xmlns:p14="http://schemas.microsoft.com/office/powerpoint/2010/main" val="35181498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a:t>Click to edit Master title style</a:t>
            </a:r>
          </a:p>
        </p:txBody>
      </p:sp>
      <p:sp>
        <p:nvSpPr>
          <p:cNvPr id="3" name="Text Placeholder 2"/>
          <p:cNvSpPr>
            <a:spLocks noGrp="1"/>
          </p:cNvSpPr>
          <p:nvPr>
            <p:ph type="body" sz="half" idx="1"/>
          </p:nvPr>
        </p:nvSpPr>
        <p:spPr>
          <a:xfrm>
            <a:off x="455613" y="1598613"/>
            <a:ext cx="4037012"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5025" y="1598613"/>
            <a:ext cx="4037013"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5025" y="3922713"/>
            <a:ext cx="403701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5613" y="6242050"/>
            <a:ext cx="2130425" cy="474663"/>
          </a:xfrm>
        </p:spPr>
        <p:txBody>
          <a:bodyPr/>
          <a:lstStyle>
            <a:lvl1pPr>
              <a:defRPr/>
            </a:lvl1pPr>
          </a:lstStyle>
          <a:p>
            <a:endParaRPr lang="uk-UA"/>
          </a:p>
        </p:txBody>
      </p:sp>
      <p:sp>
        <p:nvSpPr>
          <p:cNvPr id="7" name="Footer Placeholder 6"/>
          <p:cNvSpPr>
            <a:spLocks noGrp="1"/>
          </p:cNvSpPr>
          <p:nvPr>
            <p:ph type="ftr" sz="quarter" idx="11"/>
          </p:nvPr>
        </p:nvSpPr>
        <p:spPr>
          <a:xfrm>
            <a:off x="3124200" y="6242050"/>
            <a:ext cx="2895600" cy="474663"/>
          </a:xfrm>
        </p:spPr>
        <p:txBody>
          <a:bodyPr/>
          <a:lstStyle>
            <a:lvl1pPr>
              <a:defRPr/>
            </a:lvl1pPr>
          </a:lstStyle>
          <a:p>
            <a:endParaRPr lang="uk-UA"/>
          </a:p>
        </p:txBody>
      </p:sp>
      <p:sp>
        <p:nvSpPr>
          <p:cNvPr id="8" name="Slide Number Placeholder 7"/>
          <p:cNvSpPr>
            <a:spLocks noGrp="1"/>
          </p:cNvSpPr>
          <p:nvPr>
            <p:ph type="sldNum" sz="quarter" idx="12"/>
          </p:nvPr>
        </p:nvSpPr>
        <p:spPr>
          <a:xfrm>
            <a:off x="6553200" y="6242050"/>
            <a:ext cx="2130425" cy="474663"/>
          </a:xfrm>
        </p:spPr>
        <p:txBody>
          <a:bodyPr/>
          <a:lstStyle>
            <a:lvl1pPr>
              <a:defRPr/>
            </a:lvl1pPr>
          </a:lstStyle>
          <a:p>
            <a:fld id="{4C05560C-1D72-42EB-A2E9-8E7E2AE2B8E7}" type="slidenum">
              <a:rPr lang="uk-UA"/>
              <a:pPr/>
              <a:t>‹#›</a:t>
            </a:fld>
            <a:endParaRPr lang="uk-UA"/>
          </a:p>
        </p:txBody>
      </p:sp>
    </p:spTree>
    <p:extLst>
      <p:ext uri="{BB962C8B-B14F-4D97-AF65-F5344CB8AC3E}">
        <p14:creationId xmlns:p14="http://schemas.microsoft.com/office/powerpoint/2010/main" val="11871989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5613" y="273050"/>
            <a:ext cx="8226425" cy="1143000"/>
          </a:xfrm>
        </p:spPr>
        <p:txBody>
          <a:bodyPr/>
          <a:lstStyle/>
          <a:p>
            <a:r>
              <a:rPr lang="en-US"/>
              <a:t>Click to edit Master title style</a:t>
            </a:r>
          </a:p>
        </p:txBody>
      </p:sp>
      <p:sp>
        <p:nvSpPr>
          <p:cNvPr id="3" name="Content Placeholder 2"/>
          <p:cNvSpPr>
            <a:spLocks noGrp="1"/>
          </p:cNvSpPr>
          <p:nvPr>
            <p:ph sz="quarter" idx="1"/>
          </p:nvPr>
        </p:nvSpPr>
        <p:spPr>
          <a:xfrm>
            <a:off x="455613" y="1598613"/>
            <a:ext cx="4037012"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5025" y="1598613"/>
            <a:ext cx="4037013"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5613" y="3922713"/>
            <a:ext cx="4037012"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3922713"/>
            <a:ext cx="403701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5613" y="6242050"/>
            <a:ext cx="2130425" cy="474663"/>
          </a:xfrm>
        </p:spPr>
        <p:txBody>
          <a:bodyPr/>
          <a:lstStyle>
            <a:lvl1pPr>
              <a:defRPr/>
            </a:lvl1pPr>
          </a:lstStyle>
          <a:p>
            <a:endParaRPr lang="uk-UA"/>
          </a:p>
        </p:txBody>
      </p:sp>
      <p:sp>
        <p:nvSpPr>
          <p:cNvPr id="8" name="Footer Placeholder 7"/>
          <p:cNvSpPr>
            <a:spLocks noGrp="1"/>
          </p:cNvSpPr>
          <p:nvPr>
            <p:ph type="ftr" sz="quarter" idx="11"/>
          </p:nvPr>
        </p:nvSpPr>
        <p:spPr>
          <a:xfrm>
            <a:off x="3124200" y="6242050"/>
            <a:ext cx="2895600" cy="474663"/>
          </a:xfrm>
        </p:spPr>
        <p:txBody>
          <a:bodyPr/>
          <a:lstStyle>
            <a:lvl1pPr>
              <a:defRPr/>
            </a:lvl1pPr>
          </a:lstStyle>
          <a:p>
            <a:endParaRPr lang="uk-UA"/>
          </a:p>
        </p:txBody>
      </p:sp>
      <p:sp>
        <p:nvSpPr>
          <p:cNvPr id="9" name="Slide Number Placeholder 8"/>
          <p:cNvSpPr>
            <a:spLocks noGrp="1"/>
          </p:cNvSpPr>
          <p:nvPr>
            <p:ph type="sldNum" sz="quarter" idx="12"/>
          </p:nvPr>
        </p:nvSpPr>
        <p:spPr>
          <a:xfrm>
            <a:off x="6553200" y="6242050"/>
            <a:ext cx="2130425" cy="474663"/>
          </a:xfrm>
        </p:spPr>
        <p:txBody>
          <a:bodyPr/>
          <a:lstStyle>
            <a:lvl1pPr>
              <a:defRPr/>
            </a:lvl1pPr>
          </a:lstStyle>
          <a:p>
            <a:fld id="{B859F278-F236-4909-9B7F-6EC700A0AE3A}" type="slidenum">
              <a:rPr lang="uk-UA"/>
              <a:pPr/>
              <a:t>‹#›</a:t>
            </a:fld>
            <a:endParaRPr lang="uk-UA"/>
          </a:p>
        </p:txBody>
      </p:sp>
    </p:spTree>
    <p:extLst>
      <p:ext uri="{BB962C8B-B14F-4D97-AF65-F5344CB8AC3E}">
        <p14:creationId xmlns:p14="http://schemas.microsoft.com/office/powerpoint/2010/main" val="349386400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a:t>Click to edit Master title style</a:t>
            </a:r>
          </a:p>
        </p:txBody>
      </p:sp>
      <p:sp>
        <p:nvSpPr>
          <p:cNvPr id="3" name="Content Placeholder 2"/>
          <p:cNvSpPr>
            <a:spLocks noGrp="1"/>
          </p:cNvSpPr>
          <p:nvPr>
            <p:ph sz="half" idx="1"/>
          </p:nvPr>
        </p:nvSpPr>
        <p:spPr>
          <a:xfrm>
            <a:off x="455613" y="1598613"/>
            <a:ext cx="4037012"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025" y="1598613"/>
            <a:ext cx="40370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5613" y="6242050"/>
            <a:ext cx="2130425" cy="474663"/>
          </a:xfrm>
        </p:spPr>
        <p:txBody>
          <a:bodyPr/>
          <a:lstStyle>
            <a:lvl1pPr>
              <a:defRPr/>
            </a:lvl1pPr>
          </a:lstStyle>
          <a:p>
            <a:endParaRPr lang="uk-UA"/>
          </a:p>
        </p:txBody>
      </p:sp>
      <p:sp>
        <p:nvSpPr>
          <p:cNvPr id="6" name="Footer Placeholder 5"/>
          <p:cNvSpPr>
            <a:spLocks noGrp="1"/>
          </p:cNvSpPr>
          <p:nvPr>
            <p:ph type="ftr" sz="quarter" idx="11"/>
          </p:nvPr>
        </p:nvSpPr>
        <p:spPr>
          <a:xfrm>
            <a:off x="3124200" y="6242050"/>
            <a:ext cx="2895600" cy="474663"/>
          </a:xfrm>
        </p:spPr>
        <p:txBody>
          <a:bodyPr/>
          <a:lstStyle>
            <a:lvl1pPr>
              <a:defRPr/>
            </a:lvl1pPr>
          </a:lstStyle>
          <a:p>
            <a:endParaRPr lang="uk-UA"/>
          </a:p>
        </p:txBody>
      </p:sp>
      <p:sp>
        <p:nvSpPr>
          <p:cNvPr id="7" name="Slide Number Placeholder 6"/>
          <p:cNvSpPr>
            <a:spLocks noGrp="1"/>
          </p:cNvSpPr>
          <p:nvPr>
            <p:ph type="sldNum" sz="quarter" idx="12"/>
          </p:nvPr>
        </p:nvSpPr>
        <p:spPr>
          <a:xfrm>
            <a:off x="6553200" y="6242050"/>
            <a:ext cx="2130425" cy="474663"/>
          </a:xfrm>
        </p:spPr>
        <p:txBody>
          <a:bodyPr/>
          <a:lstStyle>
            <a:lvl1pPr>
              <a:defRPr/>
            </a:lvl1pPr>
          </a:lstStyle>
          <a:p>
            <a:fld id="{0BEF6AC4-A16E-4610-9D7A-ACEAD4FCD275}" type="slidenum">
              <a:rPr lang="uk-UA"/>
              <a:pPr/>
              <a:t>‹#›</a:t>
            </a:fld>
            <a:endParaRPr lang="uk-UA"/>
          </a:p>
        </p:txBody>
      </p:sp>
    </p:spTree>
    <p:extLst>
      <p:ext uri="{BB962C8B-B14F-4D97-AF65-F5344CB8AC3E}">
        <p14:creationId xmlns:p14="http://schemas.microsoft.com/office/powerpoint/2010/main" val="171018402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a:t>Click to edit Master title style</a:t>
            </a:r>
          </a:p>
        </p:txBody>
      </p:sp>
      <p:sp>
        <p:nvSpPr>
          <p:cNvPr id="3" name="Content Placeholder 2"/>
          <p:cNvSpPr>
            <a:spLocks noGrp="1"/>
          </p:cNvSpPr>
          <p:nvPr>
            <p:ph sz="quarter" idx="1"/>
          </p:nvPr>
        </p:nvSpPr>
        <p:spPr>
          <a:xfrm>
            <a:off x="455613" y="1598613"/>
            <a:ext cx="4037012"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5025" y="1598613"/>
            <a:ext cx="4037013"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5613" y="3922713"/>
            <a:ext cx="822642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5613" y="6242050"/>
            <a:ext cx="2130425" cy="474663"/>
          </a:xfrm>
        </p:spPr>
        <p:txBody>
          <a:bodyPr/>
          <a:lstStyle>
            <a:lvl1pPr>
              <a:defRPr/>
            </a:lvl1pPr>
          </a:lstStyle>
          <a:p>
            <a:endParaRPr lang="uk-UA"/>
          </a:p>
        </p:txBody>
      </p:sp>
      <p:sp>
        <p:nvSpPr>
          <p:cNvPr id="7" name="Footer Placeholder 6"/>
          <p:cNvSpPr>
            <a:spLocks noGrp="1"/>
          </p:cNvSpPr>
          <p:nvPr>
            <p:ph type="ftr" sz="quarter" idx="11"/>
          </p:nvPr>
        </p:nvSpPr>
        <p:spPr>
          <a:xfrm>
            <a:off x="3124200" y="6242050"/>
            <a:ext cx="2895600" cy="474663"/>
          </a:xfrm>
        </p:spPr>
        <p:txBody>
          <a:bodyPr/>
          <a:lstStyle>
            <a:lvl1pPr>
              <a:defRPr/>
            </a:lvl1pPr>
          </a:lstStyle>
          <a:p>
            <a:endParaRPr lang="uk-UA"/>
          </a:p>
        </p:txBody>
      </p:sp>
      <p:sp>
        <p:nvSpPr>
          <p:cNvPr id="8" name="Slide Number Placeholder 7"/>
          <p:cNvSpPr>
            <a:spLocks noGrp="1"/>
          </p:cNvSpPr>
          <p:nvPr>
            <p:ph type="sldNum" sz="quarter" idx="12"/>
          </p:nvPr>
        </p:nvSpPr>
        <p:spPr>
          <a:xfrm>
            <a:off x="6553200" y="6242050"/>
            <a:ext cx="2130425" cy="474663"/>
          </a:xfrm>
        </p:spPr>
        <p:txBody>
          <a:bodyPr/>
          <a:lstStyle>
            <a:lvl1pPr>
              <a:defRPr/>
            </a:lvl1pPr>
          </a:lstStyle>
          <a:p>
            <a:fld id="{2DD7F43F-4655-47CD-9489-0BA0F8DCD550}" type="slidenum">
              <a:rPr lang="uk-UA"/>
              <a:pPr/>
              <a:t>‹#›</a:t>
            </a:fld>
            <a:endParaRPr lang="uk-UA"/>
          </a:p>
        </p:txBody>
      </p:sp>
    </p:spTree>
    <p:extLst>
      <p:ext uri="{BB962C8B-B14F-4D97-AF65-F5344CB8AC3E}">
        <p14:creationId xmlns:p14="http://schemas.microsoft.com/office/powerpoint/2010/main" val="16693581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4.xml"/><Relationship Id="rId4" Type="http://schemas.openxmlformats.org/officeDocument/2006/relationships/image" Target="../media/image35.jpeg"/></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1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3.jpeg"/><Relationship Id="rId1" Type="http://schemas.openxmlformats.org/officeDocument/2006/relationships/slideLayout" Target="../slideLayouts/slideLayout14.xml"/><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4.jpeg"/><Relationship Id="rId1" Type="http://schemas.openxmlformats.org/officeDocument/2006/relationships/slideLayout" Target="../slideLayouts/slideLayout14.xml"/><Relationship Id="rId5" Type="http://schemas.openxmlformats.org/officeDocument/2006/relationships/image" Target="../media/image49.jpeg"/><Relationship Id="rId4" Type="http://schemas.openxmlformats.org/officeDocument/2006/relationships/image" Target="../media/image21.jpeg"/></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4.xml"/><Relationship Id="rId4" Type="http://schemas.openxmlformats.org/officeDocument/2006/relationships/image" Target="../media/image52.jpeg"/></Relationships>
</file>

<file path=ppt/slides/_rels/slide5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7.xml"/><Relationship Id="rId5" Type="http://schemas.openxmlformats.org/officeDocument/2006/relationships/image" Target="../media/image60.jpeg"/><Relationship Id="rId4" Type="http://schemas.openxmlformats.org/officeDocument/2006/relationships/image" Target="../media/image59.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73.jpeg"/><Relationship Id="rId4" Type="http://schemas.openxmlformats.org/officeDocument/2006/relationships/image" Target="../media/image72.jpeg"/></Relationships>
</file>

<file path=ppt/slides/_rels/slide7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7.wmf"/><Relationship Id="rId4" Type="http://schemas.openxmlformats.org/officeDocument/2006/relationships/oleObject" Target="../embeddings/oleObject1.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8.wmf"/><Relationship Id="rId4" Type="http://schemas.openxmlformats.org/officeDocument/2006/relationships/oleObject" Target="../embeddings/oleObject2.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9.png"/><Relationship Id="rId4" Type="http://schemas.openxmlformats.org/officeDocument/2006/relationships/oleObject" Target="../embeddings/oleObject3.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80.wmf"/><Relationship Id="rId4" Type="http://schemas.openxmlformats.org/officeDocument/2006/relationships/oleObject" Target="../embeddings/oleObject4.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82.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30175"/>
            <a:ext cx="8915400" cy="1470025"/>
          </a:xfrm>
        </p:spPr>
        <p:txBody>
          <a:bodyPr>
            <a:noAutofit/>
          </a:bodyPr>
          <a:lstStyle/>
          <a:p>
            <a:r>
              <a:rPr lang="en-US" sz="5400" b="1" smtClean="0">
                <a:solidFill>
                  <a:schemeClr val="accent4">
                    <a:lumMod val="50000"/>
                  </a:schemeClr>
                </a:solidFill>
                <a:latin typeface="Comic Sans MS" pitchFamily="66" charset="0"/>
              </a:rPr>
              <a:t>Urological </a:t>
            </a:r>
            <a:r>
              <a:rPr lang="en-US" sz="5400" b="1" dirty="0" smtClean="0">
                <a:solidFill>
                  <a:schemeClr val="accent4">
                    <a:lumMod val="50000"/>
                  </a:schemeClr>
                </a:solidFill>
                <a:latin typeface="Comic Sans MS" pitchFamily="66" charset="0"/>
              </a:rPr>
              <a:t>Surgical Procedures</a:t>
            </a:r>
            <a:endParaRPr lang="en-US" sz="5400" b="1" dirty="0">
              <a:solidFill>
                <a:schemeClr val="accent4">
                  <a:lumMod val="50000"/>
                </a:schemeClr>
              </a:solidFill>
              <a:latin typeface="Comic Sans MS" pitchFamily="66" charset="0"/>
            </a:endParaRPr>
          </a:p>
        </p:txBody>
      </p:sp>
      <p:sp>
        <p:nvSpPr>
          <p:cNvPr id="3" name="Subtitle 2"/>
          <p:cNvSpPr>
            <a:spLocks noGrp="1"/>
          </p:cNvSpPr>
          <p:nvPr>
            <p:ph type="subTitle" idx="1"/>
          </p:nvPr>
        </p:nvSpPr>
        <p:spPr>
          <a:xfrm>
            <a:off x="1371600" y="5638800"/>
            <a:ext cx="6400800" cy="1752600"/>
          </a:xfrm>
        </p:spPr>
        <p:txBody>
          <a:bodyPr/>
          <a:lstStyle/>
          <a:p>
            <a:r>
              <a:rPr lang="en-US" dirty="0" smtClean="0"/>
              <a:t>Dr. S. </a:t>
            </a:r>
            <a:r>
              <a:rPr lang="en-US" dirty="0" err="1" smtClean="0"/>
              <a:t>Nishan</a:t>
            </a:r>
            <a:r>
              <a:rPr lang="en-US" dirty="0" smtClean="0"/>
              <a:t> Silva</a:t>
            </a:r>
          </a:p>
          <a:p>
            <a:r>
              <a:rPr lang="en-US" sz="2800" i="1" dirty="0" smtClean="0"/>
              <a:t>(MBBS)</a:t>
            </a:r>
            <a:endParaRPr lang="en-U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850" y="1714500"/>
            <a:ext cx="4686300" cy="4000500"/>
          </a:xfrm>
          <a:prstGeom prst="rect">
            <a:avLst/>
          </a:prstGeom>
        </p:spPr>
      </p:pic>
    </p:spTree>
    <p:extLst>
      <p:ext uri="{BB962C8B-B14F-4D97-AF65-F5344CB8AC3E}">
        <p14:creationId xmlns:p14="http://schemas.microsoft.com/office/powerpoint/2010/main" val="3837101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8313" y="476250"/>
            <a:ext cx="8218487" cy="1368425"/>
          </a:xfrm>
        </p:spPr>
        <p:txBody>
          <a:bodyPr>
            <a:normAutofit fontScale="90000"/>
          </a:bodyPr>
          <a:lstStyle/>
          <a:p>
            <a:r>
              <a:rPr lang="en-US"/>
              <a:t>Risk factors for renal cell CA</a:t>
            </a:r>
            <a:br>
              <a:rPr lang="en-US"/>
            </a:br>
            <a:endParaRPr lang="en-US"/>
          </a:p>
        </p:txBody>
      </p:sp>
      <p:sp>
        <p:nvSpPr>
          <p:cNvPr id="39939" name="Rectangle 3"/>
          <p:cNvSpPr>
            <a:spLocks noGrp="1" noChangeArrowheads="1"/>
          </p:cNvSpPr>
          <p:nvPr>
            <p:ph type="body" idx="1"/>
          </p:nvPr>
        </p:nvSpPr>
        <p:spPr>
          <a:xfrm>
            <a:off x="685800" y="2133600"/>
            <a:ext cx="7772400" cy="3962400"/>
          </a:xfrm>
        </p:spPr>
        <p:txBody>
          <a:bodyPr/>
          <a:lstStyle/>
          <a:p>
            <a:r>
              <a:rPr lang="en-US"/>
              <a:t>cigarette smoking is only definite association – e.g. 30-40% occur in smokers in UK, where &lt;20% population smoke</a:t>
            </a:r>
          </a:p>
          <a:p>
            <a:r>
              <a:rPr lang="en-US" sz="2800"/>
              <a:t>(rarely, genetic factors – e.g. in the very rare  von Hippel-Lindau disease)</a:t>
            </a:r>
          </a:p>
        </p:txBody>
      </p:sp>
    </p:spTree>
    <p:extLst>
      <p:ext uri="{BB962C8B-B14F-4D97-AF65-F5344CB8AC3E}">
        <p14:creationId xmlns:p14="http://schemas.microsoft.com/office/powerpoint/2010/main" val="9208682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t>URINARY TRACT TUMOURS</a:t>
            </a:r>
          </a:p>
        </p:txBody>
      </p:sp>
      <p:sp>
        <p:nvSpPr>
          <p:cNvPr id="41987" name="Rectangle 3"/>
          <p:cNvSpPr>
            <a:spLocks noGrp="1" noChangeArrowheads="1"/>
          </p:cNvSpPr>
          <p:nvPr>
            <p:ph type="body" idx="1"/>
          </p:nvPr>
        </p:nvSpPr>
        <p:spPr/>
        <p:txBody>
          <a:bodyPr/>
          <a:lstStyle/>
          <a:p>
            <a:r>
              <a:rPr lang="en-GB"/>
              <a:t>the only common </a:t>
            </a:r>
            <a:r>
              <a:rPr lang="en-GB" i="1"/>
              <a:t>intrinsic</a:t>
            </a:r>
            <a:r>
              <a:rPr lang="en-GB"/>
              <a:t> tumours of the urinary tract are those of transitional epithelium (urothelium)</a:t>
            </a:r>
          </a:p>
          <a:p>
            <a:r>
              <a:rPr lang="en-GB"/>
              <a:t>variety of names - </a:t>
            </a:r>
          </a:p>
          <a:p>
            <a:pPr lvl="1"/>
            <a:r>
              <a:rPr lang="en-GB" i="1"/>
              <a:t>transitional tumours</a:t>
            </a:r>
          </a:p>
          <a:p>
            <a:pPr lvl="1"/>
            <a:r>
              <a:rPr lang="en-GB" i="1"/>
              <a:t> or transitional epithelial tumours</a:t>
            </a:r>
          </a:p>
          <a:p>
            <a:pPr lvl="1"/>
            <a:r>
              <a:rPr lang="en-GB" i="1"/>
              <a:t> or transitional cell tumours</a:t>
            </a:r>
          </a:p>
          <a:p>
            <a:pPr lvl="1"/>
            <a:r>
              <a:rPr lang="en-GB" i="1"/>
              <a:t>or urothelial tumours </a:t>
            </a:r>
            <a:endParaRPr lang="en-GB" sz="2400" i="1"/>
          </a:p>
        </p:txBody>
      </p:sp>
    </p:spTree>
    <p:extLst>
      <p:ext uri="{BB962C8B-B14F-4D97-AF65-F5344CB8AC3E}">
        <p14:creationId xmlns:p14="http://schemas.microsoft.com/office/powerpoint/2010/main" val="42121833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1490" name="Picture 2" descr="S01871-021-f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403225"/>
            <a:ext cx="5461000" cy="476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1491" name="Text Box 3"/>
          <p:cNvSpPr txBox="1">
            <a:spLocks noChangeArrowheads="1"/>
          </p:cNvSpPr>
          <p:nvPr/>
        </p:nvSpPr>
        <p:spPr bwMode="auto">
          <a:xfrm>
            <a:off x="611188" y="5876925"/>
            <a:ext cx="7848600" cy="215900"/>
          </a:xfrm>
          <a:prstGeom prst="rect">
            <a:avLst/>
          </a:prstGeom>
          <a:solidFill>
            <a:schemeClr val="bg1">
              <a:alpha val="38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algn="ctr" eaLnBrk="0" hangingPunct="0"/>
            <a:endParaRPr lang="en-US" sz="800"/>
          </a:p>
        </p:txBody>
      </p:sp>
      <p:sp>
        <p:nvSpPr>
          <p:cNvPr id="191492" name="Text Box 4"/>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r" eaLnBrk="0" hangingPunct="0">
              <a:spcBef>
                <a:spcPct val="50000"/>
              </a:spcBef>
            </a:pPr>
            <a:r>
              <a:rPr lang="en-US" sz="700" i="1"/>
              <a:t>Downloaded from: Robbins &amp; Cotran Pathologic Basis of Disease (on 14 July 2008 01:09 PM)</a:t>
            </a:r>
          </a:p>
        </p:txBody>
      </p:sp>
      <p:sp>
        <p:nvSpPr>
          <p:cNvPr id="191493" name="Text Box 5"/>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r" eaLnBrk="0" hangingPunct="0">
              <a:spcBef>
                <a:spcPct val="50000"/>
              </a:spcBef>
            </a:pPr>
            <a:r>
              <a:rPr lang="en-US" sz="700" i="1"/>
              <a:t>© 2007 Elsevier </a:t>
            </a:r>
          </a:p>
        </p:txBody>
      </p:sp>
      <p:pic>
        <p:nvPicPr>
          <p:cNvPr id="191494" name="Picture 6" descr="admin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169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a:t>Transitional tumours</a:t>
            </a:r>
          </a:p>
        </p:txBody>
      </p:sp>
      <p:sp>
        <p:nvSpPr>
          <p:cNvPr id="48131"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80000"/>
              </a:lnSpc>
            </a:pPr>
            <a:r>
              <a:rPr lang="en-GB" sz="2800"/>
              <a:t>presentation</a:t>
            </a:r>
          </a:p>
          <a:p>
            <a:pPr>
              <a:lnSpc>
                <a:spcPct val="80000"/>
              </a:lnSpc>
              <a:buFontTx/>
              <a:buNone/>
            </a:pPr>
            <a:r>
              <a:rPr lang="en-GB" sz="2800"/>
              <a:t>	- most often, haematuria</a:t>
            </a:r>
          </a:p>
          <a:p>
            <a:pPr>
              <a:lnSpc>
                <a:spcPct val="80000"/>
              </a:lnSpc>
              <a:buFontTx/>
              <a:buNone/>
            </a:pPr>
            <a:r>
              <a:rPr lang="en-GB" sz="2800"/>
              <a:t>	- but also urinary infection and/or     		obstruction</a:t>
            </a:r>
          </a:p>
          <a:p>
            <a:pPr>
              <a:lnSpc>
                <a:spcPct val="80000"/>
              </a:lnSpc>
            </a:pPr>
            <a:r>
              <a:rPr lang="en-GB" sz="2800"/>
              <a:t>often prolonged natural history </a:t>
            </a:r>
          </a:p>
          <a:p>
            <a:pPr>
              <a:lnSpc>
                <a:spcPct val="80000"/>
              </a:lnSpc>
            </a:pPr>
            <a:r>
              <a:rPr lang="en-GB" sz="2800"/>
              <a:t>carcinomas may present with metastases</a:t>
            </a:r>
          </a:p>
          <a:p>
            <a:pPr lvl="1">
              <a:lnSpc>
                <a:spcPct val="80000"/>
              </a:lnSpc>
            </a:pPr>
            <a:r>
              <a:rPr lang="en-GB" sz="2400"/>
              <a:t>spread – local, lymphatic &amp; blood – details depend on site of primary</a:t>
            </a:r>
          </a:p>
          <a:p>
            <a:pPr>
              <a:lnSpc>
                <a:spcPct val="80000"/>
              </a:lnSpc>
            </a:pPr>
            <a:r>
              <a:rPr lang="en-GB" sz="2800"/>
              <a:t>tumour cells exfoliate into urine, so cytological examination of urine can sometimes help in diagnosis</a:t>
            </a:r>
          </a:p>
        </p:txBody>
      </p:sp>
    </p:spTree>
    <p:extLst>
      <p:ext uri="{BB962C8B-B14F-4D97-AF65-F5344CB8AC3E}">
        <p14:creationId xmlns:p14="http://schemas.microsoft.com/office/powerpoint/2010/main" val="16076528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2" descr="Renal pelvis - TCC as papill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
            <a:ext cx="73914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43678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en-US"/>
          </a:p>
        </p:txBody>
      </p:sp>
      <p:sp>
        <p:nvSpPr>
          <p:cNvPr id="52227" name="Rectangle 3"/>
          <p:cNvSpPr>
            <a:spLocks noGrp="1" noChangeArrowheads="1"/>
          </p:cNvSpPr>
          <p:nvPr>
            <p:ph type="body" idx="1"/>
          </p:nvPr>
        </p:nvSpPr>
        <p:spPr/>
        <p:txBody>
          <a:bodyPr/>
          <a:lstStyle/>
          <a:p>
            <a:endParaRPr lang="en-US"/>
          </a:p>
        </p:txBody>
      </p:sp>
      <p:pic>
        <p:nvPicPr>
          <p:cNvPr id="52228" name="Picture 4" descr="19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732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0" name="Picture 2" descr="F0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963" y="1271588"/>
            <a:ext cx="6443662"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529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endParaRPr lang="en-US"/>
          </a:p>
        </p:txBody>
      </p:sp>
      <p:sp>
        <p:nvSpPr>
          <p:cNvPr id="54275" name="Rectangle 3"/>
          <p:cNvSpPr>
            <a:spLocks noGrp="1" noChangeArrowheads="1"/>
          </p:cNvSpPr>
          <p:nvPr>
            <p:ph type="body" idx="1"/>
          </p:nvPr>
        </p:nvSpPr>
        <p:spPr/>
        <p:txBody>
          <a:bodyPr/>
          <a:lstStyle/>
          <a:p>
            <a:endParaRPr lang="en-US"/>
          </a:p>
        </p:txBody>
      </p:sp>
      <p:pic>
        <p:nvPicPr>
          <p:cNvPr id="54276" name="Picture 4" descr="19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517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en-US"/>
          </a:p>
        </p:txBody>
      </p:sp>
      <p:sp>
        <p:nvSpPr>
          <p:cNvPr id="55299" name="Rectangle 3"/>
          <p:cNvSpPr>
            <a:spLocks noGrp="1" noChangeArrowheads="1"/>
          </p:cNvSpPr>
          <p:nvPr>
            <p:ph type="body" idx="1"/>
          </p:nvPr>
        </p:nvSpPr>
        <p:spPr/>
        <p:txBody>
          <a:bodyPr/>
          <a:lstStyle/>
          <a:p>
            <a:endParaRPr lang="en-US"/>
          </a:p>
        </p:txBody>
      </p:sp>
      <p:pic>
        <p:nvPicPr>
          <p:cNvPr id="55300" name="Picture 4" descr="17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932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2" name="Picture 2" descr="Bladder papilloma macro - up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14288"/>
            <a:ext cx="4457700" cy="682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79819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892969" y="0"/>
            <a:ext cx="7358063" cy="1714500"/>
          </a:xfrm>
          <a:ln/>
        </p:spPr>
        <p:txBody>
          <a:bodyPr/>
          <a:lstStyle/>
          <a:p>
            <a:r>
              <a:rPr lang="en-US"/>
              <a:t>Age and Hematuria</a:t>
            </a:r>
          </a:p>
        </p:txBody>
      </p:sp>
      <p:graphicFrame>
        <p:nvGraphicFramePr>
          <p:cNvPr id="28674" name="Group 2"/>
          <p:cNvGraphicFramePr>
            <a:graphicFrameLocks noGrp="1"/>
          </p:cNvGraphicFramePr>
          <p:nvPr/>
        </p:nvGraphicFramePr>
        <p:xfrm>
          <a:off x="910828" y="1437680"/>
          <a:ext cx="7340202" cy="5322095"/>
        </p:xfrm>
        <a:graphic>
          <a:graphicData uri="http://schemas.openxmlformats.org/drawingml/2006/table">
            <a:tbl>
              <a:tblPr/>
              <a:tblGrid>
                <a:gridCol w="2446734"/>
                <a:gridCol w="2446734"/>
                <a:gridCol w="2446734"/>
              </a:tblGrid>
              <a:tr h="696516">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Age (yr)</a:t>
                      </a:r>
                    </a:p>
                  </a:txBody>
                  <a:tcPr marL="35719" marR="35719" marT="35719" marB="35719" anchor="ctr" horzOverflow="overflow">
                    <a:lnL w="63500" cap="flat" cmpd="sng" algn="ctr">
                      <a:solidFill>
                        <a:schemeClr val="accent1"/>
                      </a:solidFill>
                      <a:prstDash val="solid"/>
                      <a:round/>
                      <a:headEnd type="none" w="med" len="med"/>
                      <a:tailEnd type="none" w="med" len="med"/>
                    </a:lnL>
                    <a:lnR w="63500" cap="flat" cmpd="sng" algn="ctr">
                      <a:solidFill>
                        <a:schemeClr val="accent1"/>
                      </a:solidFill>
                      <a:prstDash val="solid"/>
                      <a:round/>
                      <a:headEnd type="none" w="med" len="med"/>
                      <a:tailEnd type="none" w="med" len="med"/>
                    </a:lnR>
                    <a:lnT w="63500" cap="flat" cmpd="sng" algn="ctr">
                      <a:solidFill>
                        <a:schemeClr val="accent1"/>
                      </a:solidFill>
                      <a:prstDash val="solid"/>
                      <a:round/>
                      <a:headEnd type="none" w="med" len="med"/>
                      <a:tailEnd type="none" w="med" len="med"/>
                    </a:lnT>
                    <a:lnB w="635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Common</a:t>
                      </a:r>
                    </a:p>
                  </a:txBody>
                  <a:tcPr marL="35719" marR="35719" marT="35719" marB="35719" anchor="ctr" horzOverflow="overflow">
                    <a:lnL w="63500" cap="flat" cmpd="sng" algn="ctr">
                      <a:solidFill>
                        <a:schemeClr val="accent1"/>
                      </a:solidFill>
                      <a:prstDash val="solid"/>
                      <a:round/>
                      <a:headEnd type="none" w="med" len="med"/>
                      <a:tailEnd type="none" w="med" len="med"/>
                    </a:lnL>
                    <a:lnR w="63500" cap="flat" cmpd="sng" algn="ctr">
                      <a:solidFill>
                        <a:schemeClr val="accent1"/>
                      </a:solidFill>
                      <a:prstDash val="solid"/>
                      <a:round/>
                      <a:headEnd type="none" w="med" len="med"/>
                      <a:tailEnd type="none" w="med" len="med"/>
                    </a:lnR>
                    <a:lnT w="63500" cap="flat" cmpd="sng" algn="ctr">
                      <a:solidFill>
                        <a:schemeClr val="accent1"/>
                      </a:solidFill>
                      <a:prstDash val="solid"/>
                      <a:round/>
                      <a:headEnd type="none" w="med" len="med"/>
                      <a:tailEnd type="none" w="med" len="med"/>
                    </a:lnT>
                    <a:lnB w="635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Uncommon</a:t>
                      </a:r>
                    </a:p>
                  </a:txBody>
                  <a:tcPr marL="35719" marR="35719" marT="35719" marB="35719" anchor="ctr" horzOverflow="overflow">
                    <a:lnL w="63500" cap="flat" cmpd="sng" algn="ctr">
                      <a:solidFill>
                        <a:schemeClr val="accent1"/>
                      </a:solidFill>
                      <a:prstDash val="solid"/>
                      <a:round/>
                      <a:headEnd type="none" w="med" len="med"/>
                      <a:tailEnd type="none" w="med" len="med"/>
                    </a:lnL>
                    <a:lnR w="63500" cap="flat" cmpd="sng" algn="ctr">
                      <a:solidFill>
                        <a:schemeClr val="accent1"/>
                      </a:solidFill>
                      <a:prstDash val="solid"/>
                      <a:round/>
                      <a:headEnd type="none" w="med" len="med"/>
                      <a:tailEnd type="none" w="med" len="med"/>
                    </a:lnR>
                    <a:lnT w="63500" cap="flat" cmpd="sng" algn="ctr">
                      <a:solidFill>
                        <a:schemeClr val="accent1"/>
                      </a:solidFill>
                      <a:prstDash val="solid"/>
                      <a:round/>
                      <a:headEnd type="none" w="med" len="med"/>
                      <a:tailEnd type="none" w="med" len="med"/>
                    </a:lnT>
                    <a:lnB w="63500" cap="flat" cmpd="sng" algn="ctr">
                      <a:solidFill>
                        <a:schemeClr val="accent1"/>
                      </a:solidFill>
                      <a:prstDash val="solid"/>
                      <a:round/>
                      <a:headEnd type="none" w="med" len="med"/>
                      <a:tailEnd type="none" w="med" len="med"/>
                    </a:lnB>
                    <a:lnTlToBr>
                      <a:noFill/>
                    </a:lnTlToBr>
                    <a:lnBlToTr>
                      <a:noFill/>
                    </a:lnBlToTr>
                    <a:noFill/>
                  </a:tcPr>
                </a:tc>
              </a:tr>
              <a:tr h="1526977">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0 to 15</a:t>
                      </a:r>
                    </a:p>
                  </a:txBody>
                  <a:tcPr marL="35719" marR="35719" marT="35719" marB="35719" anchor="ctr" horzOverflow="overflow">
                    <a:lnL w="63500" cap="flat" cmpd="sng" algn="ctr">
                      <a:solidFill>
                        <a:schemeClr val="accent1"/>
                      </a:solidFill>
                      <a:prstDash val="solid"/>
                      <a:round/>
                      <a:headEnd type="none" w="med" len="med"/>
                      <a:tailEnd type="none" w="med" len="med"/>
                    </a:lnL>
                    <a:lnR w="63500" cap="flat" cmpd="sng" algn="ctr">
                      <a:solidFill>
                        <a:schemeClr val="accent1"/>
                      </a:solidFill>
                      <a:prstDash val="solid"/>
                      <a:round/>
                      <a:headEnd type="none" w="med" len="med"/>
                      <a:tailEnd type="none" w="med" len="med"/>
                    </a:lnR>
                    <a:lnT w="63500" cap="flat" cmpd="sng" algn="ctr">
                      <a:solidFill>
                        <a:schemeClr val="accent1"/>
                      </a:solidFill>
                      <a:prstDash val="solid"/>
                      <a:round/>
                      <a:headEnd type="none" w="med" len="med"/>
                      <a:tailEnd type="none" w="med" len="med"/>
                    </a:lnT>
                    <a:lnB w="635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Glomerulopathy (IgA, Alport’s syndrome, thin BM disease, APSGN)</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Hypercalciuria with stones</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Congenital obstructive anomalies</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UTIs</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Sickle cell disease</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Viral infection</a:t>
                      </a:r>
                    </a:p>
                  </a:txBody>
                  <a:tcPr marL="35719" marR="35719" marT="35719" marB="35719" anchor="ctr" horzOverflow="overflow">
                    <a:lnL w="63500" cap="flat" cmpd="sng" algn="ctr">
                      <a:solidFill>
                        <a:schemeClr val="accent1"/>
                      </a:solidFill>
                      <a:prstDash val="solid"/>
                      <a:round/>
                      <a:headEnd type="none" w="med" len="med"/>
                      <a:tailEnd type="none" w="med" len="med"/>
                    </a:lnL>
                    <a:lnR w="63500" cap="flat" cmpd="sng" algn="ctr">
                      <a:solidFill>
                        <a:schemeClr val="accent1"/>
                      </a:solidFill>
                      <a:prstDash val="solid"/>
                      <a:round/>
                      <a:headEnd type="none" w="med" len="med"/>
                      <a:tailEnd type="none" w="med" len="med"/>
                    </a:lnR>
                    <a:lnT w="63500" cap="flat" cmpd="sng" algn="ctr">
                      <a:solidFill>
                        <a:schemeClr val="accent1"/>
                      </a:solidFill>
                      <a:prstDash val="solid"/>
                      <a:round/>
                      <a:headEnd type="none" w="med" len="med"/>
                      <a:tailEnd type="none" w="med" len="med"/>
                    </a:lnT>
                    <a:lnB w="635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Factitious</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Fever</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HUS</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Hemophilia</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HSP</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Schistosomiasis</a:t>
                      </a:r>
                    </a:p>
                  </a:txBody>
                  <a:tcPr marL="35719" marR="35719" marT="35719" marB="35719" anchor="ctr" horzOverflow="overflow">
                    <a:lnL w="63500" cap="flat" cmpd="sng" algn="ctr">
                      <a:solidFill>
                        <a:schemeClr val="accent1"/>
                      </a:solidFill>
                      <a:prstDash val="solid"/>
                      <a:round/>
                      <a:headEnd type="none" w="med" len="med"/>
                      <a:tailEnd type="none" w="med" len="med"/>
                    </a:lnL>
                    <a:lnR w="63500" cap="flat" cmpd="sng" algn="ctr">
                      <a:solidFill>
                        <a:schemeClr val="accent1"/>
                      </a:solidFill>
                      <a:prstDash val="solid"/>
                      <a:round/>
                      <a:headEnd type="none" w="med" len="med"/>
                      <a:tailEnd type="none" w="med" len="med"/>
                    </a:lnR>
                    <a:lnT w="63500" cap="flat" cmpd="sng" algn="ctr">
                      <a:solidFill>
                        <a:schemeClr val="accent1"/>
                      </a:solidFill>
                      <a:prstDash val="solid"/>
                      <a:round/>
                      <a:headEnd type="none" w="med" len="med"/>
                      <a:tailEnd type="none" w="med" len="med"/>
                    </a:lnT>
                    <a:lnB w="63500" cap="flat" cmpd="sng" algn="ctr">
                      <a:solidFill>
                        <a:schemeClr val="accent1"/>
                      </a:solidFill>
                      <a:prstDash val="solid"/>
                      <a:round/>
                      <a:headEnd type="none" w="med" len="med"/>
                      <a:tailEnd type="none" w="med" len="med"/>
                    </a:lnB>
                    <a:lnTlToBr>
                      <a:noFill/>
                    </a:lnTlToBr>
                    <a:lnBlToTr>
                      <a:noFill/>
                    </a:lnBlToTr>
                    <a:noFill/>
                  </a:tcPr>
                </a:tc>
              </a:tr>
              <a:tr h="1660922">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15-50</a:t>
                      </a:r>
                    </a:p>
                  </a:txBody>
                  <a:tcPr marL="35719" marR="35719" marT="35719" marB="35719" anchor="ctr" horzOverflow="overflow">
                    <a:lnL w="63500" cap="flat" cmpd="sng" algn="ctr">
                      <a:solidFill>
                        <a:schemeClr val="accent1"/>
                      </a:solidFill>
                      <a:prstDash val="solid"/>
                      <a:round/>
                      <a:headEnd type="none" w="med" len="med"/>
                      <a:tailEnd type="none" w="med" len="med"/>
                    </a:lnL>
                    <a:lnR w="63500" cap="flat" cmpd="sng" algn="ctr">
                      <a:solidFill>
                        <a:schemeClr val="accent1"/>
                      </a:solidFill>
                      <a:prstDash val="solid"/>
                      <a:round/>
                      <a:headEnd type="none" w="med" len="med"/>
                      <a:tailEnd type="none" w="med" len="med"/>
                    </a:lnR>
                    <a:lnT w="63500" cap="flat" cmpd="sng" algn="ctr">
                      <a:solidFill>
                        <a:schemeClr val="accent1"/>
                      </a:solidFill>
                      <a:prstDash val="solid"/>
                      <a:round/>
                      <a:headEnd type="none" w="med" len="med"/>
                      <a:tailEnd type="none" w="med" len="med"/>
                    </a:lnT>
                    <a:lnB w="635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Calculi</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Menstrual contamination</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Exercise</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UTIs</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PKD</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Sickle cell disease</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Intercourse</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Papillary necrosis</a:t>
                      </a:r>
                    </a:p>
                  </a:txBody>
                  <a:tcPr marL="35719" marR="35719" marT="35719" marB="35719" anchor="ctr" horzOverflow="overflow">
                    <a:lnL w="63500" cap="flat" cmpd="sng" algn="ctr">
                      <a:solidFill>
                        <a:schemeClr val="accent1"/>
                      </a:solidFill>
                      <a:prstDash val="solid"/>
                      <a:round/>
                      <a:headEnd type="none" w="med" len="med"/>
                      <a:tailEnd type="none" w="med" len="med"/>
                    </a:lnL>
                    <a:lnR w="63500" cap="flat" cmpd="sng" algn="ctr">
                      <a:solidFill>
                        <a:schemeClr val="accent1"/>
                      </a:solidFill>
                      <a:prstDash val="solid"/>
                      <a:round/>
                      <a:headEnd type="none" w="med" len="med"/>
                      <a:tailEnd type="none" w="med" len="med"/>
                    </a:lnR>
                    <a:lnT w="63500" cap="flat" cmpd="sng" algn="ctr">
                      <a:solidFill>
                        <a:schemeClr val="accent1"/>
                      </a:solidFill>
                      <a:prstDash val="solid"/>
                      <a:round/>
                      <a:headEnd type="none" w="med" len="med"/>
                      <a:tailEnd type="none" w="med" len="med"/>
                    </a:lnT>
                    <a:lnB w="635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AVMs or fistulae</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DIC</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Goodpasture’s syndrome</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Loin pain-hematuria syndrome</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Renal infarction</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Renal vein thrombosis</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Schistosomiasis</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Medullary sponge kidney</a:t>
                      </a:r>
                    </a:p>
                  </a:txBody>
                  <a:tcPr marL="35719" marR="35719" marT="35719" marB="35719" anchor="ctr" horzOverflow="overflow">
                    <a:lnL w="63500" cap="flat" cmpd="sng" algn="ctr">
                      <a:solidFill>
                        <a:schemeClr val="accent1"/>
                      </a:solidFill>
                      <a:prstDash val="solid"/>
                      <a:round/>
                      <a:headEnd type="none" w="med" len="med"/>
                      <a:tailEnd type="none" w="med" len="med"/>
                    </a:lnL>
                    <a:lnR w="63500" cap="flat" cmpd="sng" algn="ctr">
                      <a:solidFill>
                        <a:schemeClr val="accent1"/>
                      </a:solidFill>
                      <a:prstDash val="solid"/>
                      <a:round/>
                      <a:headEnd type="none" w="med" len="med"/>
                      <a:tailEnd type="none" w="med" len="med"/>
                    </a:lnR>
                    <a:lnT w="63500" cap="flat" cmpd="sng" algn="ctr">
                      <a:solidFill>
                        <a:schemeClr val="accent1"/>
                      </a:solidFill>
                      <a:prstDash val="solid"/>
                      <a:round/>
                      <a:headEnd type="none" w="med" len="med"/>
                      <a:tailEnd type="none" w="med" len="med"/>
                    </a:lnT>
                    <a:lnB w="63500" cap="flat" cmpd="sng" algn="ctr">
                      <a:solidFill>
                        <a:schemeClr val="accent1"/>
                      </a:solidFill>
                      <a:prstDash val="solid"/>
                      <a:round/>
                      <a:headEnd type="none" w="med" len="med"/>
                      <a:tailEnd type="none" w="med" len="med"/>
                    </a:lnB>
                    <a:lnTlToBr>
                      <a:noFill/>
                    </a:lnTlToBr>
                    <a:lnBlToTr>
                      <a:noFill/>
                    </a:lnBlToTr>
                    <a:noFill/>
                  </a:tcPr>
                </a:tc>
              </a:tr>
              <a:tr h="1437680">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&gt;50</a:t>
                      </a:r>
                    </a:p>
                  </a:txBody>
                  <a:tcPr marL="35719" marR="35719" marT="35719" marB="35719" anchor="ctr" horzOverflow="overflow">
                    <a:lnL w="63500" cap="flat" cmpd="sng" algn="ctr">
                      <a:solidFill>
                        <a:schemeClr val="accent1"/>
                      </a:solidFill>
                      <a:prstDash val="solid"/>
                      <a:round/>
                      <a:headEnd type="none" w="med" len="med"/>
                      <a:tailEnd type="none" w="med" len="med"/>
                    </a:lnL>
                    <a:lnR w="63500" cap="flat" cmpd="sng" algn="ctr">
                      <a:solidFill>
                        <a:schemeClr val="accent1"/>
                      </a:solidFill>
                      <a:prstDash val="solid"/>
                      <a:round/>
                      <a:headEnd type="none" w="med" len="med"/>
                      <a:tailEnd type="none" w="med" len="med"/>
                    </a:lnR>
                    <a:lnT w="63500" cap="flat" cmpd="sng" algn="ctr">
                      <a:solidFill>
                        <a:schemeClr val="accent1"/>
                      </a:solidFill>
                      <a:prstDash val="solid"/>
                      <a:round/>
                      <a:headEnd type="none" w="med" len="med"/>
                      <a:tailEnd type="none" w="med" len="med"/>
                    </a:lnT>
                    <a:lnB w="635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BPH</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Cancer (renal, ureteral, bladder, prostate)</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Overanticoagulation</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PKD</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Prostatitis</a:t>
                      </a:r>
                    </a:p>
                  </a:txBody>
                  <a:tcPr marL="35719" marR="35719" marT="35719" marB="35719" anchor="ctr" horzOverflow="overflow">
                    <a:lnL w="63500" cap="flat" cmpd="sng" algn="ctr">
                      <a:solidFill>
                        <a:schemeClr val="accent1"/>
                      </a:solidFill>
                      <a:prstDash val="solid"/>
                      <a:round/>
                      <a:headEnd type="none" w="med" len="med"/>
                      <a:tailEnd type="none" w="med" len="med"/>
                    </a:lnL>
                    <a:lnR w="63500" cap="flat" cmpd="sng" algn="ctr">
                      <a:solidFill>
                        <a:schemeClr val="accent1"/>
                      </a:solidFill>
                      <a:prstDash val="solid"/>
                      <a:round/>
                      <a:headEnd type="none" w="med" len="med"/>
                      <a:tailEnd type="none" w="med" len="med"/>
                    </a:lnR>
                    <a:lnT w="63500" cap="flat" cmpd="sng" algn="ctr">
                      <a:solidFill>
                        <a:schemeClr val="accent1"/>
                      </a:solidFill>
                      <a:prstDash val="solid"/>
                      <a:round/>
                      <a:headEnd type="none" w="med" len="med"/>
                      <a:tailEnd type="none" w="med" len="med"/>
                    </a:lnT>
                    <a:lnB w="635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AVMs or fistulae</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Cyclic hematuria in women</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Endometriosis</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TTP</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Renal vein thrombosis</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Toxins (cantharidin, djenkol bean)</a:t>
                      </a:r>
                    </a:p>
                    <a:p>
                      <a:pPr marL="0" marR="0" lvl="0" indent="0" algn="ctr" defTabSz="914400" rtl="0" eaLnBrk="1" fontAlgn="base" latinLnBrk="0" hangingPunct="1">
                        <a:lnSpc>
                          <a:spcPct val="78000"/>
                        </a:lnSpc>
                        <a:spcBef>
                          <a:spcPct val="0"/>
                        </a:spcBef>
                        <a:spcAft>
                          <a:spcPct val="0"/>
                        </a:spcAft>
                        <a:buClr>
                          <a:srgbClr val="FFFFFF"/>
                        </a:buClr>
                        <a:buSzPct val="171000"/>
                        <a:buFont typeface="Gill Sans" charset="0"/>
                        <a:buNone/>
                        <a:tabLst>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 pos="914400" algn="l"/>
                        </a:tabLst>
                      </a:pPr>
                      <a:r>
                        <a:rPr kumimoji="0" lang="en-US" sz="13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LP-HS</a:t>
                      </a:r>
                    </a:p>
                  </a:txBody>
                  <a:tcPr marL="35719" marR="35719" marT="35719" marB="35719" anchor="ctr" horzOverflow="overflow">
                    <a:lnL w="63500" cap="flat" cmpd="sng" algn="ctr">
                      <a:solidFill>
                        <a:schemeClr val="accent1"/>
                      </a:solidFill>
                      <a:prstDash val="solid"/>
                      <a:round/>
                      <a:headEnd type="none" w="med" len="med"/>
                      <a:tailEnd type="none" w="med" len="med"/>
                    </a:lnL>
                    <a:lnR w="63500" cap="flat" cmpd="sng" algn="ctr">
                      <a:solidFill>
                        <a:schemeClr val="accent1"/>
                      </a:solidFill>
                      <a:prstDash val="solid"/>
                      <a:round/>
                      <a:headEnd type="none" w="med" len="med"/>
                      <a:tailEnd type="none" w="med" len="med"/>
                    </a:lnR>
                    <a:lnT w="63500" cap="flat" cmpd="sng" algn="ctr">
                      <a:solidFill>
                        <a:schemeClr val="accent1"/>
                      </a:solidFill>
                      <a:prstDash val="solid"/>
                      <a:round/>
                      <a:headEnd type="none" w="med" len="med"/>
                      <a:tailEnd type="none" w="med" len="med"/>
                    </a:lnT>
                    <a:lnB w="635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00598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2" descr="Hydronephrosis due to TCC bla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1000"/>
            <a:ext cx="43434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11028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0834" name="Picture 2" descr="S01871-021-f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403225"/>
            <a:ext cx="5870575" cy="476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0835" name="Text Box 3"/>
          <p:cNvSpPr txBox="1">
            <a:spLocks noChangeArrowheads="1"/>
          </p:cNvSpPr>
          <p:nvPr/>
        </p:nvSpPr>
        <p:spPr bwMode="auto">
          <a:xfrm>
            <a:off x="611188" y="5876925"/>
            <a:ext cx="7848600" cy="215900"/>
          </a:xfrm>
          <a:prstGeom prst="rect">
            <a:avLst/>
          </a:prstGeom>
          <a:solidFill>
            <a:schemeClr val="bg1">
              <a:alpha val="38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algn="ctr" eaLnBrk="0" hangingPunct="0"/>
            <a:endParaRPr lang="en-US" sz="800"/>
          </a:p>
        </p:txBody>
      </p:sp>
      <p:sp>
        <p:nvSpPr>
          <p:cNvPr id="120836" name="Text Box 4"/>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r" eaLnBrk="0" hangingPunct="0">
              <a:spcBef>
                <a:spcPct val="50000"/>
              </a:spcBef>
            </a:pPr>
            <a:r>
              <a:rPr lang="en-US" sz="700" i="1"/>
              <a:t>Downloaded from: Robbins &amp; Cotran Pathologic Basis of Disease (on 14 July 2008 01:09 PM)</a:t>
            </a:r>
          </a:p>
        </p:txBody>
      </p:sp>
      <p:sp>
        <p:nvSpPr>
          <p:cNvPr id="120837" name="Text Box 5"/>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r" eaLnBrk="0" hangingPunct="0">
              <a:spcBef>
                <a:spcPct val="50000"/>
              </a:spcBef>
            </a:pPr>
            <a:r>
              <a:rPr lang="en-US" sz="700" i="1"/>
              <a:t>© 2007 Elsevier </a:t>
            </a:r>
          </a:p>
        </p:txBody>
      </p:sp>
      <p:pic>
        <p:nvPicPr>
          <p:cNvPr id="120838" name="Picture 6" descr="admin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033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882" name="Picture 2" descr="S01871-021-f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300" y="403225"/>
            <a:ext cx="3087688" cy="476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883" name="Text Box 3"/>
          <p:cNvSpPr txBox="1">
            <a:spLocks noChangeArrowheads="1"/>
          </p:cNvSpPr>
          <p:nvPr/>
        </p:nvSpPr>
        <p:spPr bwMode="auto">
          <a:xfrm>
            <a:off x="611188" y="5876925"/>
            <a:ext cx="7848600" cy="215900"/>
          </a:xfrm>
          <a:prstGeom prst="rect">
            <a:avLst/>
          </a:prstGeom>
          <a:solidFill>
            <a:schemeClr val="bg1">
              <a:alpha val="38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algn="ctr" eaLnBrk="0" hangingPunct="0"/>
            <a:endParaRPr lang="en-US" sz="800"/>
          </a:p>
        </p:txBody>
      </p:sp>
      <p:sp>
        <p:nvSpPr>
          <p:cNvPr id="122884" name="Text Box 4"/>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r" eaLnBrk="0" hangingPunct="0">
              <a:spcBef>
                <a:spcPct val="50000"/>
              </a:spcBef>
            </a:pPr>
            <a:r>
              <a:rPr lang="en-US" sz="700" i="1"/>
              <a:t>Downloaded from: Robbins &amp; Cotran Pathologic Basis of Disease (on 14 July 2008 01:09 PM)</a:t>
            </a:r>
          </a:p>
        </p:txBody>
      </p:sp>
      <p:sp>
        <p:nvSpPr>
          <p:cNvPr id="122885" name="Text Box 5"/>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r" eaLnBrk="0" hangingPunct="0">
              <a:spcBef>
                <a:spcPct val="50000"/>
              </a:spcBef>
            </a:pPr>
            <a:r>
              <a:rPr lang="en-US" sz="700" i="1"/>
              <a:t>© 2007 Elsevier </a:t>
            </a:r>
          </a:p>
        </p:txBody>
      </p:sp>
      <p:pic>
        <p:nvPicPr>
          <p:cNvPr id="122886" name="Picture 6" descr="admin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552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8242" name="Picture 2" descr="BNH mac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200"/>
            <a:ext cx="73152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92808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0290" name="Picture 2" descr="S01871-021-f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987425"/>
            <a:ext cx="6350000" cy="3590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p:nvSpPr>
        <p:spPr bwMode="auto">
          <a:xfrm>
            <a:off x="611188" y="5876925"/>
            <a:ext cx="7848600" cy="215900"/>
          </a:xfrm>
          <a:prstGeom prst="rect">
            <a:avLst/>
          </a:prstGeom>
          <a:solidFill>
            <a:schemeClr val="bg1">
              <a:alpha val="38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algn="ctr" eaLnBrk="0" hangingPunct="0"/>
            <a:endParaRPr lang="en-US" sz="800"/>
          </a:p>
        </p:txBody>
      </p:sp>
      <p:sp>
        <p:nvSpPr>
          <p:cNvPr id="140292" name="Text Box 4"/>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r" eaLnBrk="0" hangingPunct="0">
              <a:spcBef>
                <a:spcPct val="50000"/>
              </a:spcBef>
            </a:pPr>
            <a:r>
              <a:rPr lang="en-US" sz="700" i="1"/>
              <a:t>Downloaded from: Robbins &amp; Cotran Pathologic Basis of Disease (on 14 July 2008 01:09 PM)</a:t>
            </a:r>
          </a:p>
        </p:txBody>
      </p:sp>
      <p:sp>
        <p:nvSpPr>
          <p:cNvPr id="140293" name="Text Box 5"/>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r" eaLnBrk="0" hangingPunct="0">
              <a:spcBef>
                <a:spcPct val="50000"/>
              </a:spcBef>
            </a:pPr>
            <a:r>
              <a:rPr lang="en-US" sz="700" i="1"/>
              <a:t>© 2007 Elsevier </a:t>
            </a:r>
          </a:p>
        </p:txBody>
      </p:sp>
      <p:pic>
        <p:nvPicPr>
          <p:cNvPr id="140294" name="Picture 6" descr="admin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964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2338" name="Picture 2" descr="Prostate - median lobe 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57200"/>
            <a:ext cx="44196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76395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a:t>Carcinoma of the prostate</a:t>
            </a:r>
          </a:p>
        </p:txBody>
      </p:sp>
      <p:sp>
        <p:nvSpPr>
          <p:cNvPr id="154627"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80000"/>
              </a:lnSpc>
            </a:pPr>
            <a:r>
              <a:rPr lang="en-GB" sz="2800"/>
              <a:t>in Europe, N America (blacks&gt;whites) and Australasia, commonest male CA</a:t>
            </a:r>
          </a:p>
          <a:p>
            <a:pPr>
              <a:lnSpc>
                <a:spcPct val="80000"/>
              </a:lnSpc>
            </a:pPr>
            <a:r>
              <a:rPr lang="en-GB" sz="2800"/>
              <a:t>commoner than any female cancer</a:t>
            </a:r>
          </a:p>
          <a:p>
            <a:pPr>
              <a:lnSpc>
                <a:spcPct val="80000"/>
              </a:lnSpc>
            </a:pPr>
            <a:r>
              <a:rPr lang="en-GB" sz="2800"/>
              <a:t>incidence increasing everywhere, but especially in Africa  - ? higher than elsewhere?</a:t>
            </a:r>
          </a:p>
          <a:p>
            <a:pPr>
              <a:lnSpc>
                <a:spcPct val="80000"/>
              </a:lnSpc>
            </a:pPr>
            <a:r>
              <a:rPr lang="en-GB" sz="2800"/>
              <a:t>family history raises risk ~ x 2 or 3 </a:t>
            </a:r>
          </a:p>
          <a:p>
            <a:pPr>
              <a:lnSpc>
                <a:spcPct val="80000"/>
              </a:lnSpc>
            </a:pPr>
            <a:r>
              <a:rPr lang="en-GB" sz="2800"/>
              <a:t>uncommon in orientals (but incidence increases if they move to regions with higher incidence)</a:t>
            </a:r>
          </a:p>
          <a:p>
            <a:pPr>
              <a:lnSpc>
                <a:spcPct val="80000"/>
              </a:lnSpc>
            </a:pPr>
            <a:r>
              <a:rPr lang="en-GB" sz="2800"/>
              <a:t>age of incidence later than any other CA </a:t>
            </a:r>
          </a:p>
          <a:p>
            <a:pPr lvl="1">
              <a:lnSpc>
                <a:spcPct val="80000"/>
              </a:lnSpc>
            </a:pPr>
            <a:r>
              <a:rPr lang="en-GB" sz="2400"/>
              <a:t>old age (60s -80s)</a:t>
            </a:r>
          </a:p>
          <a:p>
            <a:pPr lvl="1">
              <a:lnSpc>
                <a:spcPct val="80000"/>
              </a:lnSpc>
            </a:pPr>
            <a:r>
              <a:rPr lang="en-GB" sz="2400"/>
              <a:t>younger in patients with family history</a:t>
            </a:r>
          </a:p>
        </p:txBody>
      </p:sp>
    </p:spTree>
    <p:extLst>
      <p:ext uri="{BB962C8B-B14F-4D97-AF65-F5344CB8AC3E}">
        <p14:creationId xmlns:p14="http://schemas.microsoft.com/office/powerpoint/2010/main" val="204447589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4258" name="Picture 2" descr="U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71525"/>
            <a:ext cx="8931776" cy="532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09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152400"/>
            <a:ext cx="7772400" cy="12192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a:t>Effects of CA prostate</a:t>
            </a:r>
          </a:p>
        </p:txBody>
      </p:sp>
      <p:sp>
        <p:nvSpPr>
          <p:cNvPr id="168963" name="Rectangle 3"/>
          <p:cNvSpPr>
            <a:spLocks noGrp="1" noChangeArrowheads="1"/>
          </p:cNvSpPr>
          <p:nvPr>
            <p:ph type="body" idx="1"/>
          </p:nvPr>
        </p:nvSpPr>
        <p:spPr>
          <a:xfrm>
            <a:off x="685800" y="1295400"/>
            <a:ext cx="7772400" cy="4800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sz="2800"/>
              <a:t>local = same as those of BNH (prostatism, obstruction, infection etc), but </a:t>
            </a:r>
            <a:r>
              <a:rPr lang="en-GB" sz="2800" u="sng"/>
              <a:t>very often</a:t>
            </a:r>
            <a:r>
              <a:rPr lang="en-GB" sz="2800"/>
              <a:t> </a:t>
            </a:r>
            <a:r>
              <a:rPr lang="en-GB" sz="2800" b="1"/>
              <a:t>no</a:t>
            </a:r>
            <a:r>
              <a:rPr lang="en-GB" sz="2800"/>
              <a:t> local effects</a:t>
            </a:r>
          </a:p>
          <a:p>
            <a:r>
              <a:rPr lang="en-GB" sz="2800"/>
              <a:t>distant, due to metastases - </a:t>
            </a:r>
            <a:r>
              <a:rPr lang="en-GB" sz="2800" u="sng"/>
              <a:t>local</a:t>
            </a:r>
            <a:r>
              <a:rPr lang="en-GB" sz="2800"/>
              <a:t>, lymph and </a:t>
            </a:r>
            <a:r>
              <a:rPr lang="en-GB" sz="2800" u="sng"/>
              <a:t>blood </a:t>
            </a:r>
            <a:endParaRPr lang="en-GB"/>
          </a:p>
          <a:p>
            <a:pPr lvl="1"/>
            <a:r>
              <a:rPr lang="en-GB" u="sng"/>
              <a:t>often presents with metastasis – “occult carcinoma”</a:t>
            </a:r>
          </a:p>
        </p:txBody>
      </p:sp>
    </p:spTree>
    <p:extLst>
      <p:ext uri="{BB962C8B-B14F-4D97-AF65-F5344CB8AC3E}">
        <p14:creationId xmlns:p14="http://schemas.microsoft.com/office/powerpoint/2010/main" val="329445002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endParaRPr lang="en-US"/>
          </a:p>
        </p:txBody>
      </p:sp>
      <p:sp>
        <p:nvSpPr>
          <p:cNvPr id="201731" name="Rectangle 3"/>
          <p:cNvSpPr>
            <a:spLocks noGrp="1" noChangeArrowheads="1"/>
          </p:cNvSpPr>
          <p:nvPr>
            <p:ph type="body" idx="1"/>
          </p:nvPr>
        </p:nvSpPr>
        <p:spPr/>
        <p:txBody>
          <a:bodyPr/>
          <a:lstStyle/>
          <a:p>
            <a:endParaRPr lang="en-US"/>
          </a:p>
        </p:txBody>
      </p:sp>
      <p:pic>
        <p:nvPicPr>
          <p:cNvPr id="201732" name="Picture 4" descr="17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488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r>
              <a:rPr lang="en-GB" sz="3600"/>
              <a:t>Kidney, urinary tract and prostate </a:t>
            </a:r>
            <a:br>
              <a:rPr lang="en-GB" sz="3600"/>
            </a:br>
            <a:r>
              <a:rPr lang="en-GB" sz="3600"/>
              <a:t>- the important “tumours”</a:t>
            </a:r>
          </a:p>
        </p:txBody>
      </p:sp>
      <p:sp>
        <p:nvSpPr>
          <p:cNvPr id="6147" name="Rectangle 3"/>
          <p:cNvSpPr>
            <a:spLocks noGrp="1" noChangeArrowheads="1"/>
          </p:cNvSpPr>
          <p:nvPr>
            <p:ph type="body" idx="1"/>
          </p:nvPr>
        </p:nvSpPr>
        <p:spPr>
          <a:xfrm>
            <a:off x="457200" y="1773238"/>
            <a:ext cx="8229600" cy="4352925"/>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sz="2800"/>
              <a:t>Kidney</a:t>
            </a:r>
          </a:p>
          <a:p>
            <a:pPr lvl="1"/>
            <a:r>
              <a:rPr lang="en-GB" sz="2400"/>
              <a:t>nephroblastoma (Wilms’ tumour) – children</a:t>
            </a:r>
          </a:p>
          <a:p>
            <a:pPr lvl="1"/>
            <a:r>
              <a:rPr lang="en-GB" sz="2400"/>
              <a:t>renal cell carcinoma - adults</a:t>
            </a:r>
          </a:p>
          <a:p>
            <a:r>
              <a:rPr lang="en-GB" sz="2800"/>
              <a:t>Urinary tract</a:t>
            </a:r>
          </a:p>
          <a:p>
            <a:pPr lvl="1"/>
            <a:r>
              <a:rPr lang="en-GB" sz="2400"/>
              <a:t>transitional cell (urothelial) tumour</a:t>
            </a:r>
          </a:p>
          <a:p>
            <a:pPr lvl="1"/>
            <a:r>
              <a:rPr lang="en-GB" sz="2400"/>
              <a:t>squamous carcinoma of the bladder</a:t>
            </a:r>
          </a:p>
          <a:p>
            <a:r>
              <a:rPr lang="en-GB" sz="2800"/>
              <a:t>Prostate</a:t>
            </a:r>
          </a:p>
          <a:p>
            <a:pPr lvl="1"/>
            <a:r>
              <a:rPr lang="en-GB" sz="2400"/>
              <a:t>(prostatic </a:t>
            </a:r>
            <a:r>
              <a:rPr lang="en-GB" sz="2400" i="1" u="sng"/>
              <a:t>hyperplasia</a:t>
            </a:r>
            <a:r>
              <a:rPr lang="en-GB" sz="2400" u="sng"/>
              <a:t>)</a:t>
            </a:r>
          </a:p>
          <a:p>
            <a:pPr lvl="1"/>
            <a:r>
              <a:rPr lang="en-GB" sz="2400"/>
              <a:t>prostatic carcinoma</a:t>
            </a:r>
          </a:p>
          <a:p>
            <a:pPr>
              <a:buFontTx/>
              <a:buChar char="-"/>
            </a:pPr>
            <a:endParaRPr lang="en-GB" sz="2800"/>
          </a:p>
        </p:txBody>
      </p:sp>
    </p:spTree>
    <p:extLst>
      <p:ext uri="{BB962C8B-B14F-4D97-AF65-F5344CB8AC3E}">
        <p14:creationId xmlns:p14="http://schemas.microsoft.com/office/powerpoint/2010/main" val="378012075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GB"/>
              <a:t>Spread of CA prostate</a:t>
            </a:r>
          </a:p>
        </p:txBody>
      </p:sp>
      <p:sp>
        <p:nvSpPr>
          <p:cNvPr id="171011" name="Rectangle 3"/>
          <p:cNvSpPr>
            <a:spLocks noGrp="1" noChangeArrowheads="1"/>
          </p:cNvSpPr>
          <p:nvPr>
            <p:ph type="body" idx="1"/>
          </p:nvPr>
        </p:nvSpPr>
        <p:spPr/>
        <p:txBody>
          <a:bodyPr/>
          <a:lstStyle/>
          <a:p>
            <a:pPr>
              <a:lnSpc>
                <a:spcPct val="80000"/>
              </a:lnSpc>
            </a:pPr>
            <a:r>
              <a:rPr lang="en-GB" sz="2800"/>
              <a:t>local – especially seminal vesicles and base of bladder</a:t>
            </a:r>
          </a:p>
          <a:p>
            <a:pPr>
              <a:lnSpc>
                <a:spcPct val="80000"/>
              </a:lnSpc>
            </a:pPr>
            <a:r>
              <a:rPr lang="en-GB" sz="2800"/>
              <a:t>blood - chiefly to bones, particularly axial skeleton (lumbar spine, proximal femur, pelvis, thoracic spine) and ribs</a:t>
            </a:r>
          </a:p>
          <a:p>
            <a:pPr lvl="1">
              <a:lnSpc>
                <a:spcPct val="80000"/>
              </a:lnSpc>
            </a:pPr>
            <a:r>
              <a:rPr lang="en-GB" sz="2400"/>
              <a:t>bony metastases typically osteoblastic/osteosclerotic (in men, highly suggestive of CA prostate)</a:t>
            </a:r>
          </a:p>
          <a:p>
            <a:pPr lvl="1">
              <a:lnSpc>
                <a:spcPct val="80000"/>
              </a:lnSpc>
            </a:pPr>
            <a:r>
              <a:rPr lang="en-GB" sz="2400"/>
              <a:t>massive visceral dissemination unusual</a:t>
            </a:r>
          </a:p>
          <a:p>
            <a:pPr>
              <a:lnSpc>
                <a:spcPct val="80000"/>
              </a:lnSpc>
            </a:pPr>
            <a:r>
              <a:rPr lang="en-GB" sz="2800"/>
              <a:t>lymphatic spread – common, often before blood spread</a:t>
            </a:r>
          </a:p>
          <a:p>
            <a:pPr lvl="1">
              <a:lnSpc>
                <a:spcPct val="80000"/>
              </a:lnSpc>
            </a:pPr>
            <a:r>
              <a:rPr lang="en-GB" sz="2400"/>
              <a:t>initially to the obturator nodes followed by pelvic, presacral, and para-aortic nodes</a:t>
            </a:r>
          </a:p>
        </p:txBody>
      </p:sp>
    </p:spTree>
    <p:extLst>
      <p:ext uri="{BB962C8B-B14F-4D97-AF65-F5344CB8AC3E}">
        <p14:creationId xmlns:p14="http://schemas.microsoft.com/office/powerpoint/2010/main" val="3294787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282" name="Picture 2" descr="U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111" y="6926"/>
            <a:ext cx="7443511" cy="70796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01871-021-f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915" y="6926"/>
            <a:ext cx="4017012" cy="68510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55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GB"/>
              <a:t>Aetiology</a:t>
            </a:r>
          </a:p>
        </p:txBody>
      </p:sp>
      <p:sp>
        <p:nvSpPr>
          <p:cNvPr id="174083" name="Rectangle 3"/>
          <p:cNvSpPr>
            <a:spLocks noGrp="1" noChangeArrowheads="1"/>
          </p:cNvSpPr>
          <p:nvPr>
            <p:ph type="body" idx="1"/>
          </p:nvPr>
        </p:nvSpPr>
        <p:spPr/>
        <p:txBody>
          <a:bodyPr/>
          <a:lstStyle/>
          <a:p>
            <a:pPr marL="533400" indent="-533400">
              <a:lnSpc>
                <a:spcPct val="90000"/>
              </a:lnSpc>
            </a:pPr>
            <a:r>
              <a:rPr lang="en-GB" sz="2800"/>
              <a:t>like BNH, androgens believed to play role in pathogenesis</a:t>
            </a:r>
          </a:p>
          <a:p>
            <a:pPr marL="914400" lvl="1" indent="-457200">
              <a:lnSpc>
                <a:spcPct val="90000"/>
              </a:lnSpc>
            </a:pPr>
            <a:r>
              <a:rPr lang="en-GB" sz="2400"/>
              <a:t>orchidectomy protective</a:t>
            </a:r>
          </a:p>
          <a:p>
            <a:pPr marL="914400" lvl="1" indent="-457200">
              <a:lnSpc>
                <a:spcPct val="90000"/>
              </a:lnSpc>
            </a:pPr>
            <a:r>
              <a:rPr lang="en-GB" sz="2400"/>
              <a:t>oestrogens sometimes used in treatment</a:t>
            </a:r>
          </a:p>
          <a:p>
            <a:pPr marL="533400" indent="-533400">
              <a:lnSpc>
                <a:spcPct val="90000"/>
              </a:lnSpc>
            </a:pPr>
            <a:r>
              <a:rPr lang="en-GB" sz="2800"/>
              <a:t>genetic factors</a:t>
            </a:r>
          </a:p>
          <a:p>
            <a:pPr marL="533400" indent="-533400">
              <a:lnSpc>
                <a:spcPct val="90000"/>
              </a:lnSpc>
              <a:buFontTx/>
              <a:buNone/>
            </a:pPr>
            <a:r>
              <a:rPr lang="en-GB" sz="2800"/>
              <a:t>    1. increased incidence if family history</a:t>
            </a:r>
          </a:p>
          <a:p>
            <a:pPr marL="533400" indent="-533400">
              <a:lnSpc>
                <a:spcPct val="90000"/>
              </a:lnSpc>
              <a:buFontTx/>
              <a:buNone/>
            </a:pPr>
            <a:r>
              <a:rPr lang="en-GB" sz="2400"/>
              <a:t>     2. prostate cells with short repeats of CAG are highly sensitive to androgens</a:t>
            </a:r>
          </a:p>
          <a:p>
            <a:pPr marL="1295400" lvl="2" indent="-381000">
              <a:lnSpc>
                <a:spcPct val="90000"/>
              </a:lnSpc>
            </a:pPr>
            <a:r>
              <a:rPr lang="en-GB" sz="1800"/>
              <a:t>shortest CAG repeats are in African-Americans, while longest are in orientals</a:t>
            </a:r>
          </a:p>
          <a:p>
            <a:pPr marL="1295400" lvl="2" indent="-381000">
              <a:lnSpc>
                <a:spcPct val="90000"/>
              </a:lnSpc>
            </a:pPr>
            <a:r>
              <a:rPr lang="en-GB" sz="1800"/>
              <a:t>African-Americans have highest incidence of prostate cancer and orientals the lowest</a:t>
            </a:r>
          </a:p>
        </p:txBody>
      </p:sp>
    </p:spTree>
    <p:extLst>
      <p:ext uri="{BB962C8B-B14F-4D97-AF65-F5344CB8AC3E}">
        <p14:creationId xmlns:p14="http://schemas.microsoft.com/office/powerpoint/2010/main" val="1633610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GB"/>
              <a:t>Prognosis</a:t>
            </a:r>
          </a:p>
        </p:txBody>
      </p:sp>
      <p:sp>
        <p:nvSpPr>
          <p:cNvPr id="176131" name="Rectangle 3"/>
          <p:cNvSpPr>
            <a:spLocks noGrp="1" noChangeArrowheads="1"/>
          </p:cNvSpPr>
          <p:nvPr>
            <p:ph type="body" idx="1"/>
          </p:nvPr>
        </p:nvSpPr>
        <p:spPr/>
        <p:txBody>
          <a:bodyPr/>
          <a:lstStyle/>
          <a:p>
            <a:r>
              <a:rPr lang="en-GB"/>
              <a:t>as with most tumours, variable according to grade and stage of tumour</a:t>
            </a:r>
          </a:p>
          <a:p>
            <a:r>
              <a:rPr lang="en-GB"/>
              <a:t>Gleason grading = histological grading of prostatic CA</a:t>
            </a:r>
          </a:p>
          <a:p>
            <a:r>
              <a:rPr lang="en-GB"/>
              <a:t>“latent” CA prostate</a:t>
            </a:r>
          </a:p>
          <a:p>
            <a:pPr lvl="1"/>
            <a:r>
              <a:rPr lang="en-GB"/>
              <a:t>discovered as incidental finding in prostates removed for BNH or at autopsy</a:t>
            </a:r>
          </a:p>
          <a:p>
            <a:pPr lvl="1"/>
            <a:r>
              <a:rPr lang="en-GB"/>
              <a:t>very common in autopsies in very old men</a:t>
            </a:r>
          </a:p>
        </p:txBody>
      </p:sp>
    </p:spTree>
    <p:extLst>
      <p:ext uri="{BB962C8B-B14F-4D97-AF65-F5344CB8AC3E}">
        <p14:creationId xmlns:p14="http://schemas.microsoft.com/office/powerpoint/2010/main" val="3497760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GB"/>
              <a:t>Prostate specific antigen (PSA)</a:t>
            </a:r>
          </a:p>
        </p:txBody>
      </p:sp>
      <p:sp>
        <p:nvSpPr>
          <p:cNvPr id="177155" name="Rectangle 3"/>
          <p:cNvSpPr>
            <a:spLocks noGrp="1" noChangeArrowheads="1"/>
          </p:cNvSpPr>
          <p:nvPr>
            <p:ph type="body" idx="1"/>
          </p:nvPr>
        </p:nvSpPr>
        <p:spPr/>
        <p:txBody>
          <a:bodyPr/>
          <a:lstStyle/>
          <a:p>
            <a:r>
              <a:rPr lang="en-GB" sz="2800"/>
              <a:t>produced by prostatic epithelium</a:t>
            </a:r>
          </a:p>
          <a:p>
            <a:pPr lvl="1"/>
            <a:r>
              <a:rPr lang="en-GB" sz="2400"/>
              <a:t>serine protease which liquefies semen coagulum which forms after ejaculation</a:t>
            </a:r>
          </a:p>
          <a:p>
            <a:r>
              <a:rPr lang="en-GB" sz="2800"/>
              <a:t>normally tiny amounts in serum</a:t>
            </a:r>
          </a:p>
          <a:p>
            <a:r>
              <a:rPr lang="en-GB" sz="2800"/>
              <a:t>elevated levels can occur in localised or metastatic prostate CA</a:t>
            </a:r>
          </a:p>
          <a:p>
            <a:r>
              <a:rPr lang="en-GB" sz="2800"/>
              <a:t>but levels can increase in other conditions of the prostate and in ~ 20% CA cases PSA may be normal, so no value as screening test  </a:t>
            </a:r>
          </a:p>
        </p:txBody>
      </p:sp>
    </p:spTree>
    <p:extLst>
      <p:ext uri="{BB962C8B-B14F-4D97-AF65-F5344CB8AC3E}">
        <p14:creationId xmlns:p14="http://schemas.microsoft.com/office/powerpoint/2010/main" val="708261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611188" y="2276475"/>
            <a:ext cx="8226425" cy="1736725"/>
          </a:xfrm>
        </p:spPr>
        <p:txBody>
          <a:bodyPr/>
          <a:lstStyle/>
          <a:p>
            <a:r>
              <a:rPr lang="uk-UA" sz="8800" b="1" i="1"/>
              <a:t>UROLITHIASIS</a:t>
            </a:r>
            <a:r>
              <a:rPr lang="uk-UA"/>
              <a:t> </a:t>
            </a:r>
          </a:p>
        </p:txBody>
      </p:sp>
    </p:spTree>
    <p:extLst>
      <p:ext uri="{BB962C8B-B14F-4D97-AF65-F5344CB8AC3E}">
        <p14:creationId xmlns:p14="http://schemas.microsoft.com/office/powerpoint/2010/main" val="1518918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5613" y="273050"/>
            <a:ext cx="8226425" cy="635000"/>
          </a:xfrm>
        </p:spPr>
        <p:txBody>
          <a:bodyPr/>
          <a:lstStyle/>
          <a:p>
            <a:r>
              <a:rPr lang="en-US" sz="3200"/>
              <a:t>Theories of </a:t>
            </a:r>
            <a:r>
              <a:rPr lang="en-US" sz="3200" b="1"/>
              <a:t>Stone Formation</a:t>
            </a:r>
            <a:endParaRPr lang="ru-RU" sz="3200" b="1"/>
          </a:p>
        </p:txBody>
      </p:sp>
      <p:sp>
        <p:nvSpPr>
          <p:cNvPr id="184323" name="Rectangle 3"/>
          <p:cNvSpPr>
            <a:spLocks noGrp="1" noChangeArrowheads="1"/>
          </p:cNvSpPr>
          <p:nvPr>
            <p:ph type="body" sz="half" idx="1"/>
          </p:nvPr>
        </p:nvSpPr>
        <p:spPr>
          <a:xfrm>
            <a:off x="455613" y="1125538"/>
            <a:ext cx="4476750" cy="5399087"/>
          </a:xfrm>
        </p:spPr>
        <p:txBody>
          <a:bodyPr/>
          <a:lstStyle/>
          <a:p>
            <a:pPr>
              <a:lnSpc>
                <a:spcPct val="90000"/>
              </a:lnSpc>
            </a:pPr>
            <a:r>
              <a:rPr lang="en-US" sz="2000" b="1"/>
              <a:t>A.</a:t>
            </a:r>
            <a:r>
              <a:rPr lang="en-US" sz="2000"/>
              <a:t> </a:t>
            </a:r>
            <a:r>
              <a:rPr lang="en-US" sz="2000" b="1"/>
              <a:t>Nucleation Theory</a:t>
            </a:r>
          </a:p>
          <a:p>
            <a:pPr>
              <a:lnSpc>
                <a:spcPct val="90000"/>
              </a:lnSpc>
            </a:pPr>
            <a:r>
              <a:rPr lang="en-US" sz="2000" b="1"/>
              <a:t>B.</a:t>
            </a:r>
            <a:r>
              <a:rPr lang="en-US" sz="2000"/>
              <a:t> </a:t>
            </a:r>
            <a:r>
              <a:rPr lang="en-US" sz="2000" b="1"/>
              <a:t>Stone Matrix Theory</a:t>
            </a:r>
          </a:p>
          <a:p>
            <a:pPr>
              <a:lnSpc>
                <a:spcPct val="90000"/>
              </a:lnSpc>
            </a:pPr>
            <a:r>
              <a:rPr lang="en-US" sz="2000" b="1"/>
              <a:t>C.</a:t>
            </a:r>
            <a:r>
              <a:rPr lang="en-US" sz="2000"/>
              <a:t> </a:t>
            </a:r>
            <a:r>
              <a:rPr lang="en-US" sz="2000" b="1"/>
              <a:t>Inhibitor of Crystallization Theory</a:t>
            </a:r>
            <a:r>
              <a:rPr lang="ru-RU" sz="2000"/>
              <a:t> </a:t>
            </a:r>
            <a:endParaRPr lang="en-US" sz="2000"/>
          </a:p>
          <a:p>
            <a:pPr>
              <a:lnSpc>
                <a:spcPct val="90000"/>
              </a:lnSpc>
            </a:pPr>
            <a:endParaRPr lang="en-US" sz="2000"/>
          </a:p>
          <a:p>
            <a:pPr>
              <a:lnSpc>
                <a:spcPct val="90000"/>
              </a:lnSpc>
              <a:buFont typeface="Wingdings" pitchFamily="2" charset="2"/>
              <a:buNone/>
            </a:pPr>
            <a:endParaRPr lang="en-US" sz="2000"/>
          </a:p>
          <a:p>
            <a:pPr>
              <a:lnSpc>
                <a:spcPct val="90000"/>
              </a:lnSpc>
              <a:buFont typeface="Wingdings" pitchFamily="2" charset="2"/>
              <a:buNone/>
            </a:pPr>
            <a:r>
              <a:rPr lang="en-US" sz="2000"/>
              <a:t>   Most investigators acknowledge that these 3 theories describe the 3 basic factors influencing urinary stone formation. It is likely that more than one factor operates in causing stone disease. A generalized model of stone formation combining these 3 basic theories has been proposed.</a:t>
            </a:r>
            <a:r>
              <a:rPr lang="ru-RU" sz="2000"/>
              <a:t> </a:t>
            </a:r>
          </a:p>
        </p:txBody>
      </p:sp>
      <p:pic>
        <p:nvPicPr>
          <p:cNvPr id="184324" name="Picture 4" descr="image01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51500" y="1628775"/>
            <a:ext cx="2951163" cy="347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4371259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5613" y="273050"/>
            <a:ext cx="8226425" cy="563563"/>
          </a:xfrm>
        </p:spPr>
        <p:txBody>
          <a:bodyPr>
            <a:normAutofit fontScale="90000"/>
          </a:bodyPr>
          <a:lstStyle/>
          <a:p>
            <a:r>
              <a:rPr lang="uk-UA" sz="3200" b="1"/>
              <a:t>RISK FACTORS</a:t>
            </a:r>
            <a:r>
              <a:rPr lang="uk-UA" sz="3200"/>
              <a:t> </a:t>
            </a:r>
          </a:p>
        </p:txBody>
      </p:sp>
      <p:sp>
        <p:nvSpPr>
          <p:cNvPr id="168963" name="Rectangle 3"/>
          <p:cNvSpPr>
            <a:spLocks noGrp="1" noChangeArrowheads="1"/>
          </p:cNvSpPr>
          <p:nvPr>
            <p:ph type="body" idx="1"/>
          </p:nvPr>
        </p:nvSpPr>
        <p:spPr>
          <a:xfrm>
            <a:off x="323850" y="908050"/>
            <a:ext cx="8496300" cy="5689600"/>
          </a:xfrm>
        </p:spPr>
        <p:txBody>
          <a:bodyPr/>
          <a:lstStyle/>
          <a:p>
            <a:pPr fontAlgn="t">
              <a:lnSpc>
                <a:spcPct val="80000"/>
              </a:lnSpc>
              <a:buFont typeface="Wingdings" pitchFamily="2" charset="2"/>
              <a:buNone/>
            </a:pPr>
            <a:r>
              <a:rPr lang="uk-UA" sz="2800" b="1"/>
              <a:t>•</a:t>
            </a:r>
            <a:r>
              <a:rPr lang="uk-UA" sz="2800" b="1" i="1"/>
              <a:t>Start of disease early in life: &lt;25 years</a:t>
            </a:r>
            <a:endParaRPr lang="en-US" sz="2800" b="1" i="1"/>
          </a:p>
          <a:p>
            <a:pPr fontAlgn="t">
              <a:lnSpc>
                <a:spcPct val="80000"/>
              </a:lnSpc>
              <a:buFont typeface="Wingdings" pitchFamily="2" charset="2"/>
              <a:buNone/>
            </a:pPr>
            <a:r>
              <a:rPr lang="uk-UA" sz="2800" b="1" i="1"/>
              <a:t>•Stone containing brushite</a:t>
            </a:r>
            <a:endParaRPr lang="en-US" sz="2800" b="1" i="1"/>
          </a:p>
          <a:p>
            <a:pPr fontAlgn="t">
              <a:lnSpc>
                <a:spcPct val="80000"/>
              </a:lnSpc>
              <a:buFont typeface="Wingdings" pitchFamily="2" charset="2"/>
              <a:buNone/>
            </a:pPr>
            <a:r>
              <a:rPr lang="uk-UA" sz="2800" b="1" i="1"/>
              <a:t>•Only one functioning kidney</a:t>
            </a:r>
            <a:endParaRPr lang="en-US" sz="2800" b="1" i="1"/>
          </a:p>
          <a:p>
            <a:pPr fontAlgn="t">
              <a:lnSpc>
                <a:spcPct val="80000"/>
              </a:lnSpc>
              <a:buFont typeface="Wingdings" pitchFamily="2" charset="2"/>
              <a:buNone/>
            </a:pPr>
            <a:r>
              <a:rPr lang="uk-UA" sz="2800" b="1" i="1"/>
              <a:t>•Disease associated with stone formation</a:t>
            </a:r>
            <a:r>
              <a:rPr lang="uk-UA" sz="2800" b="1"/>
              <a:t>: </a:t>
            </a:r>
            <a:endParaRPr lang="en-US" sz="2800" b="1"/>
          </a:p>
          <a:p>
            <a:pPr fontAlgn="t">
              <a:lnSpc>
                <a:spcPct val="80000"/>
              </a:lnSpc>
              <a:buFont typeface="Wingdings" pitchFamily="2" charset="2"/>
              <a:buNone/>
            </a:pPr>
            <a:r>
              <a:rPr lang="uk-UA" sz="2800" b="1"/>
              <a:t>- hyperparathyroidism </a:t>
            </a:r>
            <a:endParaRPr lang="en-US" sz="2800" b="1"/>
          </a:p>
          <a:p>
            <a:pPr fontAlgn="t">
              <a:lnSpc>
                <a:spcPct val="80000"/>
              </a:lnSpc>
              <a:buFont typeface="Wingdings" pitchFamily="2" charset="2"/>
              <a:buNone/>
            </a:pPr>
            <a:r>
              <a:rPr lang="uk-UA" sz="2800" b="1"/>
              <a:t>- renal tubular acidosis (partial/complete) </a:t>
            </a:r>
            <a:endParaRPr lang="en-US" sz="2800" b="1"/>
          </a:p>
          <a:p>
            <a:pPr fontAlgn="t">
              <a:lnSpc>
                <a:spcPct val="80000"/>
              </a:lnSpc>
              <a:buFont typeface="Wingdings" pitchFamily="2" charset="2"/>
              <a:buNone/>
            </a:pPr>
            <a:r>
              <a:rPr lang="uk-UA" sz="2800" b="1"/>
              <a:t>- jejunoileal bypass </a:t>
            </a:r>
            <a:endParaRPr lang="en-US" sz="2800" b="1"/>
          </a:p>
          <a:p>
            <a:pPr fontAlgn="t">
              <a:lnSpc>
                <a:spcPct val="80000"/>
              </a:lnSpc>
              <a:buFont typeface="Wingdings" pitchFamily="2" charset="2"/>
              <a:buNone/>
            </a:pPr>
            <a:r>
              <a:rPr lang="uk-UA" sz="2800" b="1"/>
              <a:t>- Crohn’s disease </a:t>
            </a:r>
            <a:endParaRPr lang="en-US" sz="2800" b="1"/>
          </a:p>
          <a:p>
            <a:pPr fontAlgn="t">
              <a:lnSpc>
                <a:spcPct val="80000"/>
              </a:lnSpc>
              <a:buFont typeface="Wingdings" pitchFamily="2" charset="2"/>
              <a:buNone/>
            </a:pPr>
            <a:r>
              <a:rPr lang="uk-UA" sz="2800" b="1"/>
              <a:t>- intestinal resection </a:t>
            </a:r>
            <a:endParaRPr lang="en-US" sz="2800" b="1"/>
          </a:p>
          <a:p>
            <a:pPr fontAlgn="t">
              <a:lnSpc>
                <a:spcPct val="80000"/>
              </a:lnSpc>
              <a:buFont typeface="Wingdings" pitchFamily="2" charset="2"/>
              <a:buNone/>
            </a:pPr>
            <a:r>
              <a:rPr lang="uk-UA" sz="2800" b="1"/>
              <a:t>- malabsorptive conditions </a:t>
            </a:r>
            <a:endParaRPr lang="en-US" sz="2800" b="1"/>
          </a:p>
          <a:p>
            <a:pPr fontAlgn="t">
              <a:lnSpc>
                <a:spcPct val="80000"/>
              </a:lnSpc>
              <a:buFont typeface="Wingdings" pitchFamily="2" charset="2"/>
              <a:buNone/>
            </a:pPr>
            <a:r>
              <a:rPr lang="uk-UA" sz="2800" b="1"/>
              <a:t>- sarcoidosis </a:t>
            </a:r>
            <a:endParaRPr lang="en-US" sz="2800" b="1"/>
          </a:p>
          <a:p>
            <a:pPr fontAlgn="t">
              <a:lnSpc>
                <a:spcPct val="80000"/>
              </a:lnSpc>
              <a:buFont typeface="Wingdings" pitchFamily="2" charset="2"/>
              <a:buNone/>
            </a:pPr>
            <a:r>
              <a:rPr lang="uk-UA" sz="2800" b="1"/>
              <a:t>- hyperthyroidism</a:t>
            </a:r>
            <a:endParaRPr lang="en-US" sz="2800" b="1"/>
          </a:p>
          <a:p>
            <a:pPr fontAlgn="t">
              <a:lnSpc>
                <a:spcPct val="80000"/>
              </a:lnSpc>
              <a:buFont typeface="Wingdings" pitchFamily="2" charset="2"/>
              <a:buNone/>
            </a:pPr>
            <a:endParaRPr lang="uk-UA" sz="2800"/>
          </a:p>
        </p:txBody>
      </p:sp>
    </p:spTree>
    <p:extLst>
      <p:ext uri="{BB962C8B-B14F-4D97-AF65-F5344CB8AC3E}">
        <p14:creationId xmlns:p14="http://schemas.microsoft.com/office/powerpoint/2010/main" val="1700347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5613" y="273050"/>
            <a:ext cx="8226425" cy="563563"/>
          </a:xfrm>
        </p:spPr>
        <p:txBody>
          <a:bodyPr>
            <a:normAutofit fontScale="90000"/>
          </a:bodyPr>
          <a:lstStyle/>
          <a:p>
            <a:r>
              <a:rPr lang="uk-UA" sz="3200" b="1"/>
              <a:t>RISK FACTORS</a:t>
            </a:r>
            <a:r>
              <a:rPr lang="uk-UA" sz="3200"/>
              <a:t> </a:t>
            </a:r>
          </a:p>
        </p:txBody>
      </p:sp>
      <p:sp>
        <p:nvSpPr>
          <p:cNvPr id="141315" name="Rectangle 3"/>
          <p:cNvSpPr>
            <a:spLocks noGrp="1" noChangeArrowheads="1"/>
          </p:cNvSpPr>
          <p:nvPr>
            <p:ph type="body" idx="1"/>
          </p:nvPr>
        </p:nvSpPr>
        <p:spPr>
          <a:xfrm>
            <a:off x="323850" y="908050"/>
            <a:ext cx="8496300" cy="5689600"/>
          </a:xfrm>
        </p:spPr>
        <p:txBody>
          <a:bodyPr/>
          <a:lstStyle/>
          <a:p>
            <a:pPr fontAlgn="t">
              <a:lnSpc>
                <a:spcPct val="80000"/>
              </a:lnSpc>
              <a:buFont typeface="Wingdings" pitchFamily="2" charset="2"/>
              <a:buNone/>
            </a:pPr>
            <a:r>
              <a:rPr lang="uk-UA" sz="1400" b="1" i="1"/>
              <a:t>•</a:t>
            </a:r>
            <a:r>
              <a:rPr lang="uk-UA" sz="2300" b="1" i="1"/>
              <a:t>Medication associated with stone formation: </a:t>
            </a:r>
            <a:endParaRPr lang="en-US" sz="2300" b="1" i="1"/>
          </a:p>
          <a:p>
            <a:pPr fontAlgn="t">
              <a:lnSpc>
                <a:spcPct val="80000"/>
              </a:lnSpc>
              <a:buFont typeface="Wingdings" pitchFamily="2" charset="2"/>
              <a:buNone/>
            </a:pPr>
            <a:r>
              <a:rPr lang="uk-UA" sz="2300" b="1"/>
              <a:t>- calcium supplements </a:t>
            </a:r>
            <a:endParaRPr lang="en-US" sz="2300" b="1"/>
          </a:p>
          <a:p>
            <a:pPr fontAlgn="t">
              <a:lnSpc>
                <a:spcPct val="80000"/>
              </a:lnSpc>
              <a:buFont typeface="Wingdings" pitchFamily="2" charset="2"/>
              <a:buNone/>
            </a:pPr>
            <a:r>
              <a:rPr lang="uk-UA" sz="2300" b="1"/>
              <a:t>- vitamin D supplements </a:t>
            </a:r>
            <a:endParaRPr lang="en-US" sz="2300" b="1"/>
          </a:p>
          <a:p>
            <a:pPr fontAlgn="t">
              <a:lnSpc>
                <a:spcPct val="80000"/>
              </a:lnSpc>
              <a:buFont typeface="Wingdings" pitchFamily="2" charset="2"/>
              <a:buNone/>
            </a:pPr>
            <a:r>
              <a:rPr lang="uk-UA" sz="2300" b="1"/>
              <a:t>- acetazolamide - ascorbic acid in megadoses ( &gt; 4 g/day) </a:t>
            </a:r>
            <a:endParaRPr lang="en-US" sz="2300" b="1"/>
          </a:p>
          <a:p>
            <a:pPr fontAlgn="t">
              <a:lnSpc>
                <a:spcPct val="80000"/>
              </a:lnSpc>
              <a:buFont typeface="Wingdings" pitchFamily="2" charset="2"/>
              <a:buNone/>
            </a:pPr>
            <a:r>
              <a:rPr lang="uk-UA" sz="2300" b="1"/>
              <a:t>- sulphonamides - triamterene </a:t>
            </a:r>
            <a:endParaRPr lang="en-US" sz="2300" b="1"/>
          </a:p>
          <a:p>
            <a:pPr fontAlgn="t">
              <a:lnSpc>
                <a:spcPct val="80000"/>
              </a:lnSpc>
              <a:buFont typeface="Wingdings" pitchFamily="2" charset="2"/>
              <a:buNone/>
            </a:pPr>
            <a:r>
              <a:rPr lang="uk-UA" sz="2300" b="1"/>
              <a:t>- indinavir</a:t>
            </a:r>
            <a:endParaRPr lang="en-US" sz="2300" b="1"/>
          </a:p>
          <a:p>
            <a:pPr fontAlgn="t">
              <a:lnSpc>
                <a:spcPct val="80000"/>
              </a:lnSpc>
              <a:buFont typeface="Wingdings" pitchFamily="2" charset="2"/>
              <a:buNone/>
            </a:pPr>
            <a:r>
              <a:rPr lang="uk-UA" sz="2300" b="1" i="1"/>
              <a:t>•Anatomical abnormalities associated with stone formation:</a:t>
            </a:r>
            <a:endParaRPr lang="en-US" sz="2300" b="1" i="1"/>
          </a:p>
          <a:p>
            <a:pPr fontAlgn="t">
              <a:lnSpc>
                <a:spcPct val="80000"/>
              </a:lnSpc>
              <a:buFont typeface="Wingdings" pitchFamily="2" charset="2"/>
              <a:buNone/>
            </a:pPr>
            <a:r>
              <a:rPr lang="uk-UA" sz="2300" b="1"/>
              <a:t> - tubular ectasia (medullary sponge kidney)</a:t>
            </a:r>
            <a:endParaRPr lang="en-US" sz="2300" b="1"/>
          </a:p>
          <a:p>
            <a:pPr fontAlgn="t">
              <a:lnSpc>
                <a:spcPct val="80000"/>
              </a:lnSpc>
              <a:buFont typeface="Wingdings" pitchFamily="2" charset="2"/>
              <a:buNone/>
            </a:pPr>
            <a:r>
              <a:rPr lang="uk-UA" sz="2300" b="1"/>
              <a:t> - pelvo-ureteral junction obstruction </a:t>
            </a:r>
            <a:endParaRPr lang="en-US" sz="2300" b="1"/>
          </a:p>
          <a:p>
            <a:pPr fontAlgn="t">
              <a:lnSpc>
                <a:spcPct val="80000"/>
              </a:lnSpc>
              <a:buFont typeface="Wingdings" pitchFamily="2" charset="2"/>
              <a:buNone/>
            </a:pPr>
            <a:r>
              <a:rPr lang="uk-UA" sz="2300" b="1"/>
              <a:t>- calix diverticulum, calix cyst</a:t>
            </a:r>
            <a:endParaRPr lang="en-US" sz="2300" b="1"/>
          </a:p>
          <a:p>
            <a:pPr fontAlgn="t">
              <a:lnSpc>
                <a:spcPct val="80000"/>
              </a:lnSpc>
              <a:buFont typeface="Wingdings" pitchFamily="2" charset="2"/>
              <a:buNone/>
            </a:pPr>
            <a:r>
              <a:rPr lang="uk-UA" sz="2300" b="1"/>
              <a:t>- ureteral stricture </a:t>
            </a:r>
            <a:endParaRPr lang="en-US" sz="2300" b="1"/>
          </a:p>
          <a:p>
            <a:pPr fontAlgn="t">
              <a:lnSpc>
                <a:spcPct val="80000"/>
              </a:lnSpc>
              <a:buFont typeface="Wingdings" pitchFamily="2" charset="2"/>
              <a:buNone/>
            </a:pPr>
            <a:r>
              <a:rPr lang="uk-UA" sz="2300" b="1"/>
              <a:t>- vesico-ureteral reflux </a:t>
            </a:r>
            <a:endParaRPr lang="en-US" sz="2300" b="1"/>
          </a:p>
          <a:p>
            <a:pPr fontAlgn="t">
              <a:lnSpc>
                <a:spcPct val="80000"/>
              </a:lnSpc>
              <a:buFont typeface="Wingdings" pitchFamily="2" charset="2"/>
              <a:buNone/>
            </a:pPr>
            <a:r>
              <a:rPr lang="uk-UA" sz="2300" b="1"/>
              <a:t>- horseshoe kidney</a:t>
            </a:r>
            <a:endParaRPr lang="en-US" sz="2300" b="1"/>
          </a:p>
          <a:p>
            <a:pPr fontAlgn="t">
              <a:lnSpc>
                <a:spcPct val="80000"/>
              </a:lnSpc>
              <a:buFont typeface="Wingdings" pitchFamily="2" charset="2"/>
              <a:buNone/>
            </a:pPr>
            <a:r>
              <a:rPr lang="uk-UA" sz="2300" b="1"/>
              <a:t> - ureterocele</a:t>
            </a:r>
            <a:r>
              <a:rPr lang="uk-UA" sz="2300"/>
              <a:t> </a:t>
            </a:r>
          </a:p>
        </p:txBody>
      </p:sp>
    </p:spTree>
    <p:extLst>
      <p:ext uri="{BB962C8B-B14F-4D97-AF65-F5344CB8AC3E}">
        <p14:creationId xmlns:p14="http://schemas.microsoft.com/office/powerpoint/2010/main" val="193784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5613" y="273050"/>
            <a:ext cx="8226425" cy="419100"/>
          </a:xfrm>
        </p:spPr>
        <p:txBody>
          <a:bodyPr>
            <a:normAutofit fontScale="90000"/>
          </a:bodyPr>
          <a:lstStyle/>
          <a:p>
            <a:r>
              <a:rPr lang="en-US" sz="4000"/>
              <a:t>Renal Calculi</a:t>
            </a:r>
            <a:endParaRPr lang="ru-RU" sz="4000"/>
          </a:p>
        </p:txBody>
      </p:sp>
      <p:pic>
        <p:nvPicPr>
          <p:cNvPr id="261125" name="Picture 5" descr="Untitled-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51050" y="981075"/>
            <a:ext cx="4897438"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1126" name="Rectangle 6"/>
          <p:cNvSpPr>
            <a:spLocks noGrp="1" noChangeArrowheads="1"/>
          </p:cNvSpPr>
          <p:nvPr>
            <p:ph type="body" sz="half" idx="2"/>
          </p:nvPr>
        </p:nvSpPr>
        <p:spPr>
          <a:xfrm>
            <a:off x="468313" y="5300663"/>
            <a:ext cx="8226425" cy="1011237"/>
          </a:xfrm>
        </p:spPr>
        <p:txBody>
          <a:bodyPr/>
          <a:lstStyle/>
          <a:p>
            <a:pPr>
              <a:lnSpc>
                <a:spcPct val="90000"/>
              </a:lnSpc>
            </a:pPr>
            <a:r>
              <a:rPr lang="en-US" sz="1800"/>
              <a:t>1 Coral calculus</a:t>
            </a:r>
          </a:p>
          <a:p>
            <a:pPr>
              <a:lnSpc>
                <a:spcPct val="90000"/>
              </a:lnSpc>
            </a:pPr>
            <a:r>
              <a:rPr lang="en-US" sz="1800"/>
              <a:t>2 Coral calculi fragment</a:t>
            </a:r>
          </a:p>
          <a:p>
            <a:pPr>
              <a:lnSpc>
                <a:spcPct val="90000"/>
              </a:lnSpc>
            </a:pPr>
            <a:r>
              <a:rPr lang="en-US" sz="1800"/>
              <a:t>3 Calculi, which are impregnated with blood pigments</a:t>
            </a:r>
            <a:endParaRPr lang="ru-RU" sz="1800"/>
          </a:p>
        </p:txBody>
      </p:sp>
    </p:spTree>
    <p:extLst>
      <p:ext uri="{BB962C8B-B14F-4D97-AF65-F5344CB8AC3E}">
        <p14:creationId xmlns:p14="http://schemas.microsoft.com/office/powerpoint/2010/main" val="204598863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a:t>Malignant tumours of the kidney</a:t>
            </a:r>
          </a:p>
        </p:txBody>
      </p:sp>
      <p:sp>
        <p:nvSpPr>
          <p:cNvPr id="13315" name="Rectangle 3"/>
          <p:cNvSpPr>
            <a:spLocks noGrp="1" noChangeArrowheads="1"/>
          </p:cNvSpPr>
          <p:nvPr>
            <p:ph type="body" idx="1"/>
          </p:nvPr>
        </p:nvSpPr>
        <p:spPr/>
        <p:txBody>
          <a:bodyPr/>
          <a:lstStyle/>
          <a:p>
            <a:pPr>
              <a:buFontTx/>
              <a:buNone/>
            </a:pPr>
            <a:r>
              <a:rPr lang="en-US"/>
              <a:t>The only important ones are -</a:t>
            </a:r>
          </a:p>
          <a:p>
            <a:r>
              <a:rPr lang="en-US"/>
              <a:t>nephroblastoma (Wilms’ tumour)</a:t>
            </a:r>
          </a:p>
          <a:p>
            <a:r>
              <a:rPr lang="en-US"/>
              <a:t>renal cell carcinoma </a:t>
            </a:r>
          </a:p>
          <a:p>
            <a:r>
              <a:rPr lang="en-US"/>
              <a:t>transitional cell carcinoma of renal pelvis (essentially part of urinary tract)</a:t>
            </a:r>
          </a:p>
          <a:p>
            <a:endParaRPr lang="en-US"/>
          </a:p>
          <a:p>
            <a:pPr>
              <a:buFontTx/>
              <a:buNone/>
            </a:pPr>
            <a:endParaRPr lang="en-US"/>
          </a:p>
          <a:p>
            <a:endParaRPr lang="en-US"/>
          </a:p>
        </p:txBody>
      </p:sp>
    </p:spTree>
    <p:extLst>
      <p:ext uri="{BB962C8B-B14F-4D97-AF65-F5344CB8AC3E}">
        <p14:creationId xmlns:p14="http://schemas.microsoft.com/office/powerpoint/2010/main" val="14387852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sz="3200" b="1"/>
              <a:t>Clinical Manifestations</a:t>
            </a:r>
            <a:endParaRPr lang="ru-RU" sz="3200" b="1"/>
          </a:p>
        </p:txBody>
      </p:sp>
      <p:sp>
        <p:nvSpPr>
          <p:cNvPr id="206851" name="Rectangle 3"/>
          <p:cNvSpPr>
            <a:spLocks noGrp="1" noChangeArrowheads="1"/>
          </p:cNvSpPr>
          <p:nvPr>
            <p:ph type="body" sz="half" idx="1"/>
          </p:nvPr>
        </p:nvSpPr>
        <p:spPr>
          <a:xfrm>
            <a:off x="468313" y="1412875"/>
            <a:ext cx="4037012" cy="4783138"/>
          </a:xfrm>
        </p:spPr>
        <p:txBody>
          <a:bodyPr/>
          <a:lstStyle/>
          <a:p>
            <a:pPr>
              <a:lnSpc>
                <a:spcPct val="90000"/>
              </a:lnSpc>
            </a:pPr>
            <a:r>
              <a:rPr lang="en-US" sz="2800"/>
              <a:t>Acute obstruction of the urinary tract may cause renal colic, a form of severe abdominal pain often accompanied by nausea and vomiting due to celiac ganglion stimulation. Onset is sudden, often during the night or in the early morning</a:t>
            </a:r>
            <a:r>
              <a:rPr lang="ru-RU" sz="2800"/>
              <a:t> </a:t>
            </a:r>
          </a:p>
        </p:txBody>
      </p:sp>
      <p:pic>
        <p:nvPicPr>
          <p:cNvPr id="206853" name="Picture 5" descr="kidney_ston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00613" y="1670050"/>
            <a:ext cx="3524250" cy="435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1787493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5613" y="273050"/>
            <a:ext cx="8226425" cy="852488"/>
          </a:xfrm>
        </p:spPr>
        <p:txBody>
          <a:bodyPr/>
          <a:lstStyle/>
          <a:p>
            <a:r>
              <a:rPr lang="en-US"/>
              <a:t>Clinical Manifestations</a:t>
            </a:r>
            <a:endParaRPr lang="ru-RU"/>
          </a:p>
        </p:txBody>
      </p:sp>
      <p:sp>
        <p:nvSpPr>
          <p:cNvPr id="210947" name="Rectangle 3"/>
          <p:cNvSpPr>
            <a:spLocks noGrp="1" noChangeArrowheads="1"/>
          </p:cNvSpPr>
          <p:nvPr>
            <p:ph type="body" idx="1"/>
          </p:nvPr>
        </p:nvSpPr>
        <p:spPr/>
        <p:txBody>
          <a:bodyPr/>
          <a:lstStyle/>
          <a:p>
            <a:pPr>
              <a:lnSpc>
                <a:spcPct val="90000"/>
              </a:lnSpc>
            </a:pPr>
            <a:r>
              <a:rPr lang="en-US" sz="2400"/>
              <a:t>Fever is rarely present except when a urinary tract infection accompanies obstruction. </a:t>
            </a:r>
          </a:p>
          <a:p>
            <a:pPr>
              <a:lnSpc>
                <a:spcPct val="90000"/>
              </a:lnSpc>
            </a:pPr>
            <a:r>
              <a:rPr lang="en-US" sz="2400"/>
              <a:t>Pulse rate and blood pressure, however, may be elevated as a result of the pain and agitation caused by the renal colic. </a:t>
            </a:r>
          </a:p>
          <a:p>
            <a:pPr>
              <a:lnSpc>
                <a:spcPct val="90000"/>
              </a:lnSpc>
            </a:pPr>
            <a:r>
              <a:rPr lang="en-US" sz="2400"/>
              <a:t>The patient's abdomen is generally flat and soft, with moderate deep tenderness on palpation where the calculus is lodged. </a:t>
            </a:r>
          </a:p>
          <a:p>
            <a:pPr>
              <a:lnSpc>
                <a:spcPct val="90000"/>
              </a:lnSpc>
            </a:pPr>
            <a:r>
              <a:rPr lang="en-US" sz="2400"/>
              <a:t>Some patients also have extensive hyperesthesia of the abdominal wall, either anteriorly or posteriorly. </a:t>
            </a:r>
          </a:p>
          <a:p>
            <a:pPr>
              <a:lnSpc>
                <a:spcPct val="90000"/>
              </a:lnSpc>
            </a:pPr>
            <a:r>
              <a:rPr lang="en-US" sz="2400"/>
              <a:t>The costo-vertebral area may be tender to percussion.</a:t>
            </a:r>
            <a:endParaRPr lang="ru-RU" sz="2400"/>
          </a:p>
        </p:txBody>
      </p:sp>
    </p:spTree>
    <p:extLst>
      <p:ext uri="{BB962C8B-B14F-4D97-AF65-F5344CB8AC3E}">
        <p14:creationId xmlns:p14="http://schemas.microsoft.com/office/powerpoint/2010/main" val="1414730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55613" y="273050"/>
            <a:ext cx="8226425" cy="635000"/>
          </a:xfrm>
        </p:spPr>
        <p:txBody>
          <a:bodyPr>
            <a:normAutofit fontScale="90000"/>
          </a:bodyPr>
          <a:lstStyle/>
          <a:p>
            <a:r>
              <a:rPr lang="en-US" sz="4000"/>
              <a:t>Laboratry Investigations</a:t>
            </a:r>
            <a:endParaRPr lang="ru-RU" sz="4000"/>
          </a:p>
        </p:txBody>
      </p:sp>
      <p:sp>
        <p:nvSpPr>
          <p:cNvPr id="222211" name="Rectangle 3"/>
          <p:cNvSpPr>
            <a:spLocks noGrp="1" noChangeArrowheads="1"/>
          </p:cNvSpPr>
          <p:nvPr>
            <p:ph type="body" idx="1"/>
          </p:nvPr>
        </p:nvSpPr>
        <p:spPr>
          <a:xfrm>
            <a:off x="455613" y="1598613"/>
            <a:ext cx="8509000" cy="4497387"/>
          </a:xfrm>
        </p:spPr>
        <p:txBody>
          <a:bodyPr/>
          <a:lstStyle/>
          <a:p>
            <a:pPr>
              <a:lnSpc>
                <a:spcPct val="90000"/>
              </a:lnSpc>
            </a:pPr>
            <a:r>
              <a:rPr lang="en-US" sz="2800" i="1"/>
              <a:t>Stone analysis</a:t>
            </a:r>
            <a:r>
              <a:rPr lang="en-US" sz="2400"/>
              <a:t>:        In every patient one stone should</a:t>
            </a:r>
          </a:p>
          <a:p>
            <a:pPr>
              <a:lnSpc>
                <a:spcPct val="90000"/>
              </a:lnSpc>
            </a:pPr>
            <a:r>
              <a:rPr lang="en-US" sz="2400"/>
              <a:t>                                            be analysed.</a:t>
            </a:r>
          </a:p>
          <a:p>
            <a:pPr>
              <a:lnSpc>
                <a:spcPct val="90000"/>
              </a:lnSpc>
            </a:pPr>
            <a:endParaRPr lang="en-US" sz="2400"/>
          </a:p>
          <a:p>
            <a:pPr>
              <a:lnSpc>
                <a:spcPct val="90000"/>
              </a:lnSpc>
            </a:pPr>
            <a:endParaRPr lang="en-US" sz="2400"/>
          </a:p>
          <a:p>
            <a:pPr>
              <a:lnSpc>
                <a:spcPct val="90000"/>
              </a:lnSpc>
            </a:pPr>
            <a:r>
              <a:rPr lang="en-US" sz="2800" i="1"/>
              <a:t>Blood analysis</a:t>
            </a:r>
            <a:r>
              <a:rPr lang="en-US" sz="2400"/>
              <a:t>:        Calcium  Albumin  Creatinine  Urate</a:t>
            </a:r>
          </a:p>
          <a:p>
            <a:pPr>
              <a:lnSpc>
                <a:spcPct val="90000"/>
              </a:lnSpc>
            </a:pPr>
            <a:endParaRPr lang="en-US" sz="2400"/>
          </a:p>
          <a:p>
            <a:pPr>
              <a:lnSpc>
                <a:spcPct val="90000"/>
              </a:lnSpc>
            </a:pPr>
            <a:endParaRPr lang="en-US" sz="2400"/>
          </a:p>
          <a:p>
            <a:pPr>
              <a:lnSpc>
                <a:spcPct val="90000"/>
              </a:lnSpc>
            </a:pPr>
            <a:r>
              <a:rPr lang="en-US" sz="2400"/>
              <a:t> </a:t>
            </a:r>
            <a:r>
              <a:rPr lang="en-US" sz="2800" i="1"/>
              <a:t>Urinalysis:          </a:t>
            </a:r>
            <a:r>
              <a:rPr lang="en-US" sz="2400"/>
              <a:t>Fasting morning spot urine sample</a:t>
            </a:r>
          </a:p>
          <a:p>
            <a:pPr>
              <a:lnSpc>
                <a:spcPct val="90000"/>
              </a:lnSpc>
            </a:pPr>
            <a:r>
              <a:rPr lang="en-US" sz="2800"/>
              <a:t>                            </a:t>
            </a:r>
            <a:r>
              <a:rPr lang="en-US" sz="2400"/>
              <a:t>Dip-stick test: pH, Leucocytes/Bacteria</a:t>
            </a:r>
          </a:p>
          <a:p>
            <a:pPr>
              <a:lnSpc>
                <a:spcPct val="90000"/>
              </a:lnSpc>
            </a:pPr>
            <a:r>
              <a:rPr lang="en-US" sz="2400"/>
              <a:t>                                 Cystine test, Ca, P, citrate, urate</a:t>
            </a:r>
            <a:endParaRPr lang="ru-RU" sz="2400"/>
          </a:p>
        </p:txBody>
      </p:sp>
    </p:spTree>
    <p:extLst>
      <p:ext uri="{BB962C8B-B14F-4D97-AF65-F5344CB8AC3E}">
        <p14:creationId xmlns:p14="http://schemas.microsoft.com/office/powerpoint/2010/main" val="4236534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5613" y="273050"/>
            <a:ext cx="8226425" cy="563563"/>
          </a:xfrm>
        </p:spPr>
        <p:txBody>
          <a:bodyPr>
            <a:normAutofit fontScale="90000"/>
          </a:bodyPr>
          <a:lstStyle/>
          <a:p>
            <a:r>
              <a:rPr lang="uk-UA" sz="3600" b="1"/>
              <a:t>Diagnostic imaging</a:t>
            </a:r>
            <a:r>
              <a:rPr lang="uk-UA" sz="4000"/>
              <a:t> </a:t>
            </a:r>
          </a:p>
        </p:txBody>
      </p:sp>
      <p:sp>
        <p:nvSpPr>
          <p:cNvPr id="169987" name="Rectangle 3"/>
          <p:cNvSpPr>
            <a:spLocks noGrp="1" noChangeArrowheads="1"/>
          </p:cNvSpPr>
          <p:nvPr>
            <p:ph type="body" sz="half" idx="1"/>
          </p:nvPr>
        </p:nvSpPr>
        <p:spPr>
          <a:xfrm>
            <a:off x="395288" y="5157788"/>
            <a:ext cx="8497887" cy="1295400"/>
          </a:xfrm>
        </p:spPr>
        <p:txBody>
          <a:bodyPr>
            <a:normAutofit lnSpcReduction="10000"/>
          </a:bodyPr>
          <a:lstStyle/>
          <a:p>
            <a:pPr>
              <a:lnSpc>
                <a:spcPct val="80000"/>
              </a:lnSpc>
              <a:buFont typeface="Wingdings" pitchFamily="2" charset="2"/>
              <a:buNone/>
            </a:pPr>
            <a:r>
              <a:rPr lang="en-US" sz="2400"/>
              <a:t>    </a:t>
            </a:r>
            <a:r>
              <a:rPr lang="uk-UA" sz="2400"/>
              <a:t>Routine examination involves a plain abdominal film of the kidneys, ureters and bladder (KUB) </a:t>
            </a:r>
            <a:r>
              <a:rPr lang="en-US" sz="2400"/>
              <a:t>At least 90% of all renal stones are radiopaque and therefore readily visible on a plain film of the abdomen</a:t>
            </a:r>
            <a:r>
              <a:rPr lang="ru-RU" sz="2800"/>
              <a:t> </a:t>
            </a:r>
            <a:endParaRPr lang="uk-UA" sz="2800"/>
          </a:p>
        </p:txBody>
      </p:sp>
      <p:pic>
        <p:nvPicPr>
          <p:cNvPr id="169995" name="Picture 11" descr="image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41438"/>
            <a:ext cx="2232025" cy="3311525"/>
          </a:xfrm>
          <a:prstGeom prst="rect">
            <a:avLst/>
          </a:prstGeom>
          <a:noFill/>
          <a:extLst>
            <a:ext uri="{909E8E84-426E-40DD-AFC4-6F175D3DCCD1}">
              <a14:hiddenFill xmlns:a14="http://schemas.microsoft.com/office/drawing/2010/main">
                <a:solidFill>
                  <a:srgbClr val="FFFFFF"/>
                </a:solidFill>
              </a14:hiddenFill>
            </a:ext>
          </a:extLst>
        </p:spPr>
      </p:pic>
      <p:pic>
        <p:nvPicPr>
          <p:cNvPr id="169998" name="Picture 14" descr="image044"/>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516688" y="1341438"/>
            <a:ext cx="2305050" cy="331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9999" name="Picture 15" descr="image025"/>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348038" y="1341438"/>
            <a:ext cx="2447925" cy="331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3215553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5613" y="273050"/>
            <a:ext cx="8226425" cy="708025"/>
          </a:xfrm>
        </p:spPr>
        <p:txBody>
          <a:bodyPr/>
          <a:lstStyle/>
          <a:p>
            <a:r>
              <a:rPr lang="uk-UA" sz="4000" b="1"/>
              <a:t>Diagnostic imaging</a:t>
            </a:r>
            <a:endParaRPr lang="ru-RU" sz="4000" b="1"/>
          </a:p>
        </p:txBody>
      </p:sp>
      <p:sp>
        <p:nvSpPr>
          <p:cNvPr id="191491" name="Rectangle 3"/>
          <p:cNvSpPr>
            <a:spLocks noGrp="1" noChangeArrowheads="1"/>
          </p:cNvSpPr>
          <p:nvPr>
            <p:ph type="body" sz="half" idx="1"/>
          </p:nvPr>
        </p:nvSpPr>
        <p:spPr/>
        <p:txBody>
          <a:bodyPr/>
          <a:lstStyle/>
          <a:p>
            <a:pPr>
              <a:buFont typeface="Wingdings" pitchFamily="2" charset="2"/>
              <a:buNone/>
            </a:pPr>
            <a:r>
              <a:rPr lang="uk-UA" sz="2400"/>
              <a:t>Excretory pyelography must not be carried out in the following patients - those: </a:t>
            </a:r>
          </a:p>
          <a:p>
            <a:r>
              <a:rPr lang="uk-UA" sz="2400"/>
              <a:t>With an allergy to contrast media </a:t>
            </a:r>
          </a:p>
          <a:p>
            <a:r>
              <a:rPr lang="uk-UA" sz="2400"/>
              <a:t>With S-creatinine level &gt; 200 µmol/L </a:t>
            </a:r>
          </a:p>
          <a:p>
            <a:r>
              <a:rPr lang="uk-UA" sz="2400"/>
              <a:t>On medication with metformin </a:t>
            </a:r>
          </a:p>
          <a:p>
            <a:r>
              <a:rPr lang="uk-UA" sz="2400"/>
              <a:t>With myelomatosis</a:t>
            </a:r>
            <a:endParaRPr lang="ru-RU" sz="2400"/>
          </a:p>
        </p:txBody>
      </p:sp>
      <p:pic>
        <p:nvPicPr>
          <p:cNvPr id="191492" name="Picture 4" descr="3nuro07"/>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716463" y="1773238"/>
            <a:ext cx="1943100" cy="2709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1494" name="Picture 6" descr="3nuro08"/>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092950" y="1773238"/>
            <a:ext cx="1835150" cy="2736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3539979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5613" y="273050"/>
            <a:ext cx="8226425" cy="635000"/>
          </a:xfrm>
        </p:spPr>
        <p:txBody>
          <a:bodyPr>
            <a:normAutofit fontScale="90000"/>
          </a:bodyPr>
          <a:lstStyle/>
          <a:p>
            <a:r>
              <a:rPr lang="uk-UA" sz="4000" b="1"/>
              <a:t>Diagnostic imaging</a:t>
            </a:r>
            <a:r>
              <a:rPr lang="uk-UA" sz="4000"/>
              <a:t> </a:t>
            </a:r>
          </a:p>
        </p:txBody>
      </p:sp>
      <p:sp>
        <p:nvSpPr>
          <p:cNvPr id="171011" name="Rectangle 3"/>
          <p:cNvSpPr>
            <a:spLocks noGrp="1" noChangeArrowheads="1"/>
          </p:cNvSpPr>
          <p:nvPr>
            <p:ph type="body" sz="half" idx="1"/>
          </p:nvPr>
        </p:nvSpPr>
        <p:spPr/>
        <p:txBody>
          <a:bodyPr/>
          <a:lstStyle/>
          <a:p>
            <a:pPr>
              <a:lnSpc>
                <a:spcPct val="90000"/>
              </a:lnSpc>
              <a:buFont typeface="Wingdings" pitchFamily="2" charset="2"/>
              <a:buNone/>
            </a:pPr>
            <a:r>
              <a:rPr lang="uk-UA" sz="2400"/>
              <a:t>Special examinations that can be carried out include: </a:t>
            </a:r>
          </a:p>
          <a:p>
            <a:pPr>
              <a:lnSpc>
                <a:spcPct val="90000"/>
              </a:lnSpc>
            </a:pPr>
            <a:r>
              <a:rPr lang="uk-UA" sz="2400"/>
              <a:t>Retrograde or antegrade pyelography </a:t>
            </a:r>
            <a:endParaRPr lang="en-US" sz="2400"/>
          </a:p>
          <a:p>
            <a:pPr>
              <a:lnSpc>
                <a:spcPct val="90000"/>
              </a:lnSpc>
            </a:pPr>
            <a:r>
              <a:rPr lang="en-US" sz="2400"/>
              <a:t>Retrograde pneumo-pyelography or cystography</a:t>
            </a:r>
            <a:endParaRPr lang="uk-UA" sz="2400"/>
          </a:p>
          <a:p>
            <a:pPr>
              <a:lnSpc>
                <a:spcPct val="90000"/>
              </a:lnSpc>
            </a:pPr>
            <a:r>
              <a:rPr lang="uk-UA" sz="2400"/>
              <a:t>Spiral (helical) unenhanced computed tomography (CT) </a:t>
            </a:r>
          </a:p>
          <a:p>
            <a:pPr>
              <a:lnSpc>
                <a:spcPct val="90000"/>
              </a:lnSpc>
            </a:pPr>
            <a:r>
              <a:rPr lang="uk-UA" sz="2400"/>
              <a:t>Scintigraphy. </a:t>
            </a:r>
          </a:p>
        </p:txBody>
      </p:sp>
      <p:pic>
        <p:nvPicPr>
          <p:cNvPr id="171015" name="Picture 7" descr="3nuro2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95963" y="4292600"/>
            <a:ext cx="2016125" cy="165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1016" name="Picture 8" descr="3uro1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948488" y="1700213"/>
            <a:ext cx="2016125" cy="2305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1018" name="Picture 10" descr="3nuro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700213"/>
            <a:ext cx="17272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51760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5613" y="273050"/>
            <a:ext cx="8226425" cy="635000"/>
          </a:xfrm>
        </p:spPr>
        <p:txBody>
          <a:bodyPr>
            <a:normAutofit fontScale="90000"/>
          </a:bodyPr>
          <a:lstStyle/>
          <a:p>
            <a:r>
              <a:rPr lang="uk-UA" sz="4000" b="1"/>
              <a:t>Diagnostic imaging</a:t>
            </a:r>
            <a:r>
              <a:rPr lang="uk-UA" sz="4000"/>
              <a:t> </a:t>
            </a:r>
          </a:p>
        </p:txBody>
      </p:sp>
      <p:sp>
        <p:nvSpPr>
          <p:cNvPr id="172035" name="Rectangle 3"/>
          <p:cNvSpPr>
            <a:spLocks noGrp="1" noChangeArrowheads="1"/>
          </p:cNvSpPr>
          <p:nvPr>
            <p:ph type="body" sz="half" idx="1"/>
          </p:nvPr>
        </p:nvSpPr>
        <p:spPr>
          <a:xfrm>
            <a:off x="250825" y="1557338"/>
            <a:ext cx="4392613" cy="5040312"/>
          </a:xfrm>
        </p:spPr>
        <p:txBody>
          <a:bodyPr/>
          <a:lstStyle/>
          <a:p>
            <a:pPr>
              <a:lnSpc>
                <a:spcPct val="80000"/>
              </a:lnSpc>
              <a:buFont typeface="Wingdings" pitchFamily="2" charset="2"/>
              <a:buNone/>
            </a:pPr>
            <a:r>
              <a:rPr lang="en-US" sz="2400" b="1"/>
              <a:t>    </a:t>
            </a:r>
            <a:r>
              <a:rPr lang="en-US" sz="2400" b="1" u="sng"/>
              <a:t>Ultrasonography</a:t>
            </a:r>
            <a:r>
              <a:rPr lang="en-US" sz="2400" b="1"/>
              <a:t>-</a:t>
            </a:r>
          </a:p>
          <a:p>
            <a:pPr>
              <a:lnSpc>
                <a:spcPct val="80000"/>
              </a:lnSpc>
              <a:buFont typeface="Wingdings" pitchFamily="2" charset="2"/>
              <a:buNone/>
            </a:pPr>
            <a:r>
              <a:rPr lang="en-US" sz="2400"/>
              <a:t>    In</a:t>
            </a:r>
            <a:r>
              <a:rPr lang="en-US" sz="2400" b="1"/>
              <a:t> </a:t>
            </a:r>
            <a:r>
              <a:rPr lang="en-US" sz="2400"/>
              <a:t>patients in whom it is not possible to obtain an intravenous urogram, ultrasonic evaluation of the kidneys may aid in the diagnosis of renal stones.</a:t>
            </a:r>
          </a:p>
          <a:p>
            <a:pPr>
              <a:lnSpc>
                <a:spcPct val="80000"/>
              </a:lnSpc>
              <a:buFont typeface="Wingdings" pitchFamily="2" charset="2"/>
              <a:buNone/>
            </a:pPr>
            <a:r>
              <a:rPr lang="en-US" sz="2400"/>
              <a:t>    In pregnant women with flank pain in whom it is desirable to limit radiation exposure or in anuric patients or patients with chronic renal failure, the presence of hydronephrosis on acoustic shadowing may be diagnostic.</a:t>
            </a:r>
            <a:endParaRPr lang="uk-UA" sz="2400"/>
          </a:p>
        </p:txBody>
      </p:sp>
      <p:pic>
        <p:nvPicPr>
          <p:cNvPr id="172036" name="Picture 4" descr="p02a_ur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48263" y="1989138"/>
            <a:ext cx="3455987" cy="3240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8380657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55613" y="273050"/>
            <a:ext cx="8226425" cy="635000"/>
          </a:xfrm>
        </p:spPr>
        <p:txBody>
          <a:bodyPr>
            <a:normAutofit fontScale="90000"/>
          </a:bodyPr>
          <a:lstStyle/>
          <a:p>
            <a:r>
              <a:rPr lang="uk-UA" sz="4000" b="1"/>
              <a:t>Diagnostic imaging</a:t>
            </a:r>
            <a:endParaRPr lang="ru-RU" sz="4000" b="1"/>
          </a:p>
        </p:txBody>
      </p:sp>
      <p:sp>
        <p:nvSpPr>
          <p:cNvPr id="203779" name="Rectangle 3"/>
          <p:cNvSpPr>
            <a:spLocks noGrp="1" noChangeArrowheads="1"/>
          </p:cNvSpPr>
          <p:nvPr>
            <p:ph type="body" sz="half" idx="1"/>
          </p:nvPr>
        </p:nvSpPr>
        <p:spPr>
          <a:xfrm>
            <a:off x="684213" y="4652963"/>
            <a:ext cx="7777162" cy="1800225"/>
          </a:xfrm>
        </p:spPr>
        <p:txBody>
          <a:bodyPr/>
          <a:lstStyle/>
          <a:p>
            <a:r>
              <a:rPr lang="en-US" sz="2800"/>
              <a:t>C</a:t>
            </a:r>
            <a:r>
              <a:rPr lang="ru-RU" sz="2800"/>
              <a:t>ystoscopia shows swallowing of the ureter orifice in lower location of the stone, it may also partially project out to the orifice. </a:t>
            </a:r>
          </a:p>
        </p:txBody>
      </p:sp>
      <p:pic>
        <p:nvPicPr>
          <p:cNvPr id="203780" name="Picture 4" descr="06_0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563938" y="1484313"/>
            <a:ext cx="2197100" cy="2171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3782" name="Picture 6" descr="12_03"/>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516688" y="1484313"/>
            <a:ext cx="2189162" cy="2173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3784" name="Picture 8" descr="13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84313"/>
            <a:ext cx="2286000" cy="225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91191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sz="quarter"/>
          </p:nvPr>
        </p:nvSpPr>
        <p:spPr>
          <a:xfrm>
            <a:off x="455613" y="273050"/>
            <a:ext cx="8226425" cy="708025"/>
          </a:xfrm>
        </p:spPr>
        <p:txBody>
          <a:bodyPr/>
          <a:lstStyle/>
          <a:p>
            <a:r>
              <a:rPr lang="en-US" sz="4000"/>
              <a:t>Cystoscopy</a:t>
            </a:r>
            <a:endParaRPr lang="ru-RU" sz="4000"/>
          </a:p>
        </p:txBody>
      </p:sp>
      <p:pic>
        <p:nvPicPr>
          <p:cNvPr id="258059" name="Picture 11" descr="07_0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27088" y="1412875"/>
            <a:ext cx="2235200" cy="2171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8061" name="Picture 13" descr="12_04"/>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635375" y="1412875"/>
            <a:ext cx="2262188" cy="2173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8062" name="Picture 14" descr="13_02"/>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6516688" y="3860800"/>
            <a:ext cx="2198687" cy="2173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8063" name="Picture 15" descr="06_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860800"/>
            <a:ext cx="2266950" cy="2239963"/>
          </a:xfrm>
          <a:prstGeom prst="rect">
            <a:avLst/>
          </a:prstGeom>
          <a:noFill/>
          <a:extLst>
            <a:ext uri="{909E8E84-426E-40DD-AFC4-6F175D3DCCD1}">
              <a14:hiddenFill xmlns:a14="http://schemas.microsoft.com/office/drawing/2010/main">
                <a:solidFill>
                  <a:srgbClr val="FFFFFF"/>
                </a:solidFill>
              </a14:hiddenFill>
            </a:ext>
          </a:extLst>
        </p:spPr>
      </p:pic>
      <p:pic>
        <p:nvPicPr>
          <p:cNvPr id="258064" name="Picture 16" descr="13_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3860800"/>
            <a:ext cx="2286000" cy="2259013"/>
          </a:xfrm>
          <a:prstGeom prst="rect">
            <a:avLst/>
          </a:prstGeom>
          <a:noFill/>
          <a:extLst>
            <a:ext uri="{909E8E84-426E-40DD-AFC4-6F175D3DCCD1}">
              <a14:hiddenFill xmlns:a14="http://schemas.microsoft.com/office/drawing/2010/main">
                <a:solidFill>
                  <a:srgbClr val="FFFFFF"/>
                </a:solidFill>
              </a14:hiddenFill>
            </a:ext>
          </a:extLst>
        </p:spPr>
      </p:pic>
      <p:pic>
        <p:nvPicPr>
          <p:cNvPr id="258065" name="Picture 17" descr="12_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1412875"/>
            <a:ext cx="2168525" cy="216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14234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Rectangle 4"/>
          <p:cNvSpPr>
            <a:spLocks noGrp="1" noChangeArrowheads="1"/>
          </p:cNvSpPr>
          <p:nvPr>
            <p:ph type="title"/>
          </p:nvPr>
        </p:nvSpPr>
        <p:spPr/>
        <p:txBody>
          <a:bodyPr>
            <a:normAutofit fontScale="90000"/>
          </a:bodyPr>
          <a:lstStyle/>
          <a:p>
            <a:r>
              <a:rPr lang="uk-UA" sz="7200" b="1"/>
              <a:t>TREATMENT</a:t>
            </a:r>
            <a:endParaRPr lang="ru-RU" sz="7200" b="1"/>
          </a:p>
        </p:txBody>
      </p:sp>
      <p:pic>
        <p:nvPicPr>
          <p:cNvPr id="201736" name="Picture 8" descr="DE006837"/>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863600" y="1598613"/>
            <a:ext cx="3219450" cy="4497387"/>
          </a:xfrm>
        </p:spPr>
      </p:pic>
      <p:sp>
        <p:nvSpPr>
          <p:cNvPr id="201737" name="Rectangle 9"/>
          <p:cNvSpPr>
            <a:spLocks noGrp="1" noChangeArrowheads="1"/>
          </p:cNvSpPr>
          <p:nvPr>
            <p:ph type="body" sz="half" idx="2"/>
          </p:nvPr>
        </p:nvSpPr>
        <p:spPr>
          <a:xfrm>
            <a:off x="4645025" y="2205038"/>
            <a:ext cx="4037013" cy="2303462"/>
          </a:xfrm>
        </p:spPr>
        <p:txBody>
          <a:bodyPr/>
          <a:lstStyle/>
          <a:p>
            <a:r>
              <a:rPr lang="en-US" sz="2800"/>
              <a:t>Conservative</a:t>
            </a:r>
          </a:p>
          <a:p>
            <a:r>
              <a:rPr lang="en-US" sz="2800"/>
              <a:t>Instrumental</a:t>
            </a:r>
          </a:p>
          <a:p>
            <a:r>
              <a:rPr lang="en-US" sz="2800"/>
              <a:t>Surgical</a:t>
            </a:r>
            <a:endParaRPr lang="ru-RU" sz="2800"/>
          </a:p>
        </p:txBody>
      </p:sp>
    </p:spTree>
    <p:extLst>
      <p:ext uri="{BB962C8B-B14F-4D97-AF65-F5344CB8AC3E}">
        <p14:creationId xmlns:p14="http://schemas.microsoft.com/office/powerpoint/2010/main" val="16570062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r>
              <a:rPr lang="en-GB" sz="4000"/>
              <a:t>Renal cell carcinoma</a:t>
            </a:r>
            <a:br>
              <a:rPr lang="en-GB" sz="4000"/>
            </a:br>
            <a:r>
              <a:rPr lang="en-GB" sz="4000"/>
              <a:t>(adenocarcinoma of the kidney)</a:t>
            </a:r>
            <a:endParaRPr lang="en-GB" sz="3200"/>
          </a:p>
        </p:txBody>
      </p:sp>
      <p:sp>
        <p:nvSpPr>
          <p:cNvPr id="23555" name="Rectangle 3"/>
          <p:cNvSpPr>
            <a:spLocks noGrp="1" noChangeArrowheads="1"/>
          </p:cNvSpPr>
          <p:nvPr>
            <p:ph type="body" idx="1"/>
          </p:nvPr>
        </p:nvSpPr>
        <p:spPr>
          <a:xfrm>
            <a:off x="457200" y="1989138"/>
            <a:ext cx="8229600" cy="446405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pPr>
            <a:r>
              <a:rPr lang="en-GB" sz="2800"/>
              <a:t>commonest (~90%) renal malignancy in adults, but &lt; 3% all malignancies in countries where it is commonest (less common in Africa)</a:t>
            </a:r>
          </a:p>
          <a:p>
            <a:pPr>
              <a:lnSpc>
                <a:spcPct val="90000"/>
              </a:lnSpc>
            </a:pPr>
            <a:r>
              <a:rPr lang="en-GB" sz="2800"/>
              <a:t>ages 50s+ and male:female 2:1</a:t>
            </a:r>
          </a:p>
          <a:p>
            <a:pPr>
              <a:lnSpc>
                <a:spcPct val="90000"/>
              </a:lnSpc>
            </a:pPr>
            <a:r>
              <a:rPr lang="en-GB" sz="2800"/>
              <a:t>usually large bulging tumour at renal pole (upper &gt; lower)</a:t>
            </a:r>
          </a:p>
          <a:p>
            <a:pPr>
              <a:lnSpc>
                <a:spcPct val="90000"/>
              </a:lnSpc>
            </a:pPr>
            <a:r>
              <a:rPr lang="en-GB" sz="2800"/>
              <a:t>yellowish cut surface, often with cysts and haemorrhage</a:t>
            </a:r>
          </a:p>
          <a:p>
            <a:pPr>
              <a:lnSpc>
                <a:spcPct val="90000"/>
              </a:lnSpc>
            </a:pPr>
            <a:r>
              <a:rPr lang="en-GB" sz="2800"/>
              <a:t>often apparently sharp margins, due to pseudocapsule</a:t>
            </a:r>
            <a:endParaRPr lang="en-GB" sz="2800" b="1" i="1" u="sng"/>
          </a:p>
        </p:txBody>
      </p:sp>
    </p:spTree>
    <p:extLst>
      <p:ext uri="{BB962C8B-B14F-4D97-AF65-F5344CB8AC3E}">
        <p14:creationId xmlns:p14="http://schemas.microsoft.com/office/powerpoint/2010/main" val="66068946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5613" y="273050"/>
            <a:ext cx="8226425" cy="923925"/>
          </a:xfrm>
        </p:spPr>
        <p:txBody>
          <a:bodyPr/>
          <a:lstStyle/>
          <a:p>
            <a:r>
              <a:rPr lang="uk-UA"/>
              <a:t>Pain relief </a:t>
            </a:r>
          </a:p>
        </p:txBody>
      </p:sp>
      <p:sp>
        <p:nvSpPr>
          <p:cNvPr id="143363" name="Rectangle 3"/>
          <p:cNvSpPr>
            <a:spLocks noGrp="1" noChangeArrowheads="1"/>
          </p:cNvSpPr>
          <p:nvPr>
            <p:ph type="body" idx="1"/>
          </p:nvPr>
        </p:nvSpPr>
        <p:spPr>
          <a:xfrm>
            <a:off x="323850" y="1268413"/>
            <a:ext cx="8496300" cy="5329237"/>
          </a:xfrm>
        </p:spPr>
        <p:txBody>
          <a:bodyPr/>
          <a:lstStyle/>
          <a:p>
            <a:pPr>
              <a:lnSpc>
                <a:spcPct val="80000"/>
              </a:lnSpc>
              <a:buFont typeface="Wingdings" pitchFamily="2" charset="2"/>
              <a:buNone/>
            </a:pPr>
            <a:r>
              <a:rPr lang="uk-UA" sz="3600" b="1"/>
              <a:t>Pain relief involves the administration by various routes of the following agents: </a:t>
            </a:r>
          </a:p>
          <a:p>
            <a:pPr>
              <a:lnSpc>
                <a:spcPct val="80000"/>
              </a:lnSpc>
            </a:pPr>
            <a:r>
              <a:rPr lang="uk-UA" sz="3600" b="1"/>
              <a:t>Diclofenac sodium </a:t>
            </a:r>
          </a:p>
          <a:p>
            <a:pPr>
              <a:lnSpc>
                <a:spcPct val="80000"/>
              </a:lnSpc>
            </a:pPr>
            <a:r>
              <a:rPr lang="uk-UA" sz="3600" b="1"/>
              <a:t>Indomethacin </a:t>
            </a:r>
          </a:p>
          <a:p>
            <a:pPr>
              <a:lnSpc>
                <a:spcPct val="80000"/>
              </a:lnSpc>
            </a:pPr>
            <a:r>
              <a:rPr lang="uk-UA" sz="3600" b="1"/>
              <a:t>Hydromorphone hydrochloride + atropine sulphate </a:t>
            </a:r>
          </a:p>
          <a:p>
            <a:pPr>
              <a:lnSpc>
                <a:spcPct val="80000"/>
              </a:lnSpc>
            </a:pPr>
            <a:r>
              <a:rPr lang="en-US" sz="3600" b="1"/>
              <a:t>Baralgin</a:t>
            </a:r>
            <a:r>
              <a:rPr lang="uk-UA" sz="3600" b="1"/>
              <a:t> </a:t>
            </a:r>
          </a:p>
          <a:p>
            <a:pPr>
              <a:lnSpc>
                <a:spcPct val="80000"/>
              </a:lnSpc>
            </a:pPr>
            <a:r>
              <a:rPr lang="en-US" sz="3600" b="1"/>
              <a:t>No-spae + Analgine</a:t>
            </a:r>
            <a:r>
              <a:rPr lang="uk-UA" sz="3600" b="1"/>
              <a:t> </a:t>
            </a:r>
          </a:p>
          <a:p>
            <a:pPr>
              <a:lnSpc>
                <a:spcPct val="80000"/>
              </a:lnSpc>
            </a:pPr>
            <a:r>
              <a:rPr lang="uk-UA" sz="3600" b="1"/>
              <a:t>Tramadol</a:t>
            </a:r>
            <a:r>
              <a:rPr lang="uk-UA" sz="3600"/>
              <a:t> </a:t>
            </a:r>
          </a:p>
        </p:txBody>
      </p:sp>
    </p:spTree>
    <p:extLst>
      <p:ext uri="{BB962C8B-B14F-4D97-AF65-F5344CB8AC3E}">
        <p14:creationId xmlns:p14="http://schemas.microsoft.com/office/powerpoint/2010/main" val="3712776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5613" y="273050"/>
            <a:ext cx="8226425" cy="492125"/>
          </a:xfrm>
        </p:spPr>
        <p:txBody>
          <a:bodyPr>
            <a:normAutofit fontScale="90000"/>
          </a:bodyPr>
          <a:lstStyle/>
          <a:p>
            <a:r>
              <a:rPr lang="uk-UA" sz="4000"/>
              <a:t>Pain relief</a:t>
            </a:r>
            <a:endParaRPr lang="ru-RU" sz="4000"/>
          </a:p>
        </p:txBody>
      </p:sp>
      <p:sp>
        <p:nvSpPr>
          <p:cNvPr id="218115" name="Rectangle 3"/>
          <p:cNvSpPr>
            <a:spLocks noGrp="1" noChangeArrowheads="1"/>
          </p:cNvSpPr>
          <p:nvPr>
            <p:ph type="body" sz="half" idx="1"/>
          </p:nvPr>
        </p:nvSpPr>
        <p:spPr>
          <a:xfrm>
            <a:off x="455613" y="1341438"/>
            <a:ext cx="3900487" cy="4895850"/>
          </a:xfrm>
        </p:spPr>
        <p:txBody>
          <a:bodyPr/>
          <a:lstStyle/>
          <a:p>
            <a:r>
              <a:rPr lang="uk-UA" sz="2600" b="1"/>
              <a:t>When pain relief cannot be obtained by medical means, drainage by stenting or percutaneous nephrostomy (PN) or stone removal should be carried out.</a:t>
            </a:r>
            <a:endParaRPr lang="ru-RU" sz="2600" b="1"/>
          </a:p>
        </p:txBody>
      </p:sp>
      <p:pic>
        <p:nvPicPr>
          <p:cNvPr id="218116" name="Picture 4" descr="3uro10"/>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284663" y="3789363"/>
            <a:ext cx="2089150" cy="1728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8118" name="Picture 6" descr="3uro1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804025" y="3789363"/>
            <a:ext cx="2160588" cy="1728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8120" name="Picture 8" descr="image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484313"/>
            <a:ext cx="2374900" cy="187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83325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5613" y="273050"/>
            <a:ext cx="8226425" cy="563563"/>
          </a:xfrm>
        </p:spPr>
        <p:txBody>
          <a:bodyPr>
            <a:normAutofit fontScale="90000"/>
          </a:bodyPr>
          <a:lstStyle/>
          <a:p>
            <a:r>
              <a:rPr lang="uk-UA"/>
              <a:t>Stone removal </a:t>
            </a:r>
          </a:p>
        </p:txBody>
      </p:sp>
      <p:sp>
        <p:nvSpPr>
          <p:cNvPr id="177155" name="Rectangle 3"/>
          <p:cNvSpPr>
            <a:spLocks noGrp="1" noChangeArrowheads="1"/>
          </p:cNvSpPr>
          <p:nvPr>
            <p:ph type="body" idx="1"/>
          </p:nvPr>
        </p:nvSpPr>
        <p:spPr>
          <a:xfrm>
            <a:off x="323850" y="981075"/>
            <a:ext cx="8496300" cy="5616575"/>
          </a:xfrm>
        </p:spPr>
        <p:txBody>
          <a:bodyPr/>
          <a:lstStyle/>
          <a:p>
            <a:pPr>
              <a:buFont typeface="Wingdings" pitchFamily="2" charset="2"/>
              <a:buNone/>
            </a:pPr>
            <a:r>
              <a:rPr lang="uk-UA" sz="2800"/>
              <a:t>The size, site and shape of the stone at the initial presentation influence the decision to remove the stone. Also, the likelihood of spontaneous passage has to be evaluated. Spontaneous stone passage can be expected in up to 80% of patients with stones not larger than 4 mm in diameter. For stones with a diameter exceeding 7 mm the chance of spontaneous passage is very low. </a:t>
            </a:r>
          </a:p>
          <a:p>
            <a:pPr>
              <a:buFont typeface="Wingdings" pitchFamily="2" charset="2"/>
              <a:buNone/>
            </a:pPr>
            <a:r>
              <a:rPr lang="uk-UA" sz="2800"/>
              <a:t>The overall passage rate of ureteral stones is: </a:t>
            </a:r>
          </a:p>
          <a:p>
            <a:r>
              <a:rPr lang="uk-UA" sz="2800"/>
              <a:t>Proximal ureteral stones: 25% </a:t>
            </a:r>
          </a:p>
          <a:p>
            <a:r>
              <a:rPr lang="uk-UA" sz="2800"/>
              <a:t>Mid-ureteral stones: 45% </a:t>
            </a:r>
          </a:p>
          <a:p>
            <a:r>
              <a:rPr lang="uk-UA" sz="2800"/>
              <a:t>Distal ureteral stones: 70% </a:t>
            </a:r>
          </a:p>
        </p:txBody>
      </p:sp>
    </p:spTree>
    <p:extLst>
      <p:ext uri="{BB962C8B-B14F-4D97-AF65-F5344CB8AC3E}">
        <p14:creationId xmlns:p14="http://schemas.microsoft.com/office/powerpoint/2010/main" val="241958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sz="3600"/>
              <a:t>Indications for Active </a:t>
            </a:r>
            <a:r>
              <a:rPr lang="uk-UA" sz="3600"/>
              <a:t>Stone removal</a:t>
            </a:r>
            <a:r>
              <a:rPr lang="uk-UA"/>
              <a:t> </a:t>
            </a:r>
          </a:p>
        </p:txBody>
      </p:sp>
      <p:sp>
        <p:nvSpPr>
          <p:cNvPr id="178179" name="Rectangle 3"/>
          <p:cNvSpPr>
            <a:spLocks noGrp="1" noChangeArrowheads="1"/>
          </p:cNvSpPr>
          <p:nvPr>
            <p:ph type="body" sz="half" idx="1"/>
          </p:nvPr>
        </p:nvSpPr>
        <p:spPr/>
        <p:txBody>
          <a:bodyPr/>
          <a:lstStyle/>
          <a:p>
            <a:pPr>
              <a:lnSpc>
                <a:spcPct val="90000"/>
              </a:lnSpc>
              <a:buFont typeface="Wingdings" pitchFamily="2" charset="2"/>
              <a:buNone/>
            </a:pPr>
            <a:r>
              <a:rPr lang="en-US" sz="1800"/>
              <a:t>   </a:t>
            </a:r>
            <a:r>
              <a:rPr lang="uk-UA" sz="1800"/>
              <a:t>Stone removal is usually indicated for stones with a diameter exceeding 6-7 mm. Active stone removal is strongly recommended in patients fulfilling the following criteria: </a:t>
            </a:r>
          </a:p>
          <a:p>
            <a:pPr>
              <a:lnSpc>
                <a:spcPct val="90000"/>
              </a:lnSpc>
            </a:pPr>
            <a:r>
              <a:rPr lang="uk-UA" sz="1800"/>
              <a:t>Persistent pain despite adequate medication </a:t>
            </a:r>
          </a:p>
          <a:p>
            <a:pPr>
              <a:lnSpc>
                <a:spcPct val="90000"/>
              </a:lnSpc>
            </a:pPr>
            <a:r>
              <a:rPr lang="uk-UA" sz="1800"/>
              <a:t>Persistent obstruction with risk of impaired renal function </a:t>
            </a:r>
          </a:p>
          <a:p>
            <a:pPr>
              <a:lnSpc>
                <a:spcPct val="90000"/>
              </a:lnSpc>
            </a:pPr>
            <a:r>
              <a:rPr lang="uk-UA" sz="1800"/>
              <a:t>Stone with urinary tract infection </a:t>
            </a:r>
          </a:p>
          <a:p>
            <a:pPr>
              <a:lnSpc>
                <a:spcPct val="90000"/>
              </a:lnSpc>
            </a:pPr>
            <a:r>
              <a:rPr lang="uk-UA" sz="1800"/>
              <a:t>Risk of pyonephrosis or urosepsis </a:t>
            </a:r>
          </a:p>
          <a:p>
            <a:pPr>
              <a:lnSpc>
                <a:spcPct val="90000"/>
              </a:lnSpc>
            </a:pPr>
            <a:r>
              <a:rPr lang="uk-UA" sz="1800"/>
              <a:t>Bilateral obstruction.</a:t>
            </a:r>
            <a:endParaRPr lang="en-US" sz="1800"/>
          </a:p>
          <a:p>
            <a:pPr>
              <a:lnSpc>
                <a:spcPct val="90000"/>
              </a:lnSpc>
            </a:pPr>
            <a:r>
              <a:rPr lang="en-US" sz="1800"/>
              <a:t>Obstructing calculus in a solitary functioning kidney</a:t>
            </a:r>
            <a:r>
              <a:rPr lang="uk-UA" sz="1800"/>
              <a:t> </a:t>
            </a:r>
          </a:p>
        </p:txBody>
      </p:sp>
      <p:pic>
        <p:nvPicPr>
          <p:cNvPr id="178180" name="Picture 4" descr="image04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64163" y="2133600"/>
            <a:ext cx="3384550" cy="287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6932239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5613" y="188913"/>
            <a:ext cx="8226425" cy="503237"/>
          </a:xfrm>
        </p:spPr>
        <p:txBody>
          <a:bodyPr>
            <a:normAutofit fontScale="90000"/>
          </a:bodyPr>
          <a:lstStyle/>
          <a:p>
            <a:r>
              <a:rPr lang="uk-UA" sz="3600"/>
              <a:t>Stone removal </a:t>
            </a:r>
          </a:p>
        </p:txBody>
      </p:sp>
      <p:sp>
        <p:nvSpPr>
          <p:cNvPr id="176131" name="Rectangle 3"/>
          <p:cNvSpPr>
            <a:spLocks noGrp="1" noChangeArrowheads="1"/>
          </p:cNvSpPr>
          <p:nvPr>
            <p:ph type="body" sz="half" idx="1"/>
          </p:nvPr>
        </p:nvSpPr>
        <p:spPr>
          <a:xfrm>
            <a:off x="250825" y="836613"/>
            <a:ext cx="5113338" cy="5761037"/>
          </a:xfrm>
        </p:spPr>
        <p:txBody>
          <a:bodyPr/>
          <a:lstStyle/>
          <a:p>
            <a:pPr>
              <a:lnSpc>
                <a:spcPct val="80000"/>
              </a:lnSpc>
            </a:pPr>
            <a:r>
              <a:rPr lang="en-US" sz="1800" b="1"/>
              <a:t> </a:t>
            </a:r>
            <a:r>
              <a:rPr lang="uk-UA" sz="1800" b="1"/>
              <a:t>In patients with coagulation disorders the following treatments are contra-indicated: extracorporeal shock wave lithotripsy (ESWL), percutaneous </a:t>
            </a:r>
            <a:r>
              <a:rPr lang="en-US" sz="1800" b="1"/>
              <a:t>n</a:t>
            </a:r>
            <a:r>
              <a:rPr lang="uk-UA" sz="1800" b="1"/>
              <a:t>ephrolithotomy with or without lithotripsy (PNL), ureteroscopy (URS) and open surgery.</a:t>
            </a:r>
            <a:endParaRPr lang="en-US" sz="1800" b="1"/>
          </a:p>
          <a:p>
            <a:pPr>
              <a:lnSpc>
                <a:spcPct val="80000"/>
              </a:lnSpc>
            </a:pPr>
            <a:endParaRPr lang="en-US" sz="1800" b="1"/>
          </a:p>
          <a:p>
            <a:pPr>
              <a:lnSpc>
                <a:spcPct val="80000"/>
              </a:lnSpc>
            </a:pPr>
            <a:r>
              <a:rPr lang="en-US" sz="1800" b="1"/>
              <a:t> </a:t>
            </a:r>
            <a:r>
              <a:rPr lang="uk-UA" sz="1800" b="1"/>
              <a:t>In pregnant women, ESWL, PNL and URS are contra-indicated. In expert hands URS has been successfully used to remove ureteral stones during pregnancy, but it must be emphasized that complications of this procedure might be difficult to manage.</a:t>
            </a:r>
            <a:endParaRPr lang="en-US" sz="1800" b="1"/>
          </a:p>
          <a:p>
            <a:pPr>
              <a:lnSpc>
                <a:spcPct val="80000"/>
              </a:lnSpc>
            </a:pPr>
            <a:endParaRPr lang="en-US" sz="1800" b="1"/>
          </a:p>
          <a:p>
            <a:pPr>
              <a:lnSpc>
                <a:spcPct val="80000"/>
              </a:lnSpc>
            </a:pPr>
            <a:r>
              <a:rPr lang="en-US" sz="1800" b="1"/>
              <a:t> </a:t>
            </a:r>
            <a:r>
              <a:rPr lang="uk-UA" sz="1800" b="1"/>
              <a:t>In such women, the preferred treatment is drainage, either with a percutanous nephrostomy catheter, a double</a:t>
            </a:r>
            <a:r>
              <a:rPr lang="en-US" sz="1800" b="1"/>
              <a:t> </a:t>
            </a:r>
            <a:r>
              <a:rPr lang="uk-UA" sz="1800" b="1"/>
              <a:t>-</a:t>
            </a:r>
            <a:r>
              <a:rPr lang="en-US" sz="1800" b="1"/>
              <a:t> </a:t>
            </a:r>
            <a:r>
              <a:rPr lang="uk-UA" sz="1800" b="1"/>
              <a:t>J stent or a ureteral catheter . </a:t>
            </a:r>
            <a:endParaRPr lang="en-US" sz="1800" b="1"/>
          </a:p>
          <a:p>
            <a:pPr>
              <a:lnSpc>
                <a:spcPct val="80000"/>
              </a:lnSpc>
            </a:pPr>
            <a:endParaRPr lang="en-US" sz="1800" b="1"/>
          </a:p>
          <a:p>
            <a:pPr>
              <a:lnSpc>
                <a:spcPct val="80000"/>
              </a:lnSpc>
            </a:pPr>
            <a:r>
              <a:rPr lang="en-US" sz="1800" b="1"/>
              <a:t> </a:t>
            </a:r>
            <a:r>
              <a:rPr lang="uk-UA" sz="1800" b="1"/>
              <a:t>For patients with a pacemaker it is wise to consult a cardiologist before undertaking an ESWL treatment.</a:t>
            </a:r>
            <a:r>
              <a:rPr lang="uk-UA" sz="1800"/>
              <a:t> </a:t>
            </a:r>
          </a:p>
        </p:txBody>
      </p:sp>
      <p:pic>
        <p:nvPicPr>
          <p:cNvPr id="176132" name="Picture 4" descr="3uro0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940425" y="3789363"/>
            <a:ext cx="2663825" cy="2232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6136" name="Picture 8" descr="image030"/>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940425" y="1125538"/>
            <a:ext cx="2663825" cy="2466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1241311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455613" y="0"/>
            <a:ext cx="8226425" cy="836613"/>
          </a:xfrm>
        </p:spPr>
        <p:txBody>
          <a:bodyPr/>
          <a:lstStyle/>
          <a:p>
            <a:r>
              <a:rPr lang="en-US" sz="3200"/>
              <a:t>Percutaneous Procedures</a:t>
            </a:r>
            <a:endParaRPr lang="ru-RU" sz="3200"/>
          </a:p>
        </p:txBody>
      </p:sp>
      <p:sp>
        <p:nvSpPr>
          <p:cNvPr id="239619" name="Rectangle 3"/>
          <p:cNvSpPr>
            <a:spLocks noGrp="1" noChangeArrowheads="1"/>
          </p:cNvSpPr>
          <p:nvPr>
            <p:ph type="body" sz="half" idx="1"/>
          </p:nvPr>
        </p:nvSpPr>
        <p:spPr>
          <a:xfrm>
            <a:off x="179388" y="765175"/>
            <a:ext cx="4313237" cy="5616575"/>
          </a:xfrm>
        </p:spPr>
        <p:txBody>
          <a:bodyPr/>
          <a:lstStyle/>
          <a:p>
            <a:pPr>
              <a:lnSpc>
                <a:spcPct val="90000"/>
              </a:lnSpc>
            </a:pPr>
            <a:r>
              <a:rPr lang="en-US" sz="2000"/>
              <a:t>Percutaneous nephrostomy. Because of this technique, urologists can now perform operative procedures within the kidney without using the standard large flank incisions and mobilization of the kidney. </a:t>
            </a:r>
          </a:p>
          <a:p>
            <a:pPr>
              <a:lnSpc>
                <a:spcPct val="90000"/>
              </a:lnSpc>
            </a:pPr>
            <a:r>
              <a:rPr lang="en-US" sz="2400"/>
              <a:t> </a:t>
            </a:r>
            <a:r>
              <a:rPr lang="en-US" sz="2000"/>
              <a:t>This technique, along with refinements in endoscopic instruments and advances in fiberoptics, allows endoscopic manipulation in the upper urinary tract by the percutaneous approach.</a:t>
            </a:r>
          </a:p>
          <a:p>
            <a:pPr>
              <a:lnSpc>
                <a:spcPct val="90000"/>
              </a:lnSpc>
            </a:pPr>
            <a:r>
              <a:rPr lang="en-US" sz="2400"/>
              <a:t>P</a:t>
            </a:r>
            <a:r>
              <a:rPr lang="uk-UA" sz="2400"/>
              <a:t>ercutaneous </a:t>
            </a:r>
            <a:r>
              <a:rPr lang="en-US" sz="2400"/>
              <a:t>n</a:t>
            </a:r>
            <a:r>
              <a:rPr lang="uk-UA" sz="2400"/>
              <a:t>ephrolithotomy with or without lithotripsy (PNL</a:t>
            </a:r>
            <a:r>
              <a:rPr lang="en-US" sz="2400"/>
              <a:t>) </a:t>
            </a:r>
            <a:endParaRPr lang="ru-RU" sz="2400"/>
          </a:p>
        </p:txBody>
      </p:sp>
      <p:pic>
        <p:nvPicPr>
          <p:cNvPr id="239620" name="Picture 4" descr="image01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659563" y="1628775"/>
            <a:ext cx="2036762" cy="2160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9622" name="Picture 6" descr="image014"/>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643438" y="1628775"/>
            <a:ext cx="1800225" cy="2173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9624" name="Picture 8" descr="image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4076700"/>
            <a:ext cx="1781175" cy="2232025"/>
          </a:xfrm>
          <a:prstGeom prst="rect">
            <a:avLst/>
          </a:prstGeom>
          <a:noFill/>
          <a:extLst>
            <a:ext uri="{909E8E84-426E-40DD-AFC4-6F175D3DCCD1}">
              <a14:hiddenFill xmlns:a14="http://schemas.microsoft.com/office/drawing/2010/main">
                <a:solidFill>
                  <a:srgbClr val="FFFFFF"/>
                </a:solidFill>
              </a14:hiddenFill>
            </a:ext>
          </a:extLst>
        </p:spPr>
      </p:pic>
      <p:pic>
        <p:nvPicPr>
          <p:cNvPr id="239625" name="Picture 9" descr="image0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4076700"/>
            <a:ext cx="1665287" cy="223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92286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5613" y="273050"/>
            <a:ext cx="8226425" cy="635000"/>
          </a:xfrm>
        </p:spPr>
        <p:txBody>
          <a:bodyPr/>
          <a:lstStyle/>
          <a:p>
            <a:r>
              <a:rPr lang="en-US" sz="3200"/>
              <a:t>Closed Surgical Procedures</a:t>
            </a:r>
            <a:endParaRPr lang="ru-RU" sz="3200"/>
          </a:p>
        </p:txBody>
      </p:sp>
      <p:sp>
        <p:nvSpPr>
          <p:cNvPr id="234499" name="Rectangle 3"/>
          <p:cNvSpPr>
            <a:spLocks noGrp="1" noChangeArrowheads="1"/>
          </p:cNvSpPr>
          <p:nvPr>
            <p:ph type="body" sz="half" idx="1"/>
          </p:nvPr>
        </p:nvSpPr>
        <p:spPr>
          <a:xfrm>
            <a:off x="395288" y="1196975"/>
            <a:ext cx="4037012" cy="4497388"/>
          </a:xfrm>
        </p:spPr>
        <p:txBody>
          <a:bodyPr/>
          <a:lstStyle/>
          <a:p>
            <a:pPr>
              <a:lnSpc>
                <a:spcPct val="90000"/>
              </a:lnSpc>
            </a:pPr>
            <a:r>
              <a:rPr lang="en-US" sz="2400"/>
              <a:t>Cystoscopic technique [</a:t>
            </a:r>
            <a:r>
              <a:rPr lang="en-US" sz="1800"/>
              <a:t>With the patient under anesthesia and with fluoroscopic control, stones in the distal ureter can sometimes be removed with a wire stone basket] </a:t>
            </a:r>
          </a:p>
          <a:p>
            <a:pPr>
              <a:lnSpc>
                <a:spcPct val="90000"/>
              </a:lnSpc>
            </a:pPr>
            <a:r>
              <a:rPr lang="ru-RU" sz="2400"/>
              <a:t> </a:t>
            </a:r>
            <a:r>
              <a:rPr lang="en-US" sz="2400"/>
              <a:t>Ureteropyeloscopy        [</a:t>
            </a:r>
            <a:r>
              <a:rPr lang="en-US" sz="1800"/>
              <a:t>Manipulation of small ureteral stones under direct vision with a ureteroscope is a major advance in the management of ureteral calculi. With this technique, small stones can be easily trapped in a stone basket and safely extracted through the dilated ureter.</a:t>
            </a:r>
            <a:r>
              <a:rPr lang="en-US" sz="2400"/>
              <a:t>  </a:t>
            </a:r>
          </a:p>
          <a:p>
            <a:pPr>
              <a:lnSpc>
                <a:spcPct val="90000"/>
              </a:lnSpc>
            </a:pPr>
            <a:endParaRPr lang="ru-RU" sz="2400"/>
          </a:p>
        </p:txBody>
      </p:sp>
      <p:pic>
        <p:nvPicPr>
          <p:cNvPr id="234500" name="Picture 4" descr="basket"/>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948488" y="4005263"/>
            <a:ext cx="2016125" cy="1728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4502" name="Picture 6" descr="image078"/>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787900" y="4005263"/>
            <a:ext cx="2017713" cy="1720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4504" name="Picture 8" descr="pi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557338"/>
            <a:ext cx="3024188" cy="215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12375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55613" y="273050"/>
            <a:ext cx="8226425" cy="852488"/>
          </a:xfrm>
        </p:spPr>
        <p:txBody>
          <a:bodyPr/>
          <a:lstStyle/>
          <a:p>
            <a:r>
              <a:rPr lang="en-US" sz="3200"/>
              <a:t>Extracorporeal Shock Wave Lithotripsy</a:t>
            </a:r>
            <a:endParaRPr lang="ru-RU" sz="3200"/>
          </a:p>
        </p:txBody>
      </p:sp>
      <p:sp>
        <p:nvSpPr>
          <p:cNvPr id="237571" name="Rectangle 3"/>
          <p:cNvSpPr>
            <a:spLocks noGrp="1" noChangeArrowheads="1"/>
          </p:cNvSpPr>
          <p:nvPr>
            <p:ph type="body" sz="half" idx="1"/>
          </p:nvPr>
        </p:nvSpPr>
        <p:spPr>
          <a:xfrm>
            <a:off x="455613" y="1125538"/>
            <a:ext cx="4403725" cy="5543550"/>
          </a:xfrm>
        </p:spPr>
        <p:txBody>
          <a:bodyPr/>
          <a:lstStyle/>
          <a:p>
            <a:pPr>
              <a:lnSpc>
                <a:spcPct val="80000"/>
              </a:lnSpc>
            </a:pPr>
            <a:r>
              <a:rPr lang="en-US" sz="2000"/>
              <a:t>An extracorporeal noninvasive technique that uses shock waves to disintegrate urinary calculi while the patient is immersed in a water bath has been tested extensively and is now in clinical use. With this technique, calculi in the upper urinary tract are reduced to fragments, which pass spontaneously from the collecting system and bladder in most patients.</a:t>
            </a:r>
          </a:p>
          <a:p>
            <a:pPr>
              <a:lnSpc>
                <a:spcPct val="80000"/>
              </a:lnSpc>
            </a:pPr>
            <a:endParaRPr lang="en-US" sz="2000"/>
          </a:p>
          <a:p>
            <a:pPr>
              <a:lnSpc>
                <a:spcPct val="80000"/>
              </a:lnSpc>
            </a:pPr>
            <a:r>
              <a:rPr lang="en-US" sz="2000"/>
              <a:t>Size, location, and consistency of stone determine the number of shocks needed for fragmentation. In general, between 500 and 2,000 shocks arc necessary to fragment and pulverize an intrarenal calculus sufficiently for complete passage. </a:t>
            </a:r>
            <a:endParaRPr lang="ru-RU" sz="2000"/>
          </a:p>
        </p:txBody>
      </p:sp>
      <p:pic>
        <p:nvPicPr>
          <p:cNvPr id="237572" name="Picture 4" descr="image01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64163" y="1484313"/>
            <a:ext cx="3603625" cy="3287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5167612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5613" y="273050"/>
            <a:ext cx="8226425" cy="779463"/>
          </a:xfrm>
        </p:spPr>
        <p:txBody>
          <a:bodyPr/>
          <a:lstStyle/>
          <a:p>
            <a:r>
              <a:rPr lang="en-US" sz="3600"/>
              <a:t>Open Surgical Procedures</a:t>
            </a:r>
            <a:endParaRPr lang="ru-RU" sz="3600"/>
          </a:p>
        </p:txBody>
      </p:sp>
      <p:sp>
        <p:nvSpPr>
          <p:cNvPr id="232452" name="Rectangle 4"/>
          <p:cNvSpPr>
            <a:spLocks noGrp="1" noChangeArrowheads="1"/>
          </p:cNvSpPr>
          <p:nvPr>
            <p:ph type="body" sz="half" idx="1"/>
          </p:nvPr>
        </p:nvSpPr>
        <p:spPr>
          <a:xfrm>
            <a:off x="455613" y="1268413"/>
            <a:ext cx="4037012" cy="5184775"/>
          </a:xfrm>
        </p:spPr>
        <p:txBody>
          <a:bodyPr/>
          <a:lstStyle/>
          <a:p>
            <a:pPr>
              <a:lnSpc>
                <a:spcPct val="90000"/>
              </a:lnSpc>
            </a:pPr>
            <a:r>
              <a:rPr lang="en-US" sz="2400" b="1" u="sng"/>
              <a:t>Pyelolithotomy:</a:t>
            </a:r>
            <a:r>
              <a:rPr lang="en-US" sz="2400" b="1"/>
              <a:t> </a:t>
            </a:r>
            <a:r>
              <a:rPr lang="en-US" sz="2400"/>
              <a:t>Simple pyelolithotomy is used for removal of calculi confined to the renal pelvis. Minimal dissection of the renal sinus is usually needed, and exposure of the entire kidney is not re­quired. This procedure is not indicated for the removal of entrapped caliceal stones or large, branched renal calculi.</a:t>
            </a:r>
            <a:r>
              <a:rPr lang="ru-RU" sz="2400"/>
              <a:t> </a:t>
            </a:r>
          </a:p>
        </p:txBody>
      </p:sp>
      <p:pic>
        <p:nvPicPr>
          <p:cNvPr id="232454" name="Picture 6" descr="mal14_10"/>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4787900" y="1484313"/>
            <a:ext cx="1439863" cy="3816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2455" name="Picture 7" descr="mal14_1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588125" y="2276475"/>
            <a:ext cx="2378075" cy="1795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9279743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5613" y="273050"/>
            <a:ext cx="8226425" cy="563563"/>
          </a:xfrm>
        </p:spPr>
        <p:txBody>
          <a:bodyPr>
            <a:normAutofit fontScale="90000"/>
          </a:bodyPr>
          <a:lstStyle/>
          <a:p>
            <a:r>
              <a:rPr lang="en-US" sz="3600"/>
              <a:t>Open Surgical Procedures</a:t>
            </a:r>
            <a:endParaRPr lang="ru-RU" sz="3600"/>
          </a:p>
        </p:txBody>
      </p:sp>
      <p:sp>
        <p:nvSpPr>
          <p:cNvPr id="244739" name="Rectangle 3"/>
          <p:cNvSpPr>
            <a:spLocks noGrp="1" noChangeArrowheads="1"/>
          </p:cNvSpPr>
          <p:nvPr>
            <p:ph type="body" sz="half" idx="1"/>
          </p:nvPr>
        </p:nvSpPr>
        <p:spPr>
          <a:xfrm>
            <a:off x="468313" y="1196975"/>
            <a:ext cx="4332287" cy="5400675"/>
          </a:xfrm>
        </p:spPr>
        <p:txBody>
          <a:bodyPr/>
          <a:lstStyle/>
          <a:p>
            <a:pPr>
              <a:lnSpc>
                <a:spcPct val="80000"/>
              </a:lnSpc>
            </a:pPr>
            <a:r>
              <a:rPr lang="en-US" sz="2400" u="sng"/>
              <a:t>Ureterolithotomy.</a:t>
            </a:r>
            <a:r>
              <a:rPr lang="en-US" sz="2400"/>
              <a:t> There are retroperitoneal, transperitoneal and combined surgical accesses. It depends on stone location. To remove stone from the superior ureter the Fedorov’s access is used, from medial ureter – Cuckulidze’s or Derev’yanko access is performed, the inferior ureter – Pyrogov’s access is needed, the pelvic portion of ureter may be accessed through the suprapubic arcuate incision.</a:t>
            </a:r>
            <a:endParaRPr lang="ru-RU" sz="2400"/>
          </a:p>
        </p:txBody>
      </p:sp>
      <p:pic>
        <p:nvPicPr>
          <p:cNvPr id="244742" name="Picture 6" descr="mal14_14"/>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364163" y="1989138"/>
            <a:ext cx="3179762" cy="2592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758423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RENAL0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09600"/>
            <a:ext cx="4071938"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6948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68313" y="260350"/>
            <a:ext cx="8226425" cy="504825"/>
          </a:xfrm>
        </p:spPr>
        <p:txBody>
          <a:bodyPr>
            <a:normAutofit fontScale="90000"/>
          </a:bodyPr>
          <a:lstStyle/>
          <a:p>
            <a:r>
              <a:rPr lang="en-US" sz="3600"/>
              <a:t>Open Surgical Procedures</a:t>
            </a:r>
            <a:endParaRPr lang="ru-RU" sz="3600"/>
          </a:p>
        </p:txBody>
      </p:sp>
      <p:pic>
        <p:nvPicPr>
          <p:cNvPr id="247813" name="Picture 5" descr="mal14_17"/>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300788" y="1341438"/>
            <a:ext cx="2449512" cy="3527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7811" name="Rectangle 3"/>
          <p:cNvSpPr>
            <a:spLocks noGrp="1" noChangeArrowheads="1"/>
          </p:cNvSpPr>
          <p:nvPr>
            <p:ph type="body" sz="half" idx="3"/>
          </p:nvPr>
        </p:nvSpPr>
        <p:spPr>
          <a:xfrm>
            <a:off x="179388" y="5157788"/>
            <a:ext cx="8785225" cy="647700"/>
          </a:xfrm>
        </p:spPr>
        <p:txBody>
          <a:bodyPr/>
          <a:lstStyle/>
          <a:p>
            <a:pPr>
              <a:buFont typeface="Wingdings" pitchFamily="2" charset="2"/>
              <a:buNone/>
            </a:pPr>
            <a:r>
              <a:rPr lang="en-US" sz="2800"/>
              <a:t>   </a:t>
            </a:r>
            <a:r>
              <a:rPr lang="en-US" sz="2400"/>
              <a:t>Nephrectomy</a:t>
            </a:r>
            <a:r>
              <a:rPr lang="en-US" sz="2800"/>
              <a:t>          </a:t>
            </a:r>
            <a:r>
              <a:rPr lang="en-US" sz="2400"/>
              <a:t>Nephrolithotomy</a:t>
            </a:r>
            <a:r>
              <a:rPr lang="en-US" sz="2800"/>
              <a:t>          </a:t>
            </a:r>
            <a:r>
              <a:rPr lang="en-US" sz="2400"/>
              <a:t>Cystolithotomy</a:t>
            </a:r>
            <a:endParaRPr lang="ru-RU" sz="2400"/>
          </a:p>
        </p:txBody>
      </p:sp>
      <p:pic>
        <p:nvPicPr>
          <p:cNvPr id="247820" name="Picture 12" descr="058__v_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5288" y="1341438"/>
            <a:ext cx="2173287" cy="3455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7821" name="Picture 13" descr="043_a_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997200"/>
            <a:ext cx="3024188" cy="1871663"/>
          </a:xfrm>
          <a:prstGeom prst="rect">
            <a:avLst/>
          </a:prstGeom>
          <a:noFill/>
          <a:extLst>
            <a:ext uri="{909E8E84-426E-40DD-AFC4-6F175D3DCCD1}">
              <a14:hiddenFill xmlns:a14="http://schemas.microsoft.com/office/drawing/2010/main">
                <a:solidFill>
                  <a:srgbClr val="FFFFFF"/>
                </a:solidFill>
              </a14:hiddenFill>
            </a:ext>
          </a:extLst>
        </p:spPr>
      </p:pic>
      <p:pic>
        <p:nvPicPr>
          <p:cNvPr id="247822" name="Picture 14" descr="1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1052513"/>
            <a:ext cx="1584325" cy="187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62073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71538" y="922338"/>
            <a:ext cx="8162925" cy="701675"/>
          </a:xfrm>
        </p:spPr>
        <p:txBody>
          <a:bodyPr/>
          <a:lstStyle/>
          <a:p>
            <a:r>
              <a:rPr lang="en-US" altLang="zh-TW" sz="4000"/>
              <a:t>Lower Urinary Tract Symptoms</a:t>
            </a:r>
          </a:p>
        </p:txBody>
      </p:sp>
      <p:sp>
        <p:nvSpPr>
          <p:cNvPr id="5123" name="Rectangle 3"/>
          <p:cNvSpPr>
            <a:spLocks noGrp="1" noChangeArrowheads="1"/>
          </p:cNvSpPr>
          <p:nvPr>
            <p:ph idx="1"/>
          </p:nvPr>
        </p:nvSpPr>
        <p:spPr/>
        <p:txBody>
          <a:bodyPr/>
          <a:lstStyle/>
          <a:p>
            <a:pPr>
              <a:lnSpc>
                <a:spcPct val="90000"/>
              </a:lnSpc>
            </a:pPr>
            <a:r>
              <a:rPr lang="en-US" altLang="zh-TW">
                <a:solidFill>
                  <a:srgbClr val="FF6699"/>
                </a:solidFill>
              </a:rPr>
              <a:t>Storage symptoms</a:t>
            </a:r>
          </a:p>
          <a:p>
            <a:pPr>
              <a:lnSpc>
                <a:spcPct val="90000"/>
              </a:lnSpc>
              <a:buFont typeface="Wingdings" pitchFamily="2" charset="2"/>
              <a:buNone/>
            </a:pPr>
            <a:r>
              <a:rPr lang="en-US" altLang="zh-TW"/>
              <a:t>   </a:t>
            </a:r>
            <a:r>
              <a:rPr lang="en-US" altLang="zh-TW">
                <a:solidFill>
                  <a:srgbClr val="003399"/>
                </a:solidFill>
              </a:rPr>
              <a:t>Frequency, Urgency, Nocturia</a:t>
            </a:r>
          </a:p>
          <a:p>
            <a:pPr>
              <a:lnSpc>
                <a:spcPct val="90000"/>
              </a:lnSpc>
              <a:buFont typeface="Wingdings" pitchFamily="2" charset="2"/>
              <a:buNone/>
            </a:pPr>
            <a:r>
              <a:rPr lang="en-US" altLang="zh-TW">
                <a:solidFill>
                  <a:srgbClr val="003399"/>
                </a:solidFill>
              </a:rPr>
              <a:t>   Incontinence</a:t>
            </a:r>
          </a:p>
          <a:p>
            <a:pPr>
              <a:lnSpc>
                <a:spcPct val="90000"/>
              </a:lnSpc>
              <a:buFont typeface="Wingdings" pitchFamily="2" charset="2"/>
              <a:buNone/>
            </a:pPr>
            <a:r>
              <a:rPr lang="en-US" altLang="zh-TW">
                <a:solidFill>
                  <a:srgbClr val="003399"/>
                </a:solidFill>
              </a:rPr>
              <a:t>   Suprapubic fullness and pain</a:t>
            </a:r>
          </a:p>
          <a:p>
            <a:pPr>
              <a:lnSpc>
                <a:spcPct val="90000"/>
              </a:lnSpc>
            </a:pPr>
            <a:r>
              <a:rPr lang="en-US" altLang="zh-TW">
                <a:solidFill>
                  <a:srgbClr val="FF6699"/>
                </a:solidFill>
              </a:rPr>
              <a:t>Empty symptoms</a:t>
            </a:r>
          </a:p>
          <a:p>
            <a:pPr>
              <a:lnSpc>
                <a:spcPct val="90000"/>
              </a:lnSpc>
              <a:buFont typeface="Wingdings" pitchFamily="2" charset="2"/>
              <a:buNone/>
            </a:pPr>
            <a:r>
              <a:rPr lang="en-US" altLang="zh-TW"/>
              <a:t>   </a:t>
            </a:r>
            <a:r>
              <a:rPr lang="en-US" altLang="zh-TW">
                <a:solidFill>
                  <a:srgbClr val="003399"/>
                </a:solidFill>
              </a:rPr>
              <a:t>Hesitancy, Intermittency, Small caliber,</a:t>
            </a:r>
          </a:p>
          <a:p>
            <a:pPr>
              <a:lnSpc>
                <a:spcPct val="90000"/>
              </a:lnSpc>
              <a:buFont typeface="Wingdings" pitchFamily="2" charset="2"/>
              <a:buNone/>
            </a:pPr>
            <a:r>
              <a:rPr lang="en-US" altLang="zh-TW">
                <a:solidFill>
                  <a:srgbClr val="003399"/>
                </a:solidFill>
              </a:rPr>
              <a:t>   Dysuria, Residual urine sensation</a:t>
            </a:r>
          </a:p>
        </p:txBody>
      </p:sp>
    </p:spTree>
    <p:extLst>
      <p:ext uri="{BB962C8B-B14F-4D97-AF65-F5344CB8AC3E}">
        <p14:creationId xmlns:p14="http://schemas.microsoft.com/office/powerpoint/2010/main" val="340985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871538" y="862013"/>
            <a:ext cx="8162925" cy="762000"/>
          </a:xfrm>
        </p:spPr>
        <p:txBody>
          <a:bodyPr/>
          <a:lstStyle/>
          <a:p>
            <a:r>
              <a:rPr lang="en-US" altLang="zh-TW"/>
              <a:t>Urinary Incontinence</a:t>
            </a:r>
          </a:p>
        </p:txBody>
      </p:sp>
      <p:sp>
        <p:nvSpPr>
          <p:cNvPr id="1027" name="Rectangle 3"/>
          <p:cNvSpPr>
            <a:spLocks noGrp="1" noChangeArrowheads="1"/>
          </p:cNvSpPr>
          <p:nvPr>
            <p:ph idx="1"/>
          </p:nvPr>
        </p:nvSpPr>
        <p:spPr/>
        <p:txBody>
          <a:bodyPr/>
          <a:lstStyle/>
          <a:p>
            <a:r>
              <a:rPr lang="en-US" altLang="zh-TW">
                <a:solidFill>
                  <a:srgbClr val="669900"/>
                </a:solidFill>
              </a:rPr>
              <a:t>Stress incontinence</a:t>
            </a:r>
          </a:p>
          <a:p>
            <a:r>
              <a:rPr lang="en-US" altLang="zh-TW">
                <a:solidFill>
                  <a:srgbClr val="669900"/>
                </a:solidFill>
              </a:rPr>
              <a:t>Urge incontinence</a:t>
            </a:r>
          </a:p>
          <a:p>
            <a:r>
              <a:rPr lang="en-US" altLang="zh-TW">
                <a:solidFill>
                  <a:srgbClr val="669900"/>
                </a:solidFill>
              </a:rPr>
              <a:t>Total incontinence</a:t>
            </a:r>
          </a:p>
          <a:p>
            <a:r>
              <a:rPr lang="en-US" altLang="zh-TW">
                <a:solidFill>
                  <a:srgbClr val="669900"/>
                </a:solidFill>
              </a:rPr>
              <a:t>Overflow incontinence</a:t>
            </a:r>
          </a:p>
          <a:p>
            <a:r>
              <a:rPr lang="en-US" altLang="zh-TW">
                <a:solidFill>
                  <a:srgbClr val="669900"/>
                </a:solidFill>
              </a:rPr>
              <a:t>Giggle incontinence</a:t>
            </a:r>
          </a:p>
          <a:p>
            <a:r>
              <a:rPr lang="en-US" altLang="zh-TW">
                <a:solidFill>
                  <a:srgbClr val="669900"/>
                </a:solidFill>
              </a:rPr>
              <a:t>Nocturnal enuresis</a:t>
            </a:r>
          </a:p>
        </p:txBody>
      </p:sp>
    </p:spTree>
    <p:extLst>
      <p:ext uri="{BB962C8B-B14F-4D97-AF65-F5344CB8AC3E}">
        <p14:creationId xmlns:p14="http://schemas.microsoft.com/office/powerpoint/2010/main" val="1618013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71538" y="862013"/>
            <a:ext cx="8162925" cy="762000"/>
          </a:xfrm>
        </p:spPr>
        <p:txBody>
          <a:bodyPr/>
          <a:lstStyle/>
          <a:p>
            <a:r>
              <a:rPr lang="en-US" altLang="zh-TW"/>
              <a:t>Voiding Diary</a:t>
            </a:r>
          </a:p>
        </p:txBody>
      </p:sp>
      <p:pic>
        <p:nvPicPr>
          <p:cNvPr id="6148" name="Picture 4" descr="\\Aspire\powerpoint\圖檔\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68513"/>
            <a:ext cx="6858000" cy="4500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85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71538" y="862013"/>
            <a:ext cx="8162925" cy="762000"/>
          </a:xfrm>
        </p:spPr>
        <p:txBody>
          <a:bodyPr/>
          <a:lstStyle/>
          <a:p>
            <a:r>
              <a:rPr lang="en-US" altLang="zh-TW"/>
              <a:t>Physical Examination</a:t>
            </a:r>
          </a:p>
        </p:txBody>
      </p:sp>
      <p:sp>
        <p:nvSpPr>
          <p:cNvPr id="7171" name="Rectangle 3"/>
          <p:cNvSpPr>
            <a:spLocks noGrp="1" noChangeArrowheads="1"/>
          </p:cNvSpPr>
          <p:nvPr>
            <p:ph idx="1"/>
          </p:nvPr>
        </p:nvSpPr>
        <p:spPr/>
        <p:txBody>
          <a:bodyPr/>
          <a:lstStyle/>
          <a:p>
            <a:r>
              <a:rPr lang="en-US" altLang="zh-TW" sz="2800">
                <a:solidFill>
                  <a:schemeClr val="hlink"/>
                </a:solidFill>
              </a:rPr>
              <a:t>Abdominal physical examination</a:t>
            </a:r>
          </a:p>
          <a:p>
            <a:pPr>
              <a:buFont typeface="Wingdings" pitchFamily="2" charset="2"/>
              <a:buNone/>
            </a:pPr>
            <a:r>
              <a:rPr lang="en-US" altLang="zh-TW" sz="2800"/>
              <a:t>     </a:t>
            </a:r>
            <a:r>
              <a:rPr lang="en-US" altLang="zh-TW" sz="2800">
                <a:solidFill>
                  <a:srgbClr val="3366CC"/>
                </a:solidFill>
              </a:rPr>
              <a:t>Bladder, Operation scar</a:t>
            </a:r>
          </a:p>
          <a:p>
            <a:r>
              <a:rPr lang="en-US" altLang="zh-TW" sz="2800">
                <a:solidFill>
                  <a:schemeClr val="hlink"/>
                </a:solidFill>
              </a:rPr>
              <a:t>Perineal examination</a:t>
            </a:r>
          </a:p>
          <a:p>
            <a:pPr>
              <a:buFont typeface="Wingdings" pitchFamily="2" charset="2"/>
              <a:buNone/>
            </a:pPr>
            <a:r>
              <a:rPr lang="en-US" altLang="zh-TW" sz="2800"/>
              <a:t>     </a:t>
            </a:r>
            <a:r>
              <a:rPr lang="en-US" altLang="zh-TW" sz="2800">
                <a:solidFill>
                  <a:srgbClr val="3366CC"/>
                </a:solidFill>
              </a:rPr>
              <a:t>Cystocele, Rectocele, Uterine prolapse</a:t>
            </a:r>
          </a:p>
          <a:p>
            <a:pPr>
              <a:buFont typeface="Wingdings" pitchFamily="2" charset="2"/>
              <a:buNone/>
            </a:pPr>
            <a:r>
              <a:rPr lang="en-US" altLang="zh-TW" sz="2800">
                <a:solidFill>
                  <a:srgbClr val="3366CC"/>
                </a:solidFill>
              </a:rPr>
              <a:t>     Urine leakage on cough, fistula</a:t>
            </a:r>
          </a:p>
          <a:p>
            <a:pPr>
              <a:buFont typeface="Wingdings" pitchFamily="2" charset="2"/>
              <a:buNone/>
            </a:pPr>
            <a:r>
              <a:rPr lang="en-US" altLang="zh-TW" sz="2800">
                <a:solidFill>
                  <a:srgbClr val="3366CC"/>
                </a:solidFill>
              </a:rPr>
              <a:t>     Vaginal mucosa, Vaginal tenderness</a:t>
            </a:r>
          </a:p>
          <a:p>
            <a:r>
              <a:rPr lang="en-US" altLang="zh-TW" sz="2800">
                <a:solidFill>
                  <a:schemeClr val="hlink"/>
                </a:solidFill>
              </a:rPr>
              <a:t>Neurological examination</a:t>
            </a:r>
          </a:p>
          <a:p>
            <a:pPr>
              <a:buFont typeface="Wingdings" pitchFamily="2" charset="2"/>
              <a:buNone/>
            </a:pPr>
            <a:r>
              <a:rPr lang="en-US" altLang="zh-TW" sz="2800"/>
              <a:t>     </a:t>
            </a:r>
            <a:r>
              <a:rPr lang="en-US" altLang="zh-TW" sz="2800">
                <a:solidFill>
                  <a:srgbClr val="3366CC"/>
                </a:solidFill>
              </a:rPr>
              <a:t>B-C Reflex, PFM contractility, Anal tone</a:t>
            </a:r>
          </a:p>
        </p:txBody>
      </p:sp>
    </p:spTree>
    <p:extLst>
      <p:ext uri="{BB962C8B-B14F-4D97-AF65-F5344CB8AC3E}">
        <p14:creationId xmlns:p14="http://schemas.microsoft.com/office/powerpoint/2010/main" val="311049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71538" y="862013"/>
            <a:ext cx="8162925" cy="762000"/>
          </a:xfrm>
        </p:spPr>
        <p:txBody>
          <a:bodyPr/>
          <a:lstStyle/>
          <a:p>
            <a:r>
              <a:rPr lang="en-US" altLang="zh-TW"/>
              <a:t>Prostatitis</a:t>
            </a:r>
          </a:p>
        </p:txBody>
      </p:sp>
      <p:sp>
        <p:nvSpPr>
          <p:cNvPr id="98307" name="Rectangle 3"/>
          <p:cNvSpPr>
            <a:spLocks noGrp="1" noChangeArrowheads="1"/>
          </p:cNvSpPr>
          <p:nvPr>
            <p:ph idx="1"/>
          </p:nvPr>
        </p:nvSpPr>
        <p:spPr/>
        <p:txBody>
          <a:bodyPr/>
          <a:lstStyle/>
          <a:p>
            <a:r>
              <a:rPr lang="en-US" altLang="zh-TW"/>
              <a:t>Acute bacterial prostatitis</a:t>
            </a:r>
          </a:p>
          <a:p>
            <a:r>
              <a:rPr lang="en-US" altLang="zh-TW"/>
              <a:t>Chronic bacterial prostatitis</a:t>
            </a:r>
          </a:p>
          <a:p>
            <a:r>
              <a:rPr lang="en-US" altLang="zh-TW"/>
              <a:t>Abacterial prostatitis</a:t>
            </a:r>
          </a:p>
          <a:p>
            <a:r>
              <a:rPr lang="en-US" altLang="zh-TW"/>
              <a:t>Prostatodynia (perineal pain syndrome)</a:t>
            </a:r>
          </a:p>
          <a:p>
            <a:r>
              <a:rPr lang="en-US" altLang="zh-TW"/>
              <a:t>Using available symptom score or index to assess symptomatology</a:t>
            </a:r>
          </a:p>
        </p:txBody>
      </p:sp>
    </p:spTree>
    <p:extLst>
      <p:ext uri="{BB962C8B-B14F-4D97-AF65-F5344CB8AC3E}">
        <p14:creationId xmlns:p14="http://schemas.microsoft.com/office/powerpoint/2010/main" val="1932295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US" altLang="zh-TW"/>
              <a:t>Ultrasound Examination in Male LUTS</a:t>
            </a:r>
          </a:p>
        </p:txBody>
      </p:sp>
      <p:sp>
        <p:nvSpPr>
          <p:cNvPr id="90115" name="Rectangle 3"/>
          <p:cNvSpPr>
            <a:spLocks noGrp="1" noChangeArrowheads="1"/>
          </p:cNvSpPr>
          <p:nvPr>
            <p:ph idx="1"/>
          </p:nvPr>
        </p:nvSpPr>
        <p:spPr/>
        <p:txBody>
          <a:bodyPr/>
          <a:lstStyle/>
          <a:p>
            <a:r>
              <a:rPr lang="en-US" altLang="zh-TW"/>
              <a:t>Prostate enlargement is not indicator of BOO in men with LUTS</a:t>
            </a:r>
          </a:p>
          <a:p>
            <a:r>
              <a:rPr lang="en-US" altLang="zh-TW"/>
              <a:t>Transition zone index provides a better indicator for BOO</a:t>
            </a:r>
          </a:p>
          <a:p>
            <a:r>
              <a:rPr lang="en-US" altLang="zh-TW"/>
              <a:t>Bladder neck dysfunction</a:t>
            </a:r>
          </a:p>
          <a:p>
            <a:r>
              <a:rPr lang="en-US" altLang="zh-TW"/>
              <a:t>Trabeculated bladder</a:t>
            </a:r>
          </a:p>
          <a:p>
            <a:r>
              <a:rPr lang="en-US" altLang="zh-TW"/>
              <a:t>Low residual urine </a:t>
            </a:r>
          </a:p>
        </p:txBody>
      </p:sp>
    </p:spTree>
    <p:extLst>
      <p:ext uri="{BB962C8B-B14F-4D97-AF65-F5344CB8AC3E}">
        <p14:creationId xmlns:p14="http://schemas.microsoft.com/office/powerpoint/2010/main" val="427159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871538" y="862013"/>
            <a:ext cx="8162925" cy="762000"/>
          </a:xfrm>
        </p:spPr>
        <p:txBody>
          <a:bodyPr/>
          <a:lstStyle/>
          <a:p>
            <a:r>
              <a:rPr lang="en-US" altLang="zh-TW"/>
              <a:t>Prostatic enlargement</a:t>
            </a:r>
          </a:p>
        </p:txBody>
      </p:sp>
      <p:sp>
        <p:nvSpPr>
          <p:cNvPr id="125955" name="Rectangle 3"/>
          <p:cNvSpPr>
            <a:spLocks noGrp="1" noChangeArrowheads="1"/>
          </p:cNvSpPr>
          <p:nvPr>
            <p:ph idx="1"/>
          </p:nvPr>
        </p:nvSpPr>
        <p:spPr/>
        <p:txBody>
          <a:bodyPr/>
          <a:lstStyle/>
          <a:p>
            <a:r>
              <a:rPr lang="en-US" altLang="zh-TW"/>
              <a:t>Benign prostatic enlargement</a:t>
            </a:r>
          </a:p>
          <a:p>
            <a:r>
              <a:rPr lang="en-US" altLang="zh-TW"/>
              <a:t>Prostatic cancer</a:t>
            </a:r>
          </a:p>
        </p:txBody>
      </p:sp>
      <p:pic>
        <p:nvPicPr>
          <p:cNvPr id="125956" name="Picture 4" descr="D:\My Documents\家禎\尿路動力學之臨床應用\4\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84563"/>
            <a:ext cx="2819400" cy="2103437"/>
          </a:xfrm>
          <a:prstGeom prst="rect">
            <a:avLst/>
          </a:prstGeom>
          <a:noFill/>
          <a:extLst>
            <a:ext uri="{909E8E84-426E-40DD-AFC4-6F175D3DCCD1}">
              <a14:hiddenFill xmlns:a14="http://schemas.microsoft.com/office/drawing/2010/main">
                <a:solidFill>
                  <a:srgbClr val="FFFFFF"/>
                </a:solidFill>
              </a14:hiddenFill>
            </a:ext>
          </a:extLst>
        </p:spPr>
      </p:pic>
      <p:pic>
        <p:nvPicPr>
          <p:cNvPr id="125957" name="Picture 5" descr="D:\My Documents\家禎\尿路動力學之臨床應用\4\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505200"/>
            <a:ext cx="2819400" cy="2098675"/>
          </a:xfrm>
          <a:prstGeom prst="rect">
            <a:avLst/>
          </a:prstGeom>
          <a:noFill/>
          <a:extLst>
            <a:ext uri="{909E8E84-426E-40DD-AFC4-6F175D3DCCD1}">
              <a14:hiddenFill xmlns:a14="http://schemas.microsoft.com/office/drawing/2010/main">
                <a:solidFill>
                  <a:srgbClr val="FFFFFF"/>
                </a:solidFill>
              </a14:hiddenFill>
            </a:ext>
          </a:extLst>
        </p:spPr>
      </p:pic>
      <p:pic>
        <p:nvPicPr>
          <p:cNvPr id="125958" name="Picture 6" descr="D:\My Documents\家禎\尿路動力學之臨床應用\4\1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05200"/>
            <a:ext cx="2819400" cy="210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823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838200" y="304800"/>
            <a:ext cx="8001000" cy="1143000"/>
          </a:xfrm>
        </p:spPr>
        <p:txBody>
          <a:bodyPr/>
          <a:lstStyle/>
          <a:p>
            <a:r>
              <a:rPr lang="en-US" altLang="zh-TW"/>
              <a:t>Female Urethral Incompetence </a:t>
            </a:r>
          </a:p>
        </p:txBody>
      </p:sp>
      <p:sp>
        <p:nvSpPr>
          <p:cNvPr id="124931" name="Rectangle 3"/>
          <p:cNvSpPr>
            <a:spLocks noGrp="1" noChangeArrowheads="1"/>
          </p:cNvSpPr>
          <p:nvPr>
            <p:ph idx="1"/>
          </p:nvPr>
        </p:nvSpPr>
        <p:spPr/>
        <p:txBody>
          <a:bodyPr/>
          <a:lstStyle/>
          <a:p>
            <a:r>
              <a:rPr lang="en-US" altLang="zh-TW"/>
              <a:t>Bladder neck incompetence</a:t>
            </a:r>
          </a:p>
          <a:p>
            <a:r>
              <a:rPr lang="en-US" altLang="zh-TW"/>
              <a:t>Urethral incompetence</a:t>
            </a:r>
          </a:p>
          <a:p>
            <a:endParaRPr lang="en-US" altLang="zh-TW"/>
          </a:p>
        </p:txBody>
      </p:sp>
      <p:pic>
        <p:nvPicPr>
          <p:cNvPr id="124932" name="Picture 4" descr="D:\My Documents\家禎\尿路動力學之臨床應用\4\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49613"/>
            <a:ext cx="4038600" cy="2998787"/>
          </a:xfrm>
          <a:prstGeom prst="rect">
            <a:avLst/>
          </a:prstGeom>
          <a:noFill/>
          <a:extLst>
            <a:ext uri="{909E8E84-426E-40DD-AFC4-6F175D3DCCD1}">
              <a14:hiddenFill xmlns:a14="http://schemas.microsoft.com/office/drawing/2010/main">
                <a:solidFill>
                  <a:srgbClr val="FFFFFF"/>
                </a:solidFill>
              </a14:hiddenFill>
            </a:ext>
          </a:extLst>
        </p:spPr>
      </p:pic>
      <p:pic>
        <p:nvPicPr>
          <p:cNvPr id="124933" name="Picture 5" descr="D:\My Documents\家禎\尿路動力學之臨床應用\4\2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76600"/>
            <a:ext cx="40386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167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r>
              <a:rPr lang="en-US" altLang="zh-TW"/>
              <a:t>Assessing Pubococcygeus muscle function</a:t>
            </a:r>
          </a:p>
        </p:txBody>
      </p:sp>
      <p:sp>
        <p:nvSpPr>
          <p:cNvPr id="83971" name="Rectangle 3"/>
          <p:cNvSpPr>
            <a:spLocks noGrp="1" noChangeArrowheads="1"/>
          </p:cNvSpPr>
          <p:nvPr>
            <p:ph idx="1"/>
          </p:nvPr>
        </p:nvSpPr>
        <p:spPr/>
        <p:txBody>
          <a:bodyPr/>
          <a:lstStyle/>
          <a:p>
            <a:r>
              <a:rPr lang="en-US" altLang="zh-TW"/>
              <a:t>Inspection</a:t>
            </a:r>
          </a:p>
          <a:p>
            <a:pPr>
              <a:buFont typeface="Wingdings" pitchFamily="2" charset="2"/>
              <a:buNone/>
            </a:pPr>
            <a:r>
              <a:rPr lang="en-US" altLang="zh-TW"/>
              <a:t>   Perineum buldging downward</a:t>
            </a:r>
          </a:p>
          <a:p>
            <a:pPr>
              <a:buFont typeface="Wingdings" pitchFamily="2" charset="2"/>
              <a:buNone/>
            </a:pPr>
            <a:r>
              <a:rPr lang="en-US" altLang="zh-TW"/>
              <a:t>   Vaginal introitus opens</a:t>
            </a:r>
          </a:p>
          <a:p>
            <a:pPr>
              <a:buFont typeface="Wingdings" pitchFamily="2" charset="2"/>
              <a:buNone/>
            </a:pPr>
            <a:r>
              <a:rPr lang="en-US" altLang="zh-TW"/>
              <a:t>   Anus everted</a:t>
            </a:r>
          </a:p>
          <a:p>
            <a:pPr>
              <a:buFont typeface="Wingdings" pitchFamily="2" charset="2"/>
              <a:buNone/>
            </a:pPr>
            <a:r>
              <a:rPr lang="en-US" altLang="zh-TW"/>
              <a:t>   Performing straining or coughing</a:t>
            </a:r>
          </a:p>
          <a:p>
            <a:pPr>
              <a:buFont typeface="Wingdings" pitchFamily="2" charset="2"/>
              <a:buNone/>
            </a:pPr>
            <a:r>
              <a:rPr lang="en-US" altLang="zh-TW"/>
              <a:t>   Contraction of pubococcygeus m.</a:t>
            </a:r>
          </a:p>
          <a:p>
            <a:endParaRPr lang="en-US" altLang="zh-TW"/>
          </a:p>
        </p:txBody>
      </p:sp>
    </p:spTree>
    <p:extLst>
      <p:ext uri="{BB962C8B-B14F-4D97-AF65-F5344CB8AC3E}">
        <p14:creationId xmlns:p14="http://schemas.microsoft.com/office/powerpoint/2010/main" val="472483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81000"/>
            <a:ext cx="7772400" cy="914400"/>
          </a:xfrm>
        </p:spPr>
        <p:txBody>
          <a:bodyPr/>
          <a:lstStyle/>
          <a:p>
            <a:r>
              <a:rPr lang="en-US" sz="4000"/>
              <a:t> Spread of renal cell carcinoma</a:t>
            </a:r>
          </a:p>
        </p:txBody>
      </p:sp>
      <p:sp>
        <p:nvSpPr>
          <p:cNvPr id="33795" name="Rectangle 3"/>
          <p:cNvSpPr>
            <a:spLocks noGrp="1" noChangeArrowheads="1"/>
          </p:cNvSpPr>
          <p:nvPr>
            <p:ph type="body" idx="1"/>
          </p:nvPr>
        </p:nvSpPr>
        <p:spPr>
          <a:xfrm>
            <a:off x="685800" y="1371600"/>
            <a:ext cx="7772400" cy="4724400"/>
          </a:xfrm>
        </p:spPr>
        <p:txBody>
          <a:bodyPr/>
          <a:lstStyle/>
          <a:p>
            <a:pPr>
              <a:buFontTx/>
              <a:buNone/>
            </a:pPr>
            <a:endParaRPr lang="en-US"/>
          </a:p>
          <a:p>
            <a:r>
              <a:rPr lang="en-US" u="sng"/>
              <a:t>local</a:t>
            </a:r>
            <a:r>
              <a:rPr lang="en-US"/>
              <a:t>, lymphatic and </a:t>
            </a:r>
            <a:r>
              <a:rPr lang="en-US" u="sng"/>
              <a:t>blood</a:t>
            </a:r>
          </a:p>
          <a:p>
            <a:r>
              <a:rPr lang="en-US"/>
              <a:t>may invade perinephric fat</a:t>
            </a:r>
          </a:p>
          <a:p>
            <a:r>
              <a:rPr lang="en-US"/>
              <a:t>can invade pelvi-calyceal system</a:t>
            </a:r>
          </a:p>
          <a:p>
            <a:r>
              <a:rPr lang="en-US"/>
              <a:t>lymphatic – first to para-aortic nodes</a:t>
            </a:r>
          </a:p>
          <a:p>
            <a:r>
              <a:rPr lang="en-US"/>
              <a:t>often invades renal vein………</a:t>
            </a:r>
          </a:p>
          <a:p>
            <a:pPr lvl="1"/>
            <a:r>
              <a:rPr lang="en-US"/>
              <a:t>blood spread most often to lungs (50%), bones (33%), adrenals and brain</a:t>
            </a:r>
          </a:p>
        </p:txBody>
      </p:sp>
    </p:spTree>
    <p:extLst>
      <p:ext uri="{BB962C8B-B14F-4D97-AF65-F5344CB8AC3E}">
        <p14:creationId xmlns:p14="http://schemas.microsoft.com/office/powerpoint/2010/main" val="33927972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a:xfrm>
            <a:off x="871538" y="862013"/>
            <a:ext cx="8162925" cy="762000"/>
          </a:xfrm>
        </p:spPr>
        <p:txBody>
          <a:bodyPr/>
          <a:lstStyle/>
          <a:p>
            <a:r>
              <a:rPr lang="en-US" altLang="zh-TW"/>
              <a:t>Cystocele and Prolapse</a:t>
            </a:r>
          </a:p>
        </p:txBody>
      </p:sp>
      <p:pic>
        <p:nvPicPr>
          <p:cNvPr id="106500" name="Picture 1028" descr="D:\My Documents\家禎\尿路動力學之臨床應用\3\fig4.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848563" y="1600200"/>
            <a:ext cx="3446874"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66337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Kegeldef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863" y="457200"/>
            <a:ext cx="5888037" cy="601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385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71538" y="862013"/>
            <a:ext cx="8162925" cy="762000"/>
          </a:xfrm>
        </p:spPr>
        <p:txBody>
          <a:bodyPr/>
          <a:lstStyle/>
          <a:p>
            <a:r>
              <a:rPr lang="en-US" altLang="zh-TW"/>
              <a:t>Laboratory examinations</a:t>
            </a:r>
          </a:p>
        </p:txBody>
      </p:sp>
      <p:sp>
        <p:nvSpPr>
          <p:cNvPr id="8195" name="Rectangle 3"/>
          <p:cNvSpPr>
            <a:spLocks noGrp="1" noChangeArrowheads="1"/>
          </p:cNvSpPr>
          <p:nvPr>
            <p:ph idx="1"/>
          </p:nvPr>
        </p:nvSpPr>
        <p:spPr/>
        <p:txBody>
          <a:bodyPr/>
          <a:lstStyle/>
          <a:p>
            <a:r>
              <a:rPr lang="en-US" altLang="zh-TW">
                <a:solidFill>
                  <a:srgbClr val="669900"/>
                </a:solidFill>
              </a:rPr>
              <a:t>Urinalysis &amp; urine culture- evidence of pus cells and bacteria in urine</a:t>
            </a:r>
          </a:p>
          <a:p>
            <a:r>
              <a:rPr lang="en-US" altLang="zh-TW">
                <a:solidFill>
                  <a:srgbClr val="669900"/>
                </a:solidFill>
              </a:rPr>
              <a:t>Blood chemistry, blood sugar- azotemia, diabetes may cause polyuria, detrusor underactivity</a:t>
            </a:r>
          </a:p>
          <a:p>
            <a:r>
              <a:rPr lang="en-US" altLang="zh-TW">
                <a:solidFill>
                  <a:srgbClr val="669900"/>
                </a:solidFill>
              </a:rPr>
              <a:t>KUB- a lower ureteral stone cause storage symptoms and empty symptoms</a:t>
            </a:r>
          </a:p>
          <a:p>
            <a:pPr>
              <a:buFont typeface="Wingdings" pitchFamily="2" charset="2"/>
              <a:buNone/>
            </a:pPr>
            <a:endParaRPr lang="en-US" altLang="zh-TW">
              <a:solidFill>
                <a:srgbClr val="669900"/>
              </a:solidFill>
            </a:endParaRPr>
          </a:p>
        </p:txBody>
      </p:sp>
    </p:spTree>
    <p:extLst>
      <p:ext uri="{BB962C8B-B14F-4D97-AF65-F5344CB8AC3E}">
        <p14:creationId xmlns:p14="http://schemas.microsoft.com/office/powerpoint/2010/main" val="3597401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26"/>
          <p:cNvSpPr>
            <a:spLocks noGrp="1" noChangeArrowheads="1"/>
          </p:cNvSpPr>
          <p:nvPr>
            <p:ph type="title"/>
          </p:nvPr>
        </p:nvSpPr>
        <p:spPr>
          <a:xfrm>
            <a:off x="871538" y="862013"/>
            <a:ext cx="8162925" cy="762000"/>
          </a:xfrm>
        </p:spPr>
        <p:txBody>
          <a:bodyPr/>
          <a:lstStyle/>
          <a:p>
            <a:r>
              <a:rPr lang="en-US" altLang="zh-TW"/>
              <a:t>Postvoid Residual Volume</a:t>
            </a:r>
          </a:p>
        </p:txBody>
      </p:sp>
      <p:sp>
        <p:nvSpPr>
          <p:cNvPr id="118787" name="Rectangle 1027"/>
          <p:cNvSpPr>
            <a:spLocks noGrp="1" noChangeArrowheads="1"/>
          </p:cNvSpPr>
          <p:nvPr>
            <p:ph idx="1"/>
          </p:nvPr>
        </p:nvSpPr>
        <p:spPr/>
        <p:txBody>
          <a:bodyPr/>
          <a:lstStyle/>
          <a:p>
            <a:pPr>
              <a:lnSpc>
                <a:spcPct val="90000"/>
              </a:lnSpc>
            </a:pPr>
            <a:r>
              <a:rPr lang="en-US" altLang="zh-TW"/>
              <a:t>Estimated immediately after voiding</a:t>
            </a:r>
          </a:p>
          <a:p>
            <a:pPr>
              <a:lnSpc>
                <a:spcPct val="90000"/>
              </a:lnSpc>
            </a:pPr>
            <a:r>
              <a:rPr lang="en-US" altLang="zh-TW"/>
              <a:t>Transabdominal ultrasound provides accurate volume estimation</a:t>
            </a:r>
          </a:p>
          <a:p>
            <a:pPr>
              <a:lnSpc>
                <a:spcPct val="90000"/>
              </a:lnSpc>
            </a:pPr>
            <a:r>
              <a:rPr lang="en-US" altLang="zh-TW"/>
              <a:t>Diuresis may falsely increase PVR</a:t>
            </a:r>
          </a:p>
          <a:p>
            <a:pPr>
              <a:lnSpc>
                <a:spcPct val="90000"/>
              </a:lnSpc>
            </a:pPr>
            <a:r>
              <a:rPr lang="en-US" altLang="zh-TW"/>
              <a:t>Patient might not void completely due to embarrassment</a:t>
            </a:r>
          </a:p>
          <a:p>
            <a:pPr>
              <a:lnSpc>
                <a:spcPct val="90000"/>
              </a:lnSpc>
            </a:pPr>
            <a:r>
              <a:rPr lang="en-US" altLang="zh-TW"/>
              <a:t> </a:t>
            </a:r>
            <a:r>
              <a:rPr lang="en-US" altLang="zh-TW">
                <a:solidFill>
                  <a:schemeClr val="folHlink"/>
                </a:solidFill>
              </a:rPr>
              <a:t>Do not forget PVR in clinical assessment of LUTS</a:t>
            </a:r>
          </a:p>
        </p:txBody>
      </p:sp>
    </p:spTree>
    <p:extLst>
      <p:ext uri="{BB962C8B-B14F-4D97-AF65-F5344CB8AC3E}">
        <p14:creationId xmlns:p14="http://schemas.microsoft.com/office/powerpoint/2010/main" val="1539761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914525"/>
            <a:ext cx="9144000" cy="3267075"/>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noAutofit/>
          </a:bodyPr>
          <a:lstStyle/>
          <a:p>
            <a:r>
              <a:rPr lang="zh-TW" altLang="en-US" sz="5400" b="1" dirty="0">
                <a:ea typeface="新細明體" pitchFamily="18" charset="-120"/>
              </a:rPr>
              <a:t/>
            </a:r>
            <a:br>
              <a:rPr lang="zh-TW" altLang="en-US" sz="5400" b="1" dirty="0">
                <a:ea typeface="新細明體" pitchFamily="18" charset="-120"/>
              </a:rPr>
            </a:br>
            <a:r>
              <a:rPr lang="en-US" altLang="zh-TW" sz="7200" b="1" dirty="0">
                <a:ea typeface="新細明體" pitchFamily="18" charset="-120"/>
              </a:rPr>
              <a:t>Benign </a:t>
            </a:r>
            <a:br>
              <a:rPr lang="en-US" altLang="zh-TW" sz="7200" b="1" dirty="0">
                <a:ea typeface="新細明體" pitchFamily="18" charset="-120"/>
              </a:rPr>
            </a:br>
            <a:r>
              <a:rPr lang="en-US" altLang="zh-TW" sz="7200" b="1" dirty="0">
                <a:ea typeface="新細明體" pitchFamily="18" charset="-120"/>
              </a:rPr>
              <a:t>Prostatic Hyperplasia</a:t>
            </a:r>
            <a:r>
              <a:rPr lang="en-US" altLang="zh-TW" sz="6600" b="1" dirty="0">
                <a:ea typeface="新細明體" pitchFamily="18" charset="-120"/>
              </a:rPr>
              <a:t/>
            </a:r>
            <a:br>
              <a:rPr lang="en-US" altLang="zh-TW" sz="6600" b="1" dirty="0">
                <a:ea typeface="新細明體" pitchFamily="18" charset="-120"/>
              </a:rPr>
            </a:br>
            <a:r>
              <a:rPr lang="en-US" altLang="zh-TW" sz="6600" b="1" dirty="0">
                <a:solidFill>
                  <a:srgbClr val="FEBC02"/>
                </a:solidFill>
                <a:ea typeface="新細明體" pitchFamily="18" charset="-120"/>
              </a:rPr>
              <a:t/>
            </a:r>
            <a:br>
              <a:rPr lang="en-US" altLang="zh-TW" sz="6600" b="1" dirty="0">
                <a:solidFill>
                  <a:srgbClr val="FEBC02"/>
                </a:solidFill>
                <a:ea typeface="新細明體" pitchFamily="18" charset="-120"/>
              </a:rPr>
            </a:br>
            <a:endParaRPr lang="en-US" altLang="zh-TW" sz="5400" b="1" dirty="0">
              <a:ea typeface="新細明體" pitchFamily="18" charset="-120"/>
            </a:endParaRPr>
          </a:p>
        </p:txBody>
      </p:sp>
      <p:sp>
        <p:nvSpPr>
          <p:cNvPr id="3075" name="Rectangle 3"/>
          <p:cNvSpPr>
            <a:spLocks noGrp="1" noChangeArrowheads="1"/>
          </p:cNvSpPr>
          <p:nvPr>
            <p:ph type="subTitle" idx="1"/>
          </p:nvPr>
        </p:nvSpPr>
        <p:spPr>
          <a:xfrm>
            <a:off x="0" y="4319588"/>
            <a:ext cx="9144000" cy="1752600"/>
          </a:xfrm>
        </p:spPr>
        <p:txBody>
          <a:bodyPr/>
          <a:lstStyle/>
          <a:p>
            <a:pPr>
              <a:spcBef>
                <a:spcPct val="0"/>
              </a:spcBef>
            </a:pPr>
            <a:endParaRPr lang="zh-TW" altLang="en-US">
              <a:solidFill>
                <a:srgbClr val="009999"/>
              </a:solidFill>
              <a:ea typeface="新細明體" pitchFamily="18" charset="-120"/>
            </a:endParaRPr>
          </a:p>
          <a:p>
            <a:pPr>
              <a:spcBef>
                <a:spcPct val="0"/>
              </a:spcBef>
            </a:pPr>
            <a:endParaRPr lang="en-US" altLang="zh-TW">
              <a:solidFill>
                <a:srgbClr val="009999"/>
              </a:solidFill>
              <a:ea typeface="新細明體" pitchFamily="18" charset="-120"/>
            </a:endParaRPr>
          </a:p>
        </p:txBody>
      </p:sp>
    </p:spTree>
    <p:extLst>
      <p:ext uri="{BB962C8B-B14F-4D97-AF65-F5344CB8AC3E}">
        <p14:creationId xmlns:p14="http://schemas.microsoft.com/office/powerpoint/2010/main" val="5189015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914400" y="3608388"/>
            <a:ext cx="8394700" cy="2657475"/>
          </a:xfrm>
        </p:spPr>
        <p:txBody>
          <a:bodyPr/>
          <a:lstStyle/>
          <a:p>
            <a:pPr marL="15875" indent="-15875">
              <a:lnSpc>
                <a:spcPct val="80000"/>
              </a:lnSpc>
              <a:buClr>
                <a:srgbClr val="333399"/>
              </a:buClr>
              <a:buSzPct val="60000"/>
              <a:buFont typeface="Wingdings" pitchFamily="2" charset="2"/>
              <a:buNone/>
            </a:pPr>
            <a:r>
              <a:rPr lang="en-US" altLang="zh-TW" sz="2600">
                <a:ea typeface="新細明體" pitchFamily="18" charset="-120"/>
              </a:rPr>
              <a:t>The size of prostate enlarged microscopically since the age of 40.Half of all men over the age of 60 will develop an enlarged prostate</a:t>
            </a:r>
            <a:endParaRPr lang="en-US" altLang="zh-TW" sz="3000">
              <a:ea typeface="新細明體" pitchFamily="18" charset="-120"/>
            </a:endParaRPr>
          </a:p>
          <a:p>
            <a:pPr marL="15875" indent="-15875">
              <a:lnSpc>
                <a:spcPct val="80000"/>
              </a:lnSpc>
              <a:spcBef>
                <a:spcPct val="50000"/>
              </a:spcBef>
              <a:buClr>
                <a:srgbClr val="333399"/>
              </a:buClr>
              <a:buSzPct val="60000"/>
              <a:buFont typeface="Wingdings" pitchFamily="2" charset="2"/>
              <a:buNone/>
            </a:pPr>
            <a:r>
              <a:rPr lang="en-US" altLang="zh-TW" sz="2600">
                <a:ea typeface="新細明體" pitchFamily="18" charset="-120"/>
              </a:rPr>
              <a:t>By the time men reach their 70’s and 80’s, 80% will experience urinary symptoms</a:t>
            </a:r>
          </a:p>
          <a:p>
            <a:pPr marL="15875" indent="-15875">
              <a:lnSpc>
                <a:spcPct val="80000"/>
              </a:lnSpc>
              <a:spcBef>
                <a:spcPct val="50000"/>
              </a:spcBef>
              <a:buClr>
                <a:srgbClr val="333399"/>
              </a:buClr>
              <a:buSzPct val="60000"/>
              <a:buFont typeface="Wingdings" pitchFamily="2" charset="2"/>
              <a:buNone/>
            </a:pPr>
            <a:r>
              <a:rPr lang="en-GB" altLang="zh-TW" sz="2400" b="1">
                <a:solidFill>
                  <a:srgbClr val="333399"/>
                </a:solidFill>
                <a:ea typeface="新細明體" pitchFamily="18" charset="-120"/>
              </a:rPr>
              <a:t>But only 25% of men aged 80 will be receiving BPH treatment</a:t>
            </a:r>
          </a:p>
          <a:p>
            <a:pPr marL="15875" indent="-15875">
              <a:lnSpc>
                <a:spcPct val="80000"/>
              </a:lnSpc>
              <a:spcBef>
                <a:spcPct val="50000"/>
              </a:spcBef>
              <a:buClr>
                <a:srgbClr val="333399"/>
              </a:buClr>
              <a:buSzPct val="60000"/>
              <a:buFont typeface="Wingdings" pitchFamily="2" charset="2"/>
              <a:buNone/>
            </a:pPr>
            <a:endParaRPr lang="en-US" altLang="zh-TW" sz="2600">
              <a:solidFill>
                <a:srgbClr val="333399"/>
              </a:solidFill>
              <a:ea typeface="新細明體" pitchFamily="18" charset="-120"/>
            </a:endParaRPr>
          </a:p>
        </p:txBody>
      </p:sp>
      <p:pic>
        <p:nvPicPr>
          <p:cNvPr id="162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38" y="1655763"/>
            <a:ext cx="756285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20" name="Line 4"/>
          <p:cNvSpPr>
            <a:spLocks noChangeShapeType="1"/>
          </p:cNvSpPr>
          <p:nvPr/>
        </p:nvSpPr>
        <p:spPr bwMode="auto">
          <a:xfrm>
            <a:off x="603250" y="1279525"/>
            <a:ext cx="7947025" cy="0"/>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2821" name="Text Box 5"/>
          <p:cNvSpPr txBox="1">
            <a:spLocks noChangeArrowheads="1"/>
          </p:cNvSpPr>
          <p:nvPr/>
        </p:nvSpPr>
        <p:spPr bwMode="auto">
          <a:xfrm>
            <a:off x="523875" y="522288"/>
            <a:ext cx="635476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altLang="zh-TW" sz="5400">
                <a:solidFill>
                  <a:srgbClr val="333399"/>
                </a:solidFill>
                <a:ea typeface="新細明體" pitchFamily="18" charset="-120"/>
              </a:rPr>
              <a:t>BPH</a:t>
            </a:r>
          </a:p>
        </p:txBody>
      </p:sp>
      <p:sp>
        <p:nvSpPr>
          <p:cNvPr id="162822" name="Text Box 6"/>
          <p:cNvSpPr txBox="1">
            <a:spLocks noChangeArrowheads="1"/>
          </p:cNvSpPr>
          <p:nvPr/>
        </p:nvSpPr>
        <p:spPr bwMode="auto">
          <a:xfrm>
            <a:off x="468313" y="4722813"/>
            <a:ext cx="3667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
        <p:nvSpPr>
          <p:cNvPr id="162823" name="Text Box 7"/>
          <p:cNvSpPr txBox="1">
            <a:spLocks noChangeArrowheads="1"/>
          </p:cNvSpPr>
          <p:nvPr/>
        </p:nvSpPr>
        <p:spPr bwMode="auto">
          <a:xfrm>
            <a:off x="493713" y="3584575"/>
            <a:ext cx="3667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Tree>
    <p:extLst>
      <p:ext uri="{BB962C8B-B14F-4D97-AF65-F5344CB8AC3E}">
        <p14:creationId xmlns:p14="http://schemas.microsoft.com/office/powerpoint/2010/main" val="34015810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0" y="6159500"/>
            <a:ext cx="9144000" cy="698500"/>
          </a:xfrm>
          <a:prstGeom prst="rect">
            <a:avLst/>
          </a:prstGeom>
          <a:solidFill>
            <a:srgbClr val="FFFFFF"/>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8547" name="Picture 3" desc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341438"/>
            <a:ext cx="8135938" cy="5516562"/>
          </a:xfrm>
          <a:prstGeom prst="rect">
            <a:avLst/>
          </a:prstGeom>
          <a:noFill/>
          <a:extLst>
            <a:ext uri="{909E8E84-426E-40DD-AFC4-6F175D3DCCD1}">
              <a14:hiddenFill xmlns:a14="http://schemas.microsoft.com/office/drawing/2010/main">
                <a:solidFill>
                  <a:srgbClr val="FFFFFF"/>
                </a:solidFill>
              </a14:hiddenFill>
            </a:ext>
          </a:extLst>
        </p:spPr>
      </p:pic>
      <p:grpSp>
        <p:nvGrpSpPr>
          <p:cNvPr id="108548" name="Group 4"/>
          <p:cNvGrpSpPr>
            <a:grpSpLocks/>
          </p:cNvGrpSpPr>
          <p:nvPr/>
        </p:nvGrpSpPr>
        <p:grpSpPr bwMode="auto">
          <a:xfrm>
            <a:off x="4643438" y="2349500"/>
            <a:ext cx="3024187" cy="2646363"/>
            <a:chOff x="2970" y="1033"/>
            <a:chExt cx="1905" cy="1667"/>
          </a:xfrm>
        </p:grpSpPr>
        <p:sp>
          <p:nvSpPr>
            <p:cNvPr id="108549" name="Text Box 5"/>
            <p:cNvSpPr txBox="1">
              <a:spLocks noChangeArrowheads="1"/>
            </p:cNvSpPr>
            <p:nvPr/>
          </p:nvSpPr>
          <p:spPr bwMode="auto">
            <a:xfrm>
              <a:off x="3383" y="1033"/>
              <a:ext cx="118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50000"/>
                </a:spcBef>
              </a:pPr>
              <a:r>
                <a:rPr lang="en-GB" altLang="zh-TW" sz="1800" b="1">
                  <a:solidFill>
                    <a:schemeClr val="bg2"/>
                  </a:solidFill>
                  <a:latin typeface="Arial" charset="0"/>
                  <a:ea typeface="新細明體" pitchFamily="18" charset="-120"/>
                </a:rPr>
                <a:t>Peripheral zone</a:t>
              </a:r>
              <a:endParaRPr lang="en-GB" altLang="zh-TW" sz="1800">
                <a:solidFill>
                  <a:schemeClr val="bg2"/>
                </a:solidFill>
                <a:latin typeface="Arial" charset="0"/>
                <a:ea typeface="新細明體" pitchFamily="18" charset="-120"/>
              </a:endParaRPr>
            </a:p>
          </p:txBody>
        </p:sp>
        <p:sp>
          <p:nvSpPr>
            <p:cNvPr id="108550" name="Text Box 6"/>
            <p:cNvSpPr txBox="1">
              <a:spLocks noChangeArrowheads="1"/>
            </p:cNvSpPr>
            <p:nvPr/>
          </p:nvSpPr>
          <p:spPr bwMode="auto">
            <a:xfrm>
              <a:off x="3613" y="1469"/>
              <a:ext cx="118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50000"/>
                </a:spcBef>
              </a:pPr>
              <a:r>
                <a:rPr lang="en-GB" altLang="zh-TW" sz="1800" b="1">
                  <a:solidFill>
                    <a:schemeClr val="bg2"/>
                  </a:solidFill>
                  <a:latin typeface="Arial" charset="0"/>
                  <a:ea typeface="新細明體" pitchFamily="18" charset="-120"/>
                </a:rPr>
                <a:t>Transition zone</a:t>
              </a:r>
              <a:endParaRPr lang="en-GB" altLang="zh-TW" sz="1800">
                <a:solidFill>
                  <a:schemeClr val="bg2"/>
                </a:solidFill>
                <a:latin typeface="Arial" charset="0"/>
                <a:ea typeface="新細明體" pitchFamily="18" charset="-120"/>
              </a:endParaRPr>
            </a:p>
          </p:txBody>
        </p:sp>
        <p:sp>
          <p:nvSpPr>
            <p:cNvPr id="108551" name="Text Box 7"/>
            <p:cNvSpPr txBox="1">
              <a:spLocks noChangeArrowheads="1"/>
            </p:cNvSpPr>
            <p:nvPr/>
          </p:nvSpPr>
          <p:spPr bwMode="auto">
            <a:xfrm>
              <a:off x="4247" y="1877"/>
              <a:ext cx="62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50000"/>
                </a:spcBef>
              </a:pPr>
              <a:r>
                <a:rPr lang="en-GB" altLang="zh-TW" sz="1800" b="1">
                  <a:solidFill>
                    <a:schemeClr val="bg2"/>
                  </a:solidFill>
                  <a:latin typeface="Arial" charset="0"/>
                  <a:ea typeface="新細明體" pitchFamily="18" charset="-120"/>
                </a:rPr>
                <a:t>Urethra</a:t>
              </a:r>
              <a:endParaRPr lang="en-GB" altLang="zh-TW" sz="1800">
                <a:solidFill>
                  <a:schemeClr val="bg2"/>
                </a:solidFill>
                <a:latin typeface="Arial" charset="0"/>
                <a:ea typeface="新細明體" pitchFamily="18" charset="-120"/>
              </a:endParaRPr>
            </a:p>
          </p:txBody>
        </p:sp>
        <p:sp>
          <p:nvSpPr>
            <p:cNvPr id="108552" name="Line 8"/>
            <p:cNvSpPr>
              <a:spLocks noChangeShapeType="1"/>
            </p:cNvSpPr>
            <p:nvPr/>
          </p:nvSpPr>
          <p:spPr bwMode="auto">
            <a:xfrm flipV="1">
              <a:off x="2970" y="1260"/>
              <a:ext cx="490" cy="43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3" name="Line 9"/>
            <p:cNvSpPr>
              <a:spLocks noChangeShapeType="1"/>
            </p:cNvSpPr>
            <p:nvPr/>
          </p:nvSpPr>
          <p:spPr bwMode="auto">
            <a:xfrm flipV="1">
              <a:off x="3250" y="1690"/>
              <a:ext cx="450" cy="43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4" name="Line 10"/>
            <p:cNvSpPr>
              <a:spLocks noChangeShapeType="1"/>
            </p:cNvSpPr>
            <p:nvPr/>
          </p:nvSpPr>
          <p:spPr bwMode="auto">
            <a:xfrm flipV="1">
              <a:off x="3560" y="2060"/>
              <a:ext cx="720" cy="64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8555" name="Text Box 11"/>
          <p:cNvSpPr txBox="1">
            <a:spLocks noChangeArrowheads="1"/>
          </p:cNvSpPr>
          <p:nvPr/>
        </p:nvSpPr>
        <p:spPr bwMode="auto">
          <a:xfrm>
            <a:off x="592138" y="4270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endParaRPr lang="zh-TW" altLang="en-US" sz="1800">
              <a:latin typeface="Times New Roman" pitchFamily="18" charset="0"/>
              <a:ea typeface="新細明體" pitchFamily="18" charset="-120"/>
            </a:endParaRPr>
          </a:p>
        </p:txBody>
      </p:sp>
      <p:sp>
        <p:nvSpPr>
          <p:cNvPr id="108556" name="Rectangle 12"/>
          <p:cNvSpPr>
            <a:spLocks noChangeArrowheads="1"/>
          </p:cNvSpPr>
          <p:nvPr/>
        </p:nvSpPr>
        <p:spPr bwMode="auto">
          <a:xfrm>
            <a:off x="684213" y="579437"/>
            <a:ext cx="77724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TW" sz="3600" dirty="0">
                <a:solidFill>
                  <a:srgbClr val="333399"/>
                </a:solidFill>
                <a:ea typeface="新細明體" pitchFamily="18" charset="-120"/>
              </a:rPr>
              <a:t>What is </a:t>
            </a:r>
            <a:r>
              <a:rPr lang="en-US" altLang="zh-TW" sz="3600" dirty="0">
                <a:solidFill>
                  <a:srgbClr val="FF3300"/>
                </a:solidFill>
                <a:ea typeface="新細明體" pitchFamily="18" charset="-120"/>
              </a:rPr>
              <a:t>B</a:t>
            </a:r>
            <a:r>
              <a:rPr lang="en-US" altLang="zh-TW" sz="3600" dirty="0">
                <a:solidFill>
                  <a:srgbClr val="333399"/>
                </a:solidFill>
                <a:ea typeface="新細明體" pitchFamily="18" charset="-120"/>
              </a:rPr>
              <a:t>enign </a:t>
            </a:r>
            <a:r>
              <a:rPr lang="en-US" altLang="zh-TW" sz="3600" dirty="0">
                <a:solidFill>
                  <a:srgbClr val="FF3300"/>
                </a:solidFill>
                <a:ea typeface="新細明體" pitchFamily="18" charset="-120"/>
              </a:rPr>
              <a:t>P</a:t>
            </a:r>
            <a:r>
              <a:rPr lang="en-US" altLang="zh-TW" sz="3600" dirty="0">
                <a:solidFill>
                  <a:srgbClr val="333399"/>
                </a:solidFill>
                <a:ea typeface="新細明體" pitchFamily="18" charset="-120"/>
              </a:rPr>
              <a:t>rostatic </a:t>
            </a:r>
            <a:r>
              <a:rPr lang="en-US" altLang="zh-TW" sz="3600" dirty="0">
                <a:solidFill>
                  <a:srgbClr val="FF3300"/>
                </a:solidFill>
                <a:ea typeface="新細明體" pitchFamily="18" charset="-120"/>
              </a:rPr>
              <a:t>H</a:t>
            </a:r>
            <a:r>
              <a:rPr lang="en-US" altLang="zh-TW" sz="3600" dirty="0">
                <a:solidFill>
                  <a:srgbClr val="333399"/>
                </a:solidFill>
                <a:ea typeface="新細明體" pitchFamily="18" charset="-120"/>
              </a:rPr>
              <a:t>yperplasia?</a:t>
            </a:r>
            <a:br>
              <a:rPr lang="en-US" altLang="zh-TW" sz="3600" dirty="0">
                <a:solidFill>
                  <a:srgbClr val="333399"/>
                </a:solidFill>
                <a:ea typeface="新細明體" pitchFamily="18" charset="-120"/>
              </a:rPr>
            </a:br>
            <a:endParaRPr lang="en-US" altLang="zh-TW" sz="3600" dirty="0">
              <a:solidFill>
                <a:srgbClr val="333399"/>
              </a:solidFill>
              <a:ea typeface="新細明體" pitchFamily="18" charset="-120"/>
            </a:endParaRPr>
          </a:p>
        </p:txBody>
      </p:sp>
    </p:spTree>
    <p:extLst>
      <p:ext uri="{BB962C8B-B14F-4D97-AF65-F5344CB8AC3E}">
        <p14:creationId xmlns:p14="http://schemas.microsoft.com/office/powerpoint/2010/main" val="37221305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extLst>
            <a:ext uri="{909E8E84-426E-40DD-AFC4-6F175D3DCCD1}">
              <a14:hiddenFill xmlns:a14="http://schemas.microsoft.com/office/drawing/2010/main">
                <a:solidFill>
                  <a:srgbClr val="FFFFFF"/>
                </a:solidFill>
              </a14:hiddenFill>
            </a:ext>
          </a:extLst>
        </p:spPr>
      </p:pic>
      <p:pic>
        <p:nvPicPr>
          <p:cNvPr id="110595" name="Picture 3" descr="Fig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13563"/>
          </a:xfrm>
          <a:prstGeom prst="rect">
            <a:avLst/>
          </a:prstGeom>
          <a:noFill/>
          <a:extLst>
            <a:ext uri="{909E8E84-426E-40DD-AFC4-6F175D3DCCD1}">
              <a14:hiddenFill xmlns:a14="http://schemas.microsoft.com/office/drawing/2010/main">
                <a:solidFill>
                  <a:srgbClr val="FFFFFF"/>
                </a:solidFill>
              </a14:hiddenFill>
            </a:ext>
          </a:extLst>
        </p:spPr>
      </p:pic>
      <p:pic>
        <p:nvPicPr>
          <p:cNvPr id="110596" name="Picture 4" descr="figure3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913563"/>
          </a:xfrm>
          <a:prstGeom prst="rect">
            <a:avLst/>
          </a:prstGeom>
          <a:noFill/>
          <a:extLst>
            <a:ext uri="{909E8E84-426E-40DD-AFC4-6F175D3DCCD1}">
              <a14:hiddenFill xmlns:a14="http://schemas.microsoft.com/office/drawing/2010/main">
                <a:solidFill>
                  <a:srgbClr val="FFFFFF"/>
                </a:solidFill>
              </a14:hiddenFill>
            </a:ext>
          </a:extLst>
        </p:spPr>
      </p:pic>
      <p:sp>
        <p:nvSpPr>
          <p:cNvPr id="110597" name="Rectangle 5"/>
          <p:cNvSpPr>
            <a:spLocks noChangeArrowheads="1"/>
          </p:cNvSpPr>
          <p:nvPr/>
        </p:nvSpPr>
        <p:spPr bwMode="auto">
          <a:xfrm>
            <a:off x="0" y="6318250"/>
            <a:ext cx="9144000" cy="539750"/>
          </a:xfrm>
          <a:prstGeom prst="rect">
            <a:avLst/>
          </a:prstGeom>
          <a:solidFill>
            <a:srgbClr val="FFFFFF"/>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0598" name="Group 6"/>
          <p:cNvGrpSpPr>
            <a:grpSpLocks/>
          </p:cNvGrpSpPr>
          <p:nvPr/>
        </p:nvGrpSpPr>
        <p:grpSpPr bwMode="auto">
          <a:xfrm>
            <a:off x="4716463" y="1773238"/>
            <a:ext cx="3024187" cy="2646362"/>
            <a:chOff x="2970" y="1033"/>
            <a:chExt cx="1905" cy="1667"/>
          </a:xfrm>
        </p:grpSpPr>
        <p:sp>
          <p:nvSpPr>
            <p:cNvPr id="110599" name="Text Box 7"/>
            <p:cNvSpPr txBox="1">
              <a:spLocks noChangeArrowheads="1"/>
            </p:cNvSpPr>
            <p:nvPr/>
          </p:nvSpPr>
          <p:spPr bwMode="auto">
            <a:xfrm>
              <a:off x="3383" y="1033"/>
              <a:ext cx="118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50000"/>
                </a:spcBef>
              </a:pPr>
              <a:r>
                <a:rPr lang="en-GB" altLang="zh-TW" sz="1800" b="1">
                  <a:solidFill>
                    <a:schemeClr val="bg2"/>
                  </a:solidFill>
                  <a:latin typeface="Arial" charset="0"/>
                  <a:ea typeface="新細明體" pitchFamily="18" charset="-120"/>
                </a:rPr>
                <a:t>Peripheral zone</a:t>
              </a:r>
              <a:endParaRPr lang="en-GB" altLang="zh-TW" sz="1800">
                <a:solidFill>
                  <a:schemeClr val="bg2"/>
                </a:solidFill>
                <a:latin typeface="Arial" charset="0"/>
                <a:ea typeface="新細明體" pitchFamily="18" charset="-120"/>
              </a:endParaRPr>
            </a:p>
          </p:txBody>
        </p:sp>
        <p:sp>
          <p:nvSpPr>
            <p:cNvPr id="110600" name="Text Box 8"/>
            <p:cNvSpPr txBox="1">
              <a:spLocks noChangeArrowheads="1"/>
            </p:cNvSpPr>
            <p:nvPr/>
          </p:nvSpPr>
          <p:spPr bwMode="auto">
            <a:xfrm>
              <a:off x="3613" y="1469"/>
              <a:ext cx="118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50000"/>
                </a:spcBef>
              </a:pPr>
              <a:r>
                <a:rPr lang="en-GB" altLang="zh-TW" sz="1800" b="1">
                  <a:solidFill>
                    <a:schemeClr val="bg2"/>
                  </a:solidFill>
                  <a:latin typeface="Arial" charset="0"/>
                  <a:ea typeface="新細明體" pitchFamily="18" charset="-120"/>
                </a:rPr>
                <a:t>Transition zone</a:t>
              </a:r>
              <a:endParaRPr lang="en-GB" altLang="zh-TW" sz="1800">
                <a:solidFill>
                  <a:schemeClr val="bg2"/>
                </a:solidFill>
                <a:latin typeface="Arial" charset="0"/>
                <a:ea typeface="新細明體" pitchFamily="18" charset="-120"/>
              </a:endParaRPr>
            </a:p>
          </p:txBody>
        </p:sp>
        <p:sp>
          <p:nvSpPr>
            <p:cNvPr id="110601" name="Text Box 9"/>
            <p:cNvSpPr txBox="1">
              <a:spLocks noChangeArrowheads="1"/>
            </p:cNvSpPr>
            <p:nvPr/>
          </p:nvSpPr>
          <p:spPr bwMode="auto">
            <a:xfrm>
              <a:off x="4247" y="1877"/>
              <a:ext cx="62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50000"/>
                </a:spcBef>
              </a:pPr>
              <a:r>
                <a:rPr lang="en-GB" altLang="zh-TW" sz="1800" b="1">
                  <a:solidFill>
                    <a:schemeClr val="bg2"/>
                  </a:solidFill>
                  <a:latin typeface="Arial" charset="0"/>
                  <a:ea typeface="新細明體" pitchFamily="18" charset="-120"/>
                </a:rPr>
                <a:t>Urethra</a:t>
              </a:r>
              <a:endParaRPr lang="en-GB" altLang="zh-TW" sz="1800">
                <a:solidFill>
                  <a:schemeClr val="bg2"/>
                </a:solidFill>
                <a:latin typeface="Arial" charset="0"/>
                <a:ea typeface="新細明體" pitchFamily="18" charset="-120"/>
              </a:endParaRPr>
            </a:p>
          </p:txBody>
        </p:sp>
        <p:sp>
          <p:nvSpPr>
            <p:cNvPr id="110602" name="Line 10"/>
            <p:cNvSpPr>
              <a:spLocks noChangeShapeType="1"/>
            </p:cNvSpPr>
            <p:nvPr/>
          </p:nvSpPr>
          <p:spPr bwMode="auto">
            <a:xfrm flipV="1">
              <a:off x="2970" y="1260"/>
              <a:ext cx="490" cy="43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3" name="Line 11"/>
            <p:cNvSpPr>
              <a:spLocks noChangeShapeType="1"/>
            </p:cNvSpPr>
            <p:nvPr/>
          </p:nvSpPr>
          <p:spPr bwMode="auto">
            <a:xfrm flipV="1">
              <a:off x="3250" y="1690"/>
              <a:ext cx="450" cy="43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4" name="Line 12"/>
            <p:cNvSpPr>
              <a:spLocks noChangeShapeType="1"/>
            </p:cNvSpPr>
            <p:nvPr/>
          </p:nvSpPr>
          <p:spPr bwMode="auto">
            <a:xfrm flipV="1">
              <a:off x="3560" y="2060"/>
              <a:ext cx="720" cy="64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638340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499"/>
                                          </p:stCondLst>
                                        </p:cTn>
                                        <p:tgtEl>
                                          <p:spTgt spid="110595"/>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500"/>
                                  </p:stCondLst>
                                  <p:childTnLst>
                                    <p:set>
                                      <p:cBhvr>
                                        <p:cTn id="9" dur="1" fill="hold">
                                          <p:stCondLst>
                                            <p:cond delay="499"/>
                                          </p:stCondLst>
                                        </p:cTn>
                                        <p:tgtEl>
                                          <p:spTgt spid="110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85775" y="641350"/>
            <a:ext cx="7772400" cy="7493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normAutofit fontScale="90000"/>
          </a:bodyPr>
          <a:lstStyle/>
          <a:p>
            <a:pPr algn="l"/>
            <a:r>
              <a:rPr lang="en-US" altLang="zh-TW">
                <a:ea typeface="新細明體" pitchFamily="18" charset="-120"/>
              </a:rPr>
              <a:t>What causes BPH?</a:t>
            </a:r>
          </a:p>
        </p:txBody>
      </p:sp>
      <p:sp>
        <p:nvSpPr>
          <p:cNvPr id="188419" name="Rectangle 3"/>
          <p:cNvSpPr>
            <a:spLocks noGrp="1" noChangeArrowheads="1"/>
          </p:cNvSpPr>
          <p:nvPr>
            <p:ph type="body" idx="1"/>
          </p:nvPr>
        </p:nvSpPr>
        <p:spPr>
          <a:xfrm>
            <a:off x="228600" y="1824038"/>
            <a:ext cx="6011863" cy="3733800"/>
          </a:xfrm>
        </p:spPr>
        <p:txBody>
          <a:bodyPr>
            <a:normAutofit lnSpcReduction="10000"/>
          </a:bodyPr>
          <a:lstStyle/>
          <a:p>
            <a:pPr indent="-3175">
              <a:buClr>
                <a:srgbClr val="333399"/>
              </a:buClr>
              <a:buSzPct val="60000"/>
              <a:buFont typeface="Wingdings" pitchFamily="2" charset="2"/>
              <a:buNone/>
            </a:pPr>
            <a:r>
              <a:rPr lang="en-US" altLang="zh-TW" sz="3400">
                <a:ea typeface="新細明體" pitchFamily="18" charset="-120"/>
              </a:rPr>
              <a:t>BPH is part of the natural aging process, like getting gray hair or wearing glasses</a:t>
            </a:r>
          </a:p>
          <a:p>
            <a:pPr indent="-3175">
              <a:lnSpc>
                <a:spcPct val="140000"/>
              </a:lnSpc>
              <a:spcBef>
                <a:spcPct val="60000"/>
              </a:spcBef>
              <a:spcAft>
                <a:spcPct val="60000"/>
              </a:spcAft>
              <a:buClr>
                <a:srgbClr val="333399"/>
              </a:buClr>
              <a:buSzPct val="60000"/>
              <a:buFont typeface="Wingdings" pitchFamily="2" charset="2"/>
              <a:buNone/>
            </a:pPr>
            <a:r>
              <a:rPr lang="en-US" altLang="zh-TW" sz="3400">
                <a:ea typeface="新細明體" pitchFamily="18" charset="-120"/>
              </a:rPr>
              <a:t>BPH </a:t>
            </a:r>
            <a:r>
              <a:rPr lang="en-US" altLang="zh-TW" sz="3400" b="1">
                <a:ea typeface="新細明體" pitchFamily="18" charset="-120"/>
              </a:rPr>
              <a:t>cannot</a:t>
            </a:r>
            <a:r>
              <a:rPr lang="en-US" altLang="zh-TW" sz="3400">
                <a:ea typeface="新細明體" pitchFamily="18" charset="-120"/>
              </a:rPr>
              <a:t> be prevented</a:t>
            </a:r>
          </a:p>
          <a:p>
            <a:pPr indent="-3175">
              <a:lnSpc>
                <a:spcPct val="140000"/>
              </a:lnSpc>
              <a:buClr>
                <a:srgbClr val="333399"/>
              </a:buClr>
              <a:buSzPct val="60000"/>
              <a:buFont typeface="Wingdings" pitchFamily="2" charset="2"/>
              <a:buNone/>
            </a:pPr>
            <a:r>
              <a:rPr lang="en-US" altLang="zh-TW" sz="3400">
                <a:ea typeface="新細明體" pitchFamily="18" charset="-120"/>
              </a:rPr>
              <a:t>BPH </a:t>
            </a:r>
            <a:r>
              <a:rPr lang="en-US" altLang="zh-TW" sz="3400" b="1">
                <a:ea typeface="新細明體" pitchFamily="18" charset="-120"/>
              </a:rPr>
              <a:t>can</a:t>
            </a:r>
            <a:r>
              <a:rPr lang="en-US" altLang="zh-TW" sz="3400">
                <a:ea typeface="新細明體" pitchFamily="18" charset="-120"/>
              </a:rPr>
              <a:t> be treated</a:t>
            </a:r>
          </a:p>
        </p:txBody>
      </p:sp>
      <p:pic>
        <p:nvPicPr>
          <p:cNvPr id="188420" name="Picture 4" descr="SL50 low 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25" y="1792288"/>
            <a:ext cx="2743200" cy="4114800"/>
          </a:xfrm>
          <a:prstGeom prst="rect">
            <a:avLst/>
          </a:prstGeom>
          <a:noFill/>
          <a:extLst>
            <a:ext uri="{909E8E84-426E-40DD-AFC4-6F175D3DCCD1}">
              <a14:hiddenFill xmlns:a14="http://schemas.microsoft.com/office/drawing/2010/main">
                <a:solidFill>
                  <a:srgbClr val="FFFFFF"/>
                </a:solidFill>
              </a14:hiddenFill>
            </a:ext>
          </a:extLst>
        </p:spPr>
      </p:pic>
      <p:sp>
        <p:nvSpPr>
          <p:cNvPr id="188421" name="Line 5"/>
          <p:cNvSpPr>
            <a:spLocks noChangeShapeType="1"/>
          </p:cNvSpPr>
          <p:nvPr/>
        </p:nvSpPr>
        <p:spPr bwMode="auto">
          <a:xfrm>
            <a:off x="603250" y="1250950"/>
            <a:ext cx="7947025" cy="0"/>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8422" name="Text Box 6"/>
          <p:cNvSpPr txBox="1">
            <a:spLocks noChangeArrowheads="1"/>
          </p:cNvSpPr>
          <p:nvPr/>
        </p:nvSpPr>
        <p:spPr bwMode="auto">
          <a:xfrm>
            <a:off x="196850" y="3917950"/>
            <a:ext cx="3667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
        <p:nvSpPr>
          <p:cNvPr id="188423" name="Text Box 7"/>
          <p:cNvSpPr txBox="1">
            <a:spLocks noChangeArrowheads="1"/>
          </p:cNvSpPr>
          <p:nvPr/>
        </p:nvSpPr>
        <p:spPr bwMode="auto">
          <a:xfrm>
            <a:off x="187325" y="5059363"/>
            <a:ext cx="3667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
        <p:nvSpPr>
          <p:cNvPr id="188424" name="Text Box 8"/>
          <p:cNvSpPr txBox="1">
            <a:spLocks noChangeArrowheads="1"/>
          </p:cNvSpPr>
          <p:nvPr/>
        </p:nvSpPr>
        <p:spPr bwMode="auto">
          <a:xfrm>
            <a:off x="188913" y="1890713"/>
            <a:ext cx="3667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Tree>
    <p:extLst>
      <p:ext uri="{BB962C8B-B14F-4D97-AF65-F5344CB8AC3E}">
        <p14:creationId xmlns:p14="http://schemas.microsoft.com/office/powerpoint/2010/main" val="25028424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85775" y="438150"/>
            <a:ext cx="9144000" cy="1143000"/>
          </a:xfrm>
          <a:extLst>
            <a:ext uri="{AF507438-7753-43E0-B8FC-AC1667EBCBE1}">
              <a14:hiddenEffects xmlns:a14="http://schemas.microsoft.com/office/drawing/2010/main">
                <a:effectLst>
                  <a:outerShdw dist="17961" dir="8100000" algn="ctr" rotWithShape="0">
                    <a:schemeClr val="tx1"/>
                  </a:outerShdw>
                </a:effectLst>
              </a14:hiddenEffects>
            </a:ext>
          </a:extLst>
        </p:spPr>
        <p:txBody>
          <a:bodyPr/>
          <a:lstStyle/>
          <a:p>
            <a:pPr algn="l"/>
            <a:r>
              <a:rPr lang="en-US" altLang="zh-TW">
                <a:ea typeface="新細明體" pitchFamily="18" charset="-120"/>
              </a:rPr>
              <a:t>When should BPH be treated?</a:t>
            </a:r>
          </a:p>
        </p:txBody>
      </p:sp>
      <p:sp>
        <p:nvSpPr>
          <p:cNvPr id="172035" name="Rectangle 3"/>
          <p:cNvSpPr>
            <a:spLocks noGrp="1" noChangeArrowheads="1"/>
          </p:cNvSpPr>
          <p:nvPr>
            <p:ph type="body" idx="1"/>
          </p:nvPr>
        </p:nvSpPr>
        <p:spPr>
          <a:xfrm>
            <a:off x="509588" y="1990725"/>
            <a:ext cx="8247062" cy="3763963"/>
          </a:xfrm>
        </p:spPr>
        <p:txBody>
          <a:bodyPr/>
          <a:lstStyle/>
          <a:p>
            <a:pPr marL="3175" indent="-3175">
              <a:buFontTx/>
              <a:buNone/>
            </a:pPr>
            <a:r>
              <a:rPr lang="en-US" altLang="zh-TW" sz="3600">
                <a:ea typeface="新細明體" pitchFamily="18" charset="-120"/>
              </a:rPr>
              <a:t>BPH needs to be treated ONLY IF:</a:t>
            </a:r>
          </a:p>
          <a:p>
            <a:pPr marL="342900" lvl="1" indent="-7938">
              <a:spcBef>
                <a:spcPct val="50000"/>
              </a:spcBef>
              <a:buSzPct val="60000"/>
              <a:buFont typeface="Wingdings" pitchFamily="2" charset="2"/>
              <a:buNone/>
            </a:pPr>
            <a:r>
              <a:rPr lang="en-US" altLang="zh-TW" sz="3400">
                <a:ea typeface="新細明體" pitchFamily="18" charset="-120"/>
              </a:rPr>
              <a:t>Symptoms are severe enough to bother the patient and affect his quality of life</a:t>
            </a:r>
          </a:p>
          <a:p>
            <a:pPr marL="342900" lvl="1" indent="-7938">
              <a:spcBef>
                <a:spcPct val="50000"/>
              </a:spcBef>
              <a:buSzPct val="60000"/>
              <a:buFont typeface="Wingdings" pitchFamily="2" charset="2"/>
              <a:buNone/>
            </a:pPr>
            <a:r>
              <a:rPr lang="en-US" altLang="zh-TW" sz="3400">
                <a:ea typeface="新細明體" pitchFamily="18" charset="-120"/>
              </a:rPr>
              <a:t>Complications related to BPH </a:t>
            </a:r>
            <a:endParaRPr lang="en-US" altLang="zh-TW" sz="3200">
              <a:ea typeface="新細明體" pitchFamily="18" charset="-120"/>
            </a:endParaRPr>
          </a:p>
        </p:txBody>
      </p:sp>
      <p:pic>
        <p:nvPicPr>
          <p:cNvPr id="172036" name="Picture 4" descr="must 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363" y="4937125"/>
            <a:ext cx="1022350" cy="1816100"/>
          </a:xfrm>
          <a:prstGeom prst="rect">
            <a:avLst/>
          </a:prstGeom>
          <a:noFill/>
          <a:extLst>
            <a:ext uri="{909E8E84-426E-40DD-AFC4-6F175D3DCCD1}">
              <a14:hiddenFill xmlns:a14="http://schemas.microsoft.com/office/drawing/2010/main">
                <a:solidFill>
                  <a:srgbClr val="FFFFFF"/>
                </a:solidFill>
              </a14:hiddenFill>
            </a:ext>
          </a:extLst>
        </p:spPr>
      </p:pic>
      <p:sp>
        <p:nvSpPr>
          <p:cNvPr id="172037" name="Line 5"/>
          <p:cNvSpPr>
            <a:spLocks noChangeShapeType="1"/>
          </p:cNvSpPr>
          <p:nvPr/>
        </p:nvSpPr>
        <p:spPr bwMode="auto">
          <a:xfrm>
            <a:off x="603250" y="1250950"/>
            <a:ext cx="7947025" cy="0"/>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2038" name="Text Box 6"/>
          <p:cNvSpPr txBox="1">
            <a:spLocks noChangeArrowheads="1"/>
          </p:cNvSpPr>
          <p:nvPr/>
        </p:nvSpPr>
        <p:spPr bwMode="auto">
          <a:xfrm>
            <a:off x="546100" y="4178300"/>
            <a:ext cx="3667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
        <p:nvSpPr>
          <p:cNvPr id="172039" name="Text Box 7"/>
          <p:cNvSpPr txBox="1">
            <a:spLocks noChangeArrowheads="1"/>
          </p:cNvSpPr>
          <p:nvPr/>
        </p:nvSpPr>
        <p:spPr bwMode="auto">
          <a:xfrm>
            <a:off x="536575" y="2887663"/>
            <a:ext cx="3667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Tree>
    <p:extLst>
      <p:ext uri="{BB962C8B-B14F-4D97-AF65-F5344CB8AC3E}">
        <p14:creationId xmlns:p14="http://schemas.microsoft.com/office/powerpoint/2010/main" val="1885763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a:t>Presentation of renal cell CA</a:t>
            </a:r>
          </a:p>
        </p:txBody>
      </p:sp>
      <p:sp>
        <p:nvSpPr>
          <p:cNvPr id="35843" name="Rectangle 3"/>
          <p:cNvSpPr>
            <a:spLocks noGrp="1" noChangeArrowheads="1"/>
          </p:cNvSpPr>
          <p:nvPr>
            <p:ph type="body" idx="1"/>
          </p:nvPr>
        </p:nvSpPr>
        <p:spPr>
          <a:xfrm>
            <a:off x="685800" y="1341438"/>
            <a:ext cx="7772400" cy="5256212"/>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80000"/>
              </a:lnSpc>
              <a:buFontTx/>
              <a:buNone/>
            </a:pPr>
            <a:r>
              <a:rPr lang="en-GB" sz="2400" u="sng"/>
              <a:t>usually late</a:t>
            </a:r>
            <a:r>
              <a:rPr lang="en-GB" sz="2400"/>
              <a:t> – so often CA has already spread</a:t>
            </a:r>
          </a:p>
          <a:p>
            <a:pPr>
              <a:lnSpc>
                <a:spcPct val="80000"/>
              </a:lnSpc>
              <a:buFontTx/>
              <a:buNone/>
            </a:pPr>
            <a:endParaRPr lang="en-GB" sz="2400"/>
          </a:p>
          <a:p>
            <a:pPr>
              <a:lnSpc>
                <a:spcPct val="80000"/>
              </a:lnSpc>
            </a:pPr>
            <a:r>
              <a:rPr lang="en-GB" sz="2400"/>
              <a:t>most often, haematuria </a:t>
            </a:r>
          </a:p>
          <a:p>
            <a:pPr>
              <a:lnSpc>
                <a:spcPct val="80000"/>
              </a:lnSpc>
            </a:pPr>
            <a:r>
              <a:rPr lang="en-GB" sz="2400"/>
              <a:t>abdominal mass +/- loin pain</a:t>
            </a:r>
          </a:p>
          <a:p>
            <a:pPr>
              <a:lnSpc>
                <a:spcPct val="80000"/>
              </a:lnSpc>
              <a:buFontTx/>
              <a:buNone/>
            </a:pPr>
            <a:endParaRPr lang="en-GB" sz="2400"/>
          </a:p>
          <a:p>
            <a:pPr>
              <a:lnSpc>
                <a:spcPct val="80000"/>
              </a:lnSpc>
              <a:buFontTx/>
              <a:buNone/>
            </a:pPr>
            <a:r>
              <a:rPr lang="en-GB" sz="2400"/>
              <a:t>but, one of the great “mimickers”</a:t>
            </a:r>
          </a:p>
          <a:p>
            <a:pPr>
              <a:lnSpc>
                <a:spcPct val="80000"/>
              </a:lnSpc>
            </a:pPr>
            <a:r>
              <a:rPr lang="en-GB" sz="2400"/>
              <a:t>metastasis (classically cannonball metastases in lungs)</a:t>
            </a:r>
          </a:p>
          <a:p>
            <a:pPr>
              <a:lnSpc>
                <a:spcPct val="80000"/>
              </a:lnSpc>
            </a:pPr>
            <a:r>
              <a:rPr lang="en-GB" sz="2400"/>
              <a:t>fever of unknown origin/night sweats</a:t>
            </a:r>
          </a:p>
          <a:p>
            <a:pPr>
              <a:lnSpc>
                <a:spcPct val="80000"/>
              </a:lnSpc>
            </a:pPr>
            <a:r>
              <a:rPr lang="en-GB" sz="2400"/>
              <a:t>weight loss, malaise</a:t>
            </a:r>
          </a:p>
          <a:p>
            <a:pPr>
              <a:lnSpc>
                <a:spcPct val="80000"/>
              </a:lnSpc>
            </a:pPr>
            <a:r>
              <a:rPr lang="en-GB" sz="2400"/>
              <a:t>paraneoplastic phenomena -</a:t>
            </a:r>
          </a:p>
          <a:p>
            <a:pPr>
              <a:lnSpc>
                <a:spcPct val="80000"/>
              </a:lnSpc>
              <a:buFontTx/>
              <a:buNone/>
            </a:pPr>
            <a:r>
              <a:rPr lang="en-GB" sz="2400"/>
              <a:t>		- secretion of erythropoietin, renin, 	parathormone, corticosteroids, eosinophilia, 	amyloidosis etc</a:t>
            </a:r>
          </a:p>
        </p:txBody>
      </p:sp>
    </p:spTree>
    <p:extLst>
      <p:ext uri="{BB962C8B-B14F-4D97-AF65-F5344CB8AC3E}">
        <p14:creationId xmlns:p14="http://schemas.microsoft.com/office/powerpoint/2010/main" val="604547684"/>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500063" y="601663"/>
            <a:ext cx="7361237" cy="842962"/>
          </a:xfrm>
          <a:extLst>
            <a:ext uri="{AF507438-7753-43E0-B8FC-AC1667EBCBE1}">
              <a14:hiddenEffects xmlns:a14="http://schemas.microsoft.com/office/drawing/2010/main">
                <a:effectLst>
                  <a:outerShdw dist="12700" dir="5400000" algn="ctr" rotWithShape="0">
                    <a:schemeClr val="tx1"/>
                  </a:outerShdw>
                </a:effectLst>
              </a14:hiddenEffects>
            </a:ext>
          </a:extLst>
        </p:spPr>
        <p:txBody>
          <a:bodyPr/>
          <a:lstStyle/>
          <a:p>
            <a:pPr algn="l"/>
            <a:r>
              <a:rPr lang="en-US" altLang="zh-TW">
                <a:ea typeface="新細明體" pitchFamily="18" charset="-120"/>
              </a:rPr>
              <a:t>Choosing the right treatment</a:t>
            </a:r>
          </a:p>
        </p:txBody>
      </p:sp>
      <p:sp>
        <p:nvSpPr>
          <p:cNvPr id="174083" name="Rectangle 3"/>
          <p:cNvSpPr>
            <a:spLocks noGrp="1" noChangeArrowheads="1"/>
          </p:cNvSpPr>
          <p:nvPr>
            <p:ph type="body" idx="1"/>
          </p:nvPr>
        </p:nvSpPr>
        <p:spPr>
          <a:xfrm>
            <a:off x="488950" y="2352675"/>
            <a:ext cx="5818188" cy="3381375"/>
          </a:xfrm>
        </p:spPr>
        <p:txBody>
          <a:bodyPr/>
          <a:lstStyle/>
          <a:p>
            <a:pPr indent="-3175">
              <a:buClr>
                <a:srgbClr val="333399"/>
              </a:buClr>
              <a:buSzPct val="60000"/>
              <a:buFont typeface="Wingdings" pitchFamily="2" charset="2"/>
              <a:buNone/>
            </a:pPr>
            <a:r>
              <a:rPr lang="en-US" altLang="zh-TW" sz="3400">
                <a:ea typeface="新細明體" pitchFamily="18" charset="-120"/>
              </a:rPr>
              <a:t>Consider risks, benefits and effectiveness of each treatment </a:t>
            </a:r>
          </a:p>
          <a:p>
            <a:pPr indent="-3175">
              <a:spcBef>
                <a:spcPct val="80000"/>
              </a:spcBef>
              <a:buClr>
                <a:srgbClr val="333399"/>
              </a:buClr>
              <a:buSzPct val="60000"/>
              <a:buFont typeface="Wingdings" pitchFamily="2" charset="2"/>
              <a:buNone/>
            </a:pPr>
            <a:r>
              <a:rPr lang="en-US" altLang="zh-TW" sz="3400">
                <a:ea typeface="新細明體" pitchFamily="18" charset="-120"/>
              </a:rPr>
              <a:t>Consider the outcome and lifestyle needs</a:t>
            </a:r>
            <a:endParaRPr lang="en-US" altLang="zh-TW">
              <a:ea typeface="新細明體" pitchFamily="18" charset="-120"/>
            </a:endParaRPr>
          </a:p>
        </p:txBody>
      </p:sp>
      <p:pic>
        <p:nvPicPr>
          <p:cNvPr id="174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150" y="1879600"/>
            <a:ext cx="252412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85" name="Line 5"/>
          <p:cNvSpPr>
            <a:spLocks noChangeShapeType="1"/>
          </p:cNvSpPr>
          <p:nvPr/>
        </p:nvSpPr>
        <p:spPr bwMode="auto">
          <a:xfrm>
            <a:off x="603250" y="1250950"/>
            <a:ext cx="7947025" cy="0"/>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086" name="Text Box 6"/>
          <p:cNvSpPr txBox="1">
            <a:spLocks noChangeArrowheads="1"/>
          </p:cNvSpPr>
          <p:nvPr/>
        </p:nvSpPr>
        <p:spPr bwMode="auto">
          <a:xfrm>
            <a:off x="509588" y="2435225"/>
            <a:ext cx="3667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
        <p:nvSpPr>
          <p:cNvPr id="174087" name="Text Box 7"/>
          <p:cNvSpPr txBox="1">
            <a:spLocks noChangeArrowheads="1"/>
          </p:cNvSpPr>
          <p:nvPr/>
        </p:nvSpPr>
        <p:spPr bwMode="auto">
          <a:xfrm>
            <a:off x="500063" y="4403725"/>
            <a:ext cx="3667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Tree>
    <p:extLst>
      <p:ext uri="{BB962C8B-B14F-4D97-AF65-F5344CB8AC3E}">
        <p14:creationId xmlns:p14="http://schemas.microsoft.com/office/powerpoint/2010/main" val="3176095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879975" y="1303338"/>
            <a:ext cx="4438650" cy="625475"/>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normAutofit fontScale="90000"/>
          </a:bodyPr>
          <a:lstStyle/>
          <a:p>
            <a:pPr algn="l"/>
            <a:endParaRPr lang="en-US" altLang="zh-TW">
              <a:ea typeface="新細明體" pitchFamily="18" charset="-120"/>
            </a:endParaRPr>
          </a:p>
        </p:txBody>
      </p:sp>
      <p:sp>
        <p:nvSpPr>
          <p:cNvPr id="176131" name="Rectangle 3"/>
          <p:cNvSpPr>
            <a:spLocks noGrp="1" noChangeArrowheads="1"/>
          </p:cNvSpPr>
          <p:nvPr>
            <p:ph type="body" idx="1"/>
          </p:nvPr>
        </p:nvSpPr>
        <p:spPr>
          <a:xfrm>
            <a:off x="600075" y="1724025"/>
            <a:ext cx="7772400" cy="4114800"/>
          </a:xfrm>
        </p:spPr>
        <p:txBody>
          <a:bodyPr>
            <a:normAutofit lnSpcReduction="10000"/>
          </a:bodyPr>
          <a:lstStyle/>
          <a:p>
            <a:pPr marL="465138" indent="-3175">
              <a:lnSpc>
                <a:spcPct val="150000"/>
              </a:lnSpc>
              <a:buClr>
                <a:srgbClr val="333399"/>
              </a:buClr>
              <a:buSzPct val="60000"/>
              <a:buFont typeface="Wingdings" pitchFamily="2" charset="2"/>
              <a:buNone/>
            </a:pPr>
            <a:r>
              <a:rPr lang="zh-TW" altLang="en-US" sz="3000">
                <a:ea typeface="新細明體" pitchFamily="18" charset="-120"/>
              </a:rPr>
              <a:t>“</a:t>
            </a:r>
            <a:r>
              <a:rPr lang="en-US" altLang="zh-TW" sz="3400">
                <a:ea typeface="新細明體" pitchFamily="18" charset="-120"/>
              </a:rPr>
              <a:t>Watchful waiting</a:t>
            </a:r>
            <a:r>
              <a:rPr lang="en-US" altLang="zh-TW" sz="3000">
                <a:ea typeface="新細明體" pitchFamily="18" charset="-120"/>
              </a:rPr>
              <a:t>”</a:t>
            </a:r>
            <a:endParaRPr lang="en-US" altLang="zh-TW" sz="3400">
              <a:ea typeface="新細明體" pitchFamily="18" charset="-120"/>
            </a:endParaRPr>
          </a:p>
          <a:p>
            <a:pPr marL="465138" indent="-3175">
              <a:lnSpc>
                <a:spcPct val="150000"/>
              </a:lnSpc>
              <a:buClr>
                <a:srgbClr val="333399"/>
              </a:buClr>
              <a:buSzPct val="60000"/>
              <a:buFont typeface="Wingdings" pitchFamily="2" charset="2"/>
              <a:buNone/>
            </a:pPr>
            <a:r>
              <a:rPr lang="en-US" altLang="zh-TW" sz="3400">
                <a:ea typeface="新細明體" pitchFamily="18" charset="-120"/>
              </a:rPr>
              <a:t>Medication</a:t>
            </a:r>
          </a:p>
          <a:p>
            <a:pPr marL="465138" indent="-3175">
              <a:lnSpc>
                <a:spcPct val="150000"/>
              </a:lnSpc>
              <a:buClr>
                <a:srgbClr val="333399"/>
              </a:buClr>
              <a:buSzPct val="60000"/>
              <a:buFont typeface="Wingdings" pitchFamily="2" charset="2"/>
              <a:buNone/>
            </a:pPr>
            <a:r>
              <a:rPr lang="en-US" altLang="zh-TW" sz="3400">
                <a:ea typeface="新細明體" pitchFamily="18" charset="-120"/>
              </a:rPr>
              <a:t>Surgical approaches</a:t>
            </a:r>
          </a:p>
          <a:p>
            <a:pPr marL="865188" lvl="1" indent="-7938">
              <a:buSzPct val="60000"/>
              <a:buFont typeface="Wingdings" pitchFamily="2" charset="2"/>
              <a:buChar char="n"/>
            </a:pPr>
            <a:r>
              <a:rPr lang="en-US" altLang="zh-TW" sz="3000">
                <a:ea typeface="新細明體" pitchFamily="18" charset="-120"/>
              </a:rPr>
              <a:t>Minimal invasive </a:t>
            </a:r>
          </a:p>
          <a:p>
            <a:pPr marL="865188" lvl="1" indent="-7938">
              <a:buSzPct val="60000"/>
              <a:buFont typeface="Wingdings" pitchFamily="2" charset="2"/>
              <a:buChar char="n"/>
            </a:pPr>
            <a:r>
              <a:rPr lang="en-US" altLang="zh-TW" sz="3000">
                <a:ea typeface="新細明體" pitchFamily="18" charset="-120"/>
              </a:rPr>
              <a:t>TURP</a:t>
            </a:r>
          </a:p>
          <a:p>
            <a:pPr marL="865188" lvl="1" indent="-7938">
              <a:buSzPct val="60000"/>
              <a:buFont typeface="Wingdings" pitchFamily="2" charset="2"/>
              <a:buChar char="n"/>
            </a:pPr>
            <a:r>
              <a:rPr lang="en-US" altLang="zh-TW" sz="3000">
                <a:ea typeface="新細明體" pitchFamily="18" charset="-120"/>
              </a:rPr>
              <a:t>Invasive “open” procedures </a:t>
            </a:r>
            <a:endParaRPr lang="en-US" altLang="zh-TW" sz="3000">
              <a:solidFill>
                <a:srgbClr val="333399"/>
              </a:solidFill>
              <a:ea typeface="新細明體" pitchFamily="18" charset="-120"/>
            </a:endParaRPr>
          </a:p>
          <a:p>
            <a:pPr marL="465138" indent="-3175"/>
            <a:endParaRPr lang="zh-TW" altLang="en-US">
              <a:solidFill>
                <a:srgbClr val="009900"/>
              </a:solidFill>
              <a:ea typeface="新細明體" pitchFamily="18" charset="-120"/>
            </a:endParaRPr>
          </a:p>
        </p:txBody>
      </p:sp>
      <p:graphicFrame>
        <p:nvGraphicFramePr>
          <p:cNvPr id="176132" name="Object 4"/>
          <p:cNvGraphicFramePr>
            <a:graphicFrameLocks noChangeAspect="1"/>
          </p:cNvGraphicFramePr>
          <p:nvPr/>
        </p:nvGraphicFramePr>
        <p:xfrm>
          <a:off x="5629275" y="2312988"/>
          <a:ext cx="2941638" cy="3371850"/>
        </p:xfrm>
        <a:graphic>
          <a:graphicData uri="http://schemas.openxmlformats.org/presentationml/2006/ole">
            <mc:AlternateContent xmlns:mc="http://schemas.openxmlformats.org/markup-compatibility/2006">
              <mc:Choice xmlns:v="urn:schemas-microsoft-com:vml" Requires="v">
                <p:oleObj spid="_x0000_s1029" name="Clip" r:id="rId4" imgW="1580760" imgH="1812960" progId="MS_ClipArt_Gallery.2">
                  <p:embed/>
                </p:oleObj>
              </mc:Choice>
              <mc:Fallback>
                <p:oleObj name="Clip" r:id="rId4" imgW="1580760" imgH="1812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9275" y="2312988"/>
                        <a:ext cx="2941638"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6133" name="Line 5"/>
          <p:cNvSpPr>
            <a:spLocks noChangeShapeType="1"/>
          </p:cNvSpPr>
          <p:nvPr/>
        </p:nvSpPr>
        <p:spPr bwMode="auto">
          <a:xfrm>
            <a:off x="603250" y="1250950"/>
            <a:ext cx="7947025" cy="0"/>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6134" name="Text Box 6"/>
          <p:cNvSpPr txBox="1">
            <a:spLocks noChangeArrowheads="1"/>
          </p:cNvSpPr>
          <p:nvPr/>
        </p:nvSpPr>
        <p:spPr bwMode="auto">
          <a:xfrm>
            <a:off x="522288" y="525463"/>
            <a:ext cx="588486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altLang="zh-TW" sz="4400">
                <a:solidFill>
                  <a:srgbClr val="333399"/>
                </a:solidFill>
                <a:ea typeface="新細明體" pitchFamily="18" charset="-120"/>
              </a:rPr>
              <a:t>Treatment options</a:t>
            </a:r>
            <a:endParaRPr lang="en-US" altLang="zh-TW">
              <a:solidFill>
                <a:srgbClr val="009900"/>
              </a:solidFill>
              <a:ea typeface="新細明體" pitchFamily="18" charset="-120"/>
            </a:endParaRPr>
          </a:p>
        </p:txBody>
      </p:sp>
      <p:sp>
        <p:nvSpPr>
          <p:cNvPr id="176136" name="Text Box 8"/>
          <p:cNvSpPr txBox="1">
            <a:spLocks noChangeArrowheads="1"/>
          </p:cNvSpPr>
          <p:nvPr/>
        </p:nvSpPr>
        <p:spPr bwMode="auto">
          <a:xfrm>
            <a:off x="609600" y="3787775"/>
            <a:ext cx="3667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
        <p:nvSpPr>
          <p:cNvPr id="176137" name="Text Box 9"/>
          <p:cNvSpPr txBox="1">
            <a:spLocks noChangeArrowheads="1"/>
          </p:cNvSpPr>
          <p:nvPr/>
        </p:nvSpPr>
        <p:spPr bwMode="auto">
          <a:xfrm>
            <a:off x="622300" y="2905125"/>
            <a:ext cx="3667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
        <p:nvSpPr>
          <p:cNvPr id="176138" name="Text Box 10"/>
          <p:cNvSpPr txBox="1">
            <a:spLocks noChangeArrowheads="1"/>
          </p:cNvSpPr>
          <p:nvPr/>
        </p:nvSpPr>
        <p:spPr bwMode="auto">
          <a:xfrm>
            <a:off x="614363" y="2020888"/>
            <a:ext cx="3667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Tree>
    <p:extLst>
      <p:ext uri="{BB962C8B-B14F-4D97-AF65-F5344CB8AC3E}">
        <p14:creationId xmlns:p14="http://schemas.microsoft.com/office/powerpoint/2010/main" val="28526958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385763" y="449263"/>
            <a:ext cx="7772400" cy="11430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p>
            <a:pPr algn="l"/>
            <a:r>
              <a:rPr lang="zh-TW" altLang="en-US" sz="3200">
                <a:ea typeface="新細明體" pitchFamily="18" charset="-120"/>
              </a:rPr>
              <a:t>“</a:t>
            </a:r>
            <a:r>
              <a:rPr lang="en-US" altLang="zh-TW">
                <a:ea typeface="新細明體" pitchFamily="18" charset="-120"/>
              </a:rPr>
              <a:t>watchful waiting</a:t>
            </a:r>
            <a:r>
              <a:rPr lang="en-US" altLang="zh-TW" sz="3200">
                <a:ea typeface="新細明體" pitchFamily="18" charset="-120"/>
              </a:rPr>
              <a:t>”</a:t>
            </a:r>
            <a:endParaRPr lang="en-US" altLang="zh-TW">
              <a:ea typeface="新細明體" pitchFamily="18" charset="-120"/>
            </a:endParaRPr>
          </a:p>
        </p:txBody>
      </p:sp>
      <p:sp>
        <p:nvSpPr>
          <p:cNvPr id="178179" name="Rectangle 3"/>
          <p:cNvSpPr>
            <a:spLocks noGrp="1" noChangeArrowheads="1"/>
          </p:cNvSpPr>
          <p:nvPr>
            <p:ph type="body" idx="1"/>
          </p:nvPr>
        </p:nvSpPr>
        <p:spPr>
          <a:xfrm>
            <a:off x="295275" y="1852613"/>
            <a:ext cx="8458200" cy="1843087"/>
          </a:xfrm>
        </p:spPr>
        <p:txBody>
          <a:bodyPr/>
          <a:lstStyle/>
          <a:p>
            <a:pPr indent="-3175">
              <a:buClr>
                <a:srgbClr val="333399"/>
              </a:buClr>
              <a:buSzPct val="60000"/>
              <a:buFont typeface="Wingdings" pitchFamily="2" charset="2"/>
              <a:buNone/>
            </a:pPr>
            <a:r>
              <a:rPr lang="en-US" altLang="zh-TW" sz="3400">
                <a:ea typeface="新細明體" pitchFamily="18" charset="-120"/>
              </a:rPr>
              <a:t>For mild symptoms. follow up1 to 2 times yearly</a:t>
            </a:r>
          </a:p>
        </p:txBody>
      </p:sp>
      <p:sp>
        <p:nvSpPr>
          <p:cNvPr id="178180" name="Text Box 4"/>
          <p:cNvSpPr txBox="1">
            <a:spLocks noChangeArrowheads="1"/>
          </p:cNvSpPr>
          <p:nvPr/>
        </p:nvSpPr>
        <p:spPr bwMode="auto">
          <a:xfrm>
            <a:off x="266700" y="3932238"/>
            <a:ext cx="7113588"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algn="l">
              <a:defRPr sz="2400">
                <a:solidFill>
                  <a:schemeClr val="tx1"/>
                </a:solidFill>
                <a:latin typeface="Syntax" pitchFamily="34" charset="0"/>
              </a:defRPr>
            </a:lvl1pPr>
            <a:lvl2pPr marL="668338" indent="12700" algn="l">
              <a:defRPr sz="2400">
                <a:solidFill>
                  <a:schemeClr val="tx1"/>
                </a:solidFill>
                <a:latin typeface="Syntax" pitchFamily="34" charset="0"/>
              </a:defRPr>
            </a:lvl2pPr>
            <a:lvl3pPr algn="l">
              <a:defRPr sz="2400">
                <a:solidFill>
                  <a:schemeClr val="tx1"/>
                </a:solidFill>
                <a:latin typeface="Syntax" pitchFamily="34" charset="0"/>
              </a:defRPr>
            </a:lvl3pPr>
            <a:lvl4pPr algn="l">
              <a:defRPr sz="2400">
                <a:solidFill>
                  <a:schemeClr val="tx1"/>
                </a:solidFill>
                <a:latin typeface="Syntax" pitchFamily="34" charset="0"/>
              </a:defRPr>
            </a:lvl4pPr>
            <a:lvl5pPr algn="l">
              <a:defRPr sz="2400">
                <a:solidFill>
                  <a:schemeClr val="tx1"/>
                </a:solidFill>
                <a:latin typeface="Syntax" pitchFamily="34" charset="0"/>
              </a:defRPr>
            </a:lvl5pPr>
            <a:lvl6pPr eaLnBrk="0" fontAlgn="base" hangingPunct="0">
              <a:spcBef>
                <a:spcPct val="0"/>
              </a:spcBef>
              <a:spcAft>
                <a:spcPct val="0"/>
              </a:spcAft>
              <a:defRPr sz="2400">
                <a:solidFill>
                  <a:schemeClr val="tx1"/>
                </a:solidFill>
                <a:latin typeface="Syntax" pitchFamily="34" charset="0"/>
              </a:defRPr>
            </a:lvl6pPr>
            <a:lvl7pPr eaLnBrk="0" fontAlgn="base" hangingPunct="0">
              <a:spcBef>
                <a:spcPct val="0"/>
              </a:spcBef>
              <a:spcAft>
                <a:spcPct val="0"/>
              </a:spcAft>
              <a:defRPr sz="2400">
                <a:solidFill>
                  <a:schemeClr val="tx1"/>
                </a:solidFill>
                <a:latin typeface="Syntax" pitchFamily="34" charset="0"/>
              </a:defRPr>
            </a:lvl7pPr>
            <a:lvl8pPr eaLnBrk="0" fontAlgn="base" hangingPunct="0">
              <a:spcBef>
                <a:spcPct val="0"/>
              </a:spcBef>
              <a:spcAft>
                <a:spcPct val="0"/>
              </a:spcAft>
              <a:defRPr sz="2400">
                <a:solidFill>
                  <a:schemeClr val="tx1"/>
                </a:solidFill>
                <a:latin typeface="Syntax" pitchFamily="34" charset="0"/>
              </a:defRPr>
            </a:lvl8pPr>
            <a:lvl9pPr eaLnBrk="0" fontAlgn="base" hangingPunct="0">
              <a:spcBef>
                <a:spcPct val="0"/>
              </a:spcBef>
              <a:spcAft>
                <a:spcPct val="0"/>
              </a:spcAft>
              <a:defRPr sz="2400">
                <a:solidFill>
                  <a:schemeClr val="tx1"/>
                </a:solidFill>
                <a:latin typeface="Syntax" pitchFamily="34" charset="0"/>
              </a:defRPr>
            </a:lvl9pPr>
          </a:lstStyle>
          <a:p>
            <a:pPr>
              <a:spcBef>
                <a:spcPct val="50000"/>
              </a:spcBef>
              <a:buSzPct val="60000"/>
              <a:buFont typeface="Wingdings" pitchFamily="2" charset="2"/>
              <a:buNone/>
            </a:pPr>
            <a:r>
              <a:rPr lang="en-US" altLang="zh-TW" sz="3400">
                <a:solidFill>
                  <a:srgbClr val="3366CC"/>
                </a:solidFill>
                <a:ea typeface="新細明體" pitchFamily="18" charset="-120"/>
              </a:rPr>
              <a:t>Offer suggestions that help reduce symptoms</a:t>
            </a:r>
          </a:p>
          <a:p>
            <a:pPr lvl="1">
              <a:buSzPct val="60000"/>
              <a:buFont typeface="Wingdings" pitchFamily="2" charset="2"/>
              <a:buNone/>
            </a:pPr>
            <a:r>
              <a:rPr lang="en-US" altLang="zh-TW" sz="2600">
                <a:solidFill>
                  <a:srgbClr val="3366CC"/>
                </a:solidFill>
                <a:ea typeface="新細明體" pitchFamily="18" charset="-120"/>
              </a:rPr>
              <a:t>Avoid caffeine and alcohol</a:t>
            </a:r>
          </a:p>
          <a:p>
            <a:pPr lvl="1">
              <a:buSzPct val="60000"/>
              <a:buFont typeface="Wingdings" pitchFamily="2" charset="2"/>
              <a:buNone/>
            </a:pPr>
            <a:r>
              <a:rPr lang="en-US" altLang="zh-TW" sz="2600">
                <a:solidFill>
                  <a:srgbClr val="3366CC"/>
                </a:solidFill>
                <a:ea typeface="新細明體" pitchFamily="18" charset="-120"/>
              </a:rPr>
              <a:t>Avoid decongestants and antihistamines</a:t>
            </a:r>
            <a:endParaRPr lang="en-US" altLang="zh-TW">
              <a:solidFill>
                <a:srgbClr val="3366CC"/>
              </a:solidFill>
              <a:ea typeface="新細明體" pitchFamily="18" charset="-120"/>
            </a:endParaRPr>
          </a:p>
          <a:p>
            <a:pPr>
              <a:spcBef>
                <a:spcPct val="50000"/>
              </a:spcBef>
            </a:pPr>
            <a:endParaRPr lang="zh-TW" altLang="en-US">
              <a:solidFill>
                <a:srgbClr val="3366CC"/>
              </a:solidFill>
              <a:ea typeface="新細明體" pitchFamily="18" charset="-120"/>
            </a:endParaRPr>
          </a:p>
        </p:txBody>
      </p:sp>
      <p:graphicFrame>
        <p:nvGraphicFramePr>
          <p:cNvPr id="178181" name="Object 5"/>
          <p:cNvGraphicFramePr>
            <a:graphicFrameLocks noChangeAspect="1"/>
          </p:cNvGraphicFramePr>
          <p:nvPr/>
        </p:nvGraphicFramePr>
        <p:xfrm>
          <a:off x="7283450" y="3302000"/>
          <a:ext cx="1385888" cy="1778000"/>
        </p:xfrm>
        <a:graphic>
          <a:graphicData uri="http://schemas.openxmlformats.org/presentationml/2006/ole">
            <mc:AlternateContent xmlns:mc="http://schemas.openxmlformats.org/markup-compatibility/2006">
              <mc:Choice xmlns:v="urn:schemas-microsoft-com:vml" Requires="v">
                <p:oleObj spid="_x0000_s2053" name="Clip" r:id="rId4" imgW="2678040" imgH="3435480" progId="MS_ClipArt_Gallery.2">
                  <p:embed/>
                </p:oleObj>
              </mc:Choice>
              <mc:Fallback>
                <p:oleObj name="Clip" r:id="rId4" imgW="2678040" imgH="34354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3450" y="3302000"/>
                        <a:ext cx="1385888"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8182" name="Line 6"/>
          <p:cNvSpPr>
            <a:spLocks noChangeShapeType="1"/>
          </p:cNvSpPr>
          <p:nvPr/>
        </p:nvSpPr>
        <p:spPr bwMode="auto">
          <a:xfrm>
            <a:off x="603250" y="1250950"/>
            <a:ext cx="7947025" cy="0"/>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8183" name="Text Box 7"/>
          <p:cNvSpPr txBox="1">
            <a:spLocks noChangeArrowheads="1"/>
          </p:cNvSpPr>
          <p:nvPr/>
        </p:nvSpPr>
        <p:spPr bwMode="auto">
          <a:xfrm>
            <a:off x="277813" y="4025900"/>
            <a:ext cx="3667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
        <p:nvSpPr>
          <p:cNvPr id="178184" name="Text Box 8"/>
          <p:cNvSpPr txBox="1">
            <a:spLocks noChangeArrowheads="1"/>
          </p:cNvSpPr>
          <p:nvPr/>
        </p:nvSpPr>
        <p:spPr bwMode="auto">
          <a:xfrm>
            <a:off x="295275" y="1949450"/>
            <a:ext cx="3667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
        <p:nvSpPr>
          <p:cNvPr id="178185" name="Text Box 9"/>
          <p:cNvSpPr txBox="1">
            <a:spLocks noChangeArrowheads="1"/>
          </p:cNvSpPr>
          <p:nvPr/>
        </p:nvSpPr>
        <p:spPr bwMode="auto">
          <a:xfrm>
            <a:off x="698500" y="5021263"/>
            <a:ext cx="366713"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sz="1800">
                <a:solidFill>
                  <a:srgbClr val="009900"/>
                </a:solidFill>
                <a:latin typeface="Wingdings" pitchFamily="2" charset="2"/>
                <a:ea typeface="新細明體" pitchFamily="18" charset="-120"/>
              </a:rPr>
              <a:t>n</a:t>
            </a:r>
            <a:endParaRPr lang="en-US" altLang="zh-TW">
              <a:solidFill>
                <a:srgbClr val="009900"/>
              </a:solidFill>
              <a:latin typeface="Wingdings" pitchFamily="2" charset="2"/>
              <a:ea typeface="新細明體" pitchFamily="18" charset="-120"/>
            </a:endParaRPr>
          </a:p>
        </p:txBody>
      </p:sp>
      <p:sp>
        <p:nvSpPr>
          <p:cNvPr id="178186" name="Text Box 10"/>
          <p:cNvSpPr txBox="1">
            <a:spLocks noChangeArrowheads="1"/>
          </p:cNvSpPr>
          <p:nvPr/>
        </p:nvSpPr>
        <p:spPr bwMode="auto">
          <a:xfrm>
            <a:off x="703263" y="5430838"/>
            <a:ext cx="366712"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sz="1800">
                <a:solidFill>
                  <a:srgbClr val="009900"/>
                </a:solidFill>
                <a:latin typeface="Wingdings" pitchFamily="2" charset="2"/>
                <a:ea typeface="新細明體" pitchFamily="18" charset="-120"/>
              </a:rPr>
              <a:t>n</a:t>
            </a:r>
            <a:endParaRPr lang="en-US" altLang="zh-TW">
              <a:solidFill>
                <a:srgbClr val="009900"/>
              </a:solidFill>
              <a:latin typeface="Wingdings" pitchFamily="2" charset="2"/>
              <a:ea typeface="新細明體" pitchFamily="18" charset="-120"/>
            </a:endParaRPr>
          </a:p>
        </p:txBody>
      </p:sp>
    </p:spTree>
    <p:extLst>
      <p:ext uri="{BB962C8B-B14F-4D97-AF65-F5344CB8AC3E}">
        <p14:creationId xmlns:p14="http://schemas.microsoft.com/office/powerpoint/2010/main" val="10692767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226" name="Object 2"/>
          <p:cNvGraphicFramePr>
            <a:graphicFrameLocks noChangeAspect="1"/>
          </p:cNvGraphicFramePr>
          <p:nvPr/>
        </p:nvGraphicFramePr>
        <p:xfrm>
          <a:off x="7072313" y="1781175"/>
          <a:ext cx="2071687" cy="3565525"/>
        </p:xfrm>
        <a:graphic>
          <a:graphicData uri="http://schemas.openxmlformats.org/presentationml/2006/ole">
            <mc:AlternateContent xmlns:mc="http://schemas.openxmlformats.org/markup-compatibility/2006">
              <mc:Choice xmlns:v="urn:schemas-microsoft-com:vml" Requires="v">
                <p:oleObj spid="_x0000_s3077" name="Clip" r:id="rId4" imgW="3742857" imgH="5714286" progId="MS_ClipArt_Gallery.2">
                  <p:embed/>
                </p:oleObj>
              </mc:Choice>
              <mc:Fallback>
                <p:oleObj name="Clip" r:id="rId4" imgW="3742857" imgH="5714286"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313" y="1781175"/>
                        <a:ext cx="2071687"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0227" name="Rectangle 3"/>
          <p:cNvSpPr>
            <a:spLocks noGrp="1" noChangeArrowheads="1"/>
          </p:cNvSpPr>
          <p:nvPr>
            <p:ph type="title"/>
          </p:nvPr>
        </p:nvSpPr>
        <p:spPr>
          <a:xfrm>
            <a:off x="476250" y="414338"/>
            <a:ext cx="7772400" cy="11430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p>
            <a:pPr algn="l"/>
            <a:r>
              <a:rPr lang="en-US" altLang="zh-TW">
                <a:ea typeface="新細明體" pitchFamily="18" charset="-120"/>
              </a:rPr>
              <a:t>Medication</a:t>
            </a:r>
          </a:p>
        </p:txBody>
      </p:sp>
      <p:sp>
        <p:nvSpPr>
          <p:cNvPr id="180228" name="Rectangle 4"/>
          <p:cNvSpPr>
            <a:spLocks noGrp="1" noChangeArrowheads="1"/>
          </p:cNvSpPr>
          <p:nvPr>
            <p:ph type="body" idx="1"/>
          </p:nvPr>
        </p:nvSpPr>
        <p:spPr>
          <a:xfrm>
            <a:off x="284163" y="1652588"/>
            <a:ext cx="6737350" cy="3336925"/>
          </a:xfrm>
        </p:spPr>
        <p:txBody>
          <a:bodyPr>
            <a:normAutofit fontScale="92500" lnSpcReduction="20000"/>
          </a:bodyPr>
          <a:lstStyle/>
          <a:p>
            <a:pPr indent="-3175">
              <a:lnSpc>
                <a:spcPct val="90000"/>
              </a:lnSpc>
              <a:buFontTx/>
              <a:buNone/>
            </a:pPr>
            <a:r>
              <a:rPr lang="en-US" altLang="zh-TW" sz="3000" b="1">
                <a:ea typeface="新細明體" pitchFamily="18" charset="-120"/>
              </a:rPr>
              <a:t>First line of defense against bothersome urinary symptoms</a:t>
            </a:r>
            <a:endParaRPr lang="en-US" altLang="zh-TW" sz="3000">
              <a:ea typeface="新細明體" pitchFamily="18" charset="-120"/>
            </a:endParaRPr>
          </a:p>
          <a:p>
            <a:pPr lvl="1" indent="4763">
              <a:lnSpc>
                <a:spcPct val="90000"/>
              </a:lnSpc>
              <a:buFontTx/>
              <a:buNone/>
            </a:pPr>
            <a:r>
              <a:rPr lang="en-US" altLang="zh-TW" sz="2600">
                <a:ea typeface="新細明體" pitchFamily="18" charset="-120"/>
              </a:rPr>
              <a:t>  </a:t>
            </a:r>
          </a:p>
          <a:p>
            <a:pPr indent="-3175">
              <a:lnSpc>
                <a:spcPct val="90000"/>
              </a:lnSpc>
              <a:spcBef>
                <a:spcPct val="65000"/>
              </a:spcBef>
              <a:buFontTx/>
              <a:buNone/>
            </a:pPr>
            <a:r>
              <a:rPr lang="en-US" altLang="zh-TW" sz="3000" b="1">
                <a:ea typeface="新細明體" pitchFamily="18" charset="-120"/>
              </a:rPr>
              <a:t>Two major types:</a:t>
            </a:r>
            <a:endParaRPr lang="en-US" altLang="zh-TW" sz="3000">
              <a:ea typeface="新細明體" pitchFamily="18" charset="-120"/>
            </a:endParaRPr>
          </a:p>
          <a:p>
            <a:pPr lvl="1" indent="4763">
              <a:lnSpc>
                <a:spcPct val="90000"/>
              </a:lnSpc>
              <a:buFontTx/>
              <a:buNone/>
            </a:pPr>
            <a:r>
              <a:rPr lang="en-US" altLang="zh-TW" b="1">
                <a:ea typeface="新細明體" pitchFamily="18" charset="-120"/>
              </a:rPr>
              <a:t>α blockers </a:t>
            </a:r>
            <a:r>
              <a:rPr lang="en-US" altLang="zh-TW">
                <a:ea typeface="新細明體" pitchFamily="18" charset="-120"/>
              </a:rPr>
              <a:t>- relax the smooth muscle of prostate and provide a larger urethral opening                   </a:t>
            </a:r>
            <a:r>
              <a:rPr lang="en-US" altLang="zh-TW" sz="2600">
                <a:ea typeface="新細明體" pitchFamily="18" charset="-120"/>
              </a:rPr>
              <a:t>(Hytrin,Doxaben, Harnalidge)</a:t>
            </a:r>
          </a:p>
          <a:p>
            <a:pPr lvl="1" indent="4763">
              <a:lnSpc>
                <a:spcPct val="90000"/>
              </a:lnSpc>
              <a:buFontTx/>
              <a:buNone/>
            </a:pPr>
            <a:r>
              <a:rPr lang="en-US" altLang="zh-TW" sz="2400">
                <a:ea typeface="新細明體" pitchFamily="18" charset="-120"/>
              </a:rPr>
              <a:t>		</a:t>
            </a:r>
          </a:p>
        </p:txBody>
      </p:sp>
      <p:sp>
        <p:nvSpPr>
          <p:cNvPr id="180229" name="Text Box 5"/>
          <p:cNvSpPr txBox="1">
            <a:spLocks noChangeArrowheads="1"/>
          </p:cNvSpPr>
          <p:nvPr/>
        </p:nvSpPr>
        <p:spPr bwMode="auto">
          <a:xfrm>
            <a:off x="615950" y="5278438"/>
            <a:ext cx="4695825"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Syntax" pitchFamily="34" charset="0"/>
              </a:defRPr>
            </a:lvl1pPr>
            <a:lvl2pPr marL="344488" indent="-4763" algn="l">
              <a:defRPr sz="2400">
                <a:solidFill>
                  <a:schemeClr val="tx1"/>
                </a:solidFill>
                <a:latin typeface="Syntax" pitchFamily="34" charset="0"/>
              </a:defRPr>
            </a:lvl2pPr>
            <a:lvl3pPr algn="l">
              <a:defRPr sz="2400">
                <a:solidFill>
                  <a:schemeClr val="tx1"/>
                </a:solidFill>
                <a:latin typeface="Syntax" pitchFamily="34" charset="0"/>
              </a:defRPr>
            </a:lvl3pPr>
            <a:lvl4pPr algn="l">
              <a:defRPr sz="2400">
                <a:solidFill>
                  <a:schemeClr val="tx1"/>
                </a:solidFill>
                <a:latin typeface="Syntax" pitchFamily="34" charset="0"/>
              </a:defRPr>
            </a:lvl4pPr>
            <a:lvl5pPr algn="l">
              <a:defRPr sz="2400">
                <a:solidFill>
                  <a:schemeClr val="tx1"/>
                </a:solidFill>
                <a:latin typeface="Syntax" pitchFamily="34" charset="0"/>
              </a:defRPr>
            </a:lvl5pPr>
            <a:lvl6pPr eaLnBrk="0" fontAlgn="base" hangingPunct="0">
              <a:spcBef>
                <a:spcPct val="0"/>
              </a:spcBef>
              <a:spcAft>
                <a:spcPct val="0"/>
              </a:spcAft>
              <a:defRPr sz="2400">
                <a:solidFill>
                  <a:schemeClr val="tx1"/>
                </a:solidFill>
                <a:latin typeface="Syntax" pitchFamily="34" charset="0"/>
              </a:defRPr>
            </a:lvl6pPr>
            <a:lvl7pPr eaLnBrk="0" fontAlgn="base" hangingPunct="0">
              <a:spcBef>
                <a:spcPct val="0"/>
              </a:spcBef>
              <a:spcAft>
                <a:spcPct val="0"/>
              </a:spcAft>
              <a:defRPr sz="2400">
                <a:solidFill>
                  <a:schemeClr val="tx1"/>
                </a:solidFill>
                <a:latin typeface="Syntax" pitchFamily="34" charset="0"/>
              </a:defRPr>
            </a:lvl7pPr>
            <a:lvl8pPr eaLnBrk="0" fontAlgn="base" hangingPunct="0">
              <a:spcBef>
                <a:spcPct val="0"/>
              </a:spcBef>
              <a:spcAft>
                <a:spcPct val="0"/>
              </a:spcAft>
              <a:defRPr sz="2400">
                <a:solidFill>
                  <a:schemeClr val="tx1"/>
                </a:solidFill>
                <a:latin typeface="Syntax" pitchFamily="34" charset="0"/>
              </a:defRPr>
            </a:lvl8pPr>
            <a:lvl9pPr eaLnBrk="0" fontAlgn="base" hangingPunct="0">
              <a:spcBef>
                <a:spcPct val="0"/>
              </a:spcBef>
              <a:spcAft>
                <a:spcPct val="0"/>
              </a:spcAft>
              <a:defRPr sz="2400">
                <a:solidFill>
                  <a:schemeClr val="tx1"/>
                </a:solidFill>
                <a:latin typeface="Syntax" pitchFamily="34" charset="0"/>
              </a:defRPr>
            </a:lvl9pPr>
          </a:lstStyle>
          <a:p>
            <a:pPr lvl="1">
              <a:lnSpc>
                <a:spcPct val="90000"/>
              </a:lnSpc>
            </a:pPr>
            <a:r>
              <a:rPr lang="en-US" altLang="zh-TW" sz="2800" b="1">
                <a:solidFill>
                  <a:srgbClr val="3366CC"/>
                </a:solidFill>
                <a:ea typeface="新細明體" pitchFamily="18" charset="-120"/>
              </a:rPr>
              <a:t>5 </a:t>
            </a:r>
            <a:r>
              <a:rPr lang="en-US" altLang="zh-TW" b="1">
                <a:solidFill>
                  <a:srgbClr val="3366CC"/>
                </a:solidFill>
                <a:ea typeface="新細明體" pitchFamily="18" charset="-120"/>
              </a:rPr>
              <a:t>α reductase inhibitor -</a:t>
            </a:r>
            <a:r>
              <a:rPr lang="en-US" altLang="zh-TW">
                <a:ea typeface="新細明體" pitchFamily="18" charset="-120"/>
              </a:rPr>
              <a:t> </a:t>
            </a:r>
            <a:r>
              <a:rPr lang="en-US" altLang="zh-TW" sz="2800" b="1">
                <a:solidFill>
                  <a:srgbClr val="3366CC"/>
                </a:solidFill>
                <a:ea typeface="新細明體" pitchFamily="18" charset="-120"/>
              </a:rPr>
              <a:t>Shrink the prostate gland</a:t>
            </a:r>
            <a:r>
              <a:rPr lang="en-US" altLang="zh-TW" sz="2600">
                <a:solidFill>
                  <a:srgbClr val="3366CC"/>
                </a:solidFill>
                <a:ea typeface="新細明體" pitchFamily="18" charset="-120"/>
              </a:rPr>
              <a:t> (Proscar, Avodart)</a:t>
            </a:r>
            <a:endParaRPr lang="zh-TW" altLang="en-US">
              <a:solidFill>
                <a:srgbClr val="3366CC"/>
              </a:solidFill>
              <a:latin typeface="Times New Roman" pitchFamily="18" charset="0"/>
              <a:ea typeface="新細明體" pitchFamily="18" charset="-120"/>
            </a:endParaRPr>
          </a:p>
        </p:txBody>
      </p:sp>
      <p:sp>
        <p:nvSpPr>
          <p:cNvPr id="180230" name="Line 6"/>
          <p:cNvSpPr>
            <a:spLocks noChangeShapeType="1"/>
          </p:cNvSpPr>
          <p:nvPr/>
        </p:nvSpPr>
        <p:spPr bwMode="auto">
          <a:xfrm>
            <a:off x="603250" y="1250950"/>
            <a:ext cx="7947025" cy="0"/>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0231" name="Text Box 7"/>
          <p:cNvSpPr txBox="1">
            <a:spLocks noChangeArrowheads="1"/>
          </p:cNvSpPr>
          <p:nvPr/>
        </p:nvSpPr>
        <p:spPr bwMode="auto">
          <a:xfrm>
            <a:off x="728663" y="5322888"/>
            <a:ext cx="366712"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sz="1800">
                <a:solidFill>
                  <a:srgbClr val="009900"/>
                </a:solidFill>
                <a:latin typeface="Wingdings" pitchFamily="2" charset="2"/>
                <a:ea typeface="新細明體" pitchFamily="18" charset="-120"/>
              </a:rPr>
              <a:t>n</a:t>
            </a:r>
            <a:endParaRPr lang="en-US" altLang="zh-TW">
              <a:solidFill>
                <a:srgbClr val="009900"/>
              </a:solidFill>
              <a:latin typeface="Wingdings" pitchFamily="2" charset="2"/>
              <a:ea typeface="新細明體" pitchFamily="18" charset="-120"/>
            </a:endParaRPr>
          </a:p>
        </p:txBody>
      </p:sp>
      <p:sp>
        <p:nvSpPr>
          <p:cNvPr id="180232" name="Text Box 8"/>
          <p:cNvSpPr txBox="1">
            <a:spLocks noChangeArrowheads="1"/>
          </p:cNvSpPr>
          <p:nvPr/>
        </p:nvSpPr>
        <p:spPr bwMode="auto">
          <a:xfrm>
            <a:off x="757238" y="3749675"/>
            <a:ext cx="366712"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sz="1800">
                <a:solidFill>
                  <a:srgbClr val="009900"/>
                </a:solidFill>
                <a:latin typeface="Wingdings" pitchFamily="2" charset="2"/>
                <a:ea typeface="新細明體" pitchFamily="18" charset="-120"/>
              </a:rPr>
              <a:t>n</a:t>
            </a:r>
            <a:endParaRPr lang="en-US" altLang="zh-TW">
              <a:solidFill>
                <a:srgbClr val="009900"/>
              </a:solidFill>
              <a:latin typeface="Wingdings" pitchFamily="2" charset="2"/>
              <a:ea typeface="新細明體" pitchFamily="18" charset="-120"/>
            </a:endParaRPr>
          </a:p>
        </p:txBody>
      </p:sp>
      <p:sp>
        <p:nvSpPr>
          <p:cNvPr id="180233" name="Text Box 9"/>
          <p:cNvSpPr txBox="1">
            <a:spLocks noChangeArrowheads="1"/>
          </p:cNvSpPr>
          <p:nvPr/>
        </p:nvSpPr>
        <p:spPr bwMode="auto">
          <a:xfrm>
            <a:off x="309563" y="3219450"/>
            <a:ext cx="3667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
        <p:nvSpPr>
          <p:cNvPr id="180234" name="Text Box 10"/>
          <p:cNvSpPr txBox="1">
            <a:spLocks noChangeArrowheads="1"/>
          </p:cNvSpPr>
          <p:nvPr/>
        </p:nvSpPr>
        <p:spPr bwMode="auto">
          <a:xfrm>
            <a:off x="298450" y="1670050"/>
            <a:ext cx="3667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Tree>
    <p:extLst>
      <p:ext uri="{BB962C8B-B14F-4D97-AF65-F5344CB8AC3E}">
        <p14:creationId xmlns:p14="http://schemas.microsoft.com/office/powerpoint/2010/main" val="22047086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ChangeArrowheads="1"/>
          </p:cNvSpPr>
          <p:nvPr>
            <p:ph type="title"/>
          </p:nvPr>
        </p:nvSpPr>
        <p:spPr>
          <a:xfrm>
            <a:off x="485775" y="538163"/>
            <a:ext cx="7772400" cy="938212"/>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p>
            <a:pPr algn="l"/>
            <a:r>
              <a:rPr lang="en-US" altLang="zh-TW" sz="4800">
                <a:ea typeface="新細明體" pitchFamily="18" charset="-120"/>
              </a:rPr>
              <a:t>Surgical treatment</a:t>
            </a:r>
            <a:endParaRPr lang="en-US" altLang="zh-TW">
              <a:ea typeface="新細明體" pitchFamily="18" charset="-120"/>
            </a:endParaRPr>
          </a:p>
        </p:txBody>
      </p:sp>
      <p:graphicFrame>
        <p:nvGraphicFramePr>
          <p:cNvPr id="64516" name="Object 1028"/>
          <p:cNvGraphicFramePr>
            <a:graphicFrameLocks noChangeAspect="1"/>
          </p:cNvGraphicFramePr>
          <p:nvPr/>
        </p:nvGraphicFramePr>
        <p:xfrm>
          <a:off x="1528763" y="1992313"/>
          <a:ext cx="6137275" cy="3727450"/>
        </p:xfrm>
        <a:graphic>
          <a:graphicData uri="http://schemas.openxmlformats.org/presentationml/2006/ole">
            <mc:AlternateContent xmlns:mc="http://schemas.openxmlformats.org/markup-compatibility/2006">
              <mc:Choice xmlns:v="urn:schemas-microsoft-com:vml" Requires="v">
                <p:oleObj spid="_x0000_s6149" name="Clip" r:id="rId4" imgW="4582440" imgH="2783880" progId="MS_ClipArt_Gallery.2">
                  <p:embed/>
                </p:oleObj>
              </mc:Choice>
              <mc:Fallback>
                <p:oleObj name="Clip" r:id="rId4" imgW="4582440" imgH="27838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8763" y="1992313"/>
                        <a:ext cx="6137275" cy="372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7" name="Line 1029"/>
          <p:cNvSpPr>
            <a:spLocks noChangeShapeType="1"/>
          </p:cNvSpPr>
          <p:nvPr/>
        </p:nvSpPr>
        <p:spPr bwMode="auto">
          <a:xfrm>
            <a:off x="603250" y="1250950"/>
            <a:ext cx="7947025" cy="0"/>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6311266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altLang="zh-TW" sz="3600" b="1">
                <a:ea typeface="新細明體" pitchFamily="18" charset="-120"/>
              </a:rPr>
              <a:t>Indication of surgical intervention</a:t>
            </a:r>
            <a:r>
              <a:rPr lang="en-US" altLang="zh-TW" sz="4000">
                <a:ea typeface="新細明體" pitchFamily="18" charset="-120"/>
              </a:rPr>
              <a:t> </a:t>
            </a:r>
          </a:p>
        </p:txBody>
      </p:sp>
      <p:sp>
        <p:nvSpPr>
          <p:cNvPr id="226307" name="Rectangle 3"/>
          <p:cNvSpPr>
            <a:spLocks noGrp="1" noChangeArrowheads="1"/>
          </p:cNvSpPr>
          <p:nvPr>
            <p:ph type="body" idx="1"/>
          </p:nvPr>
        </p:nvSpPr>
        <p:spPr>
          <a:xfrm>
            <a:off x="457200" y="1600200"/>
            <a:ext cx="8229600" cy="4781550"/>
          </a:xfrm>
        </p:spPr>
        <p:txBody>
          <a:bodyPr/>
          <a:lstStyle/>
          <a:p>
            <a:pPr>
              <a:lnSpc>
                <a:spcPct val="90000"/>
              </a:lnSpc>
            </a:pPr>
            <a:r>
              <a:rPr lang="en-US" altLang="zh-TW" dirty="0">
                <a:ea typeface="新細明體" pitchFamily="18" charset="-120"/>
              </a:rPr>
              <a:t>Acute urinary retention </a:t>
            </a:r>
          </a:p>
          <a:p>
            <a:pPr>
              <a:lnSpc>
                <a:spcPct val="90000"/>
              </a:lnSpc>
            </a:pPr>
            <a:r>
              <a:rPr lang="en-US" altLang="zh-TW" dirty="0">
                <a:ea typeface="新細明體" pitchFamily="18" charset="-120"/>
              </a:rPr>
              <a:t>Gross hematuria</a:t>
            </a:r>
          </a:p>
          <a:p>
            <a:pPr>
              <a:lnSpc>
                <a:spcPct val="90000"/>
              </a:lnSpc>
            </a:pPr>
            <a:r>
              <a:rPr lang="en-US" altLang="zh-TW" dirty="0">
                <a:ea typeface="新細明體" pitchFamily="18" charset="-120"/>
              </a:rPr>
              <a:t>Frequent UTI</a:t>
            </a:r>
          </a:p>
          <a:p>
            <a:pPr>
              <a:lnSpc>
                <a:spcPct val="90000"/>
              </a:lnSpc>
            </a:pPr>
            <a:r>
              <a:rPr lang="en-US" altLang="zh-TW" dirty="0" err="1">
                <a:ea typeface="新細明體" pitchFamily="18" charset="-120"/>
              </a:rPr>
              <a:t>Vesical</a:t>
            </a:r>
            <a:r>
              <a:rPr lang="en-US" altLang="zh-TW" dirty="0">
                <a:ea typeface="新細明體" pitchFamily="18" charset="-120"/>
              </a:rPr>
              <a:t> stone </a:t>
            </a:r>
          </a:p>
          <a:p>
            <a:pPr>
              <a:lnSpc>
                <a:spcPct val="90000"/>
              </a:lnSpc>
            </a:pPr>
            <a:r>
              <a:rPr lang="en-US" altLang="zh-TW" dirty="0">
                <a:ea typeface="新細明體" pitchFamily="18" charset="-120"/>
              </a:rPr>
              <a:t>BPH related </a:t>
            </a:r>
            <a:r>
              <a:rPr lang="en-US" altLang="zh-TW" dirty="0" err="1">
                <a:ea typeface="新細明體" pitchFamily="18" charset="-120"/>
              </a:rPr>
              <a:t>hydronephrosis</a:t>
            </a:r>
            <a:r>
              <a:rPr lang="en-US" altLang="zh-TW" dirty="0">
                <a:ea typeface="新細明體" pitchFamily="18" charset="-120"/>
              </a:rPr>
              <a:t> or renal function deterioration</a:t>
            </a:r>
          </a:p>
          <a:p>
            <a:pPr>
              <a:lnSpc>
                <a:spcPct val="90000"/>
              </a:lnSpc>
            </a:pPr>
            <a:r>
              <a:rPr lang="en-US" altLang="zh-TW" dirty="0">
                <a:ea typeface="新細明體" pitchFamily="18" charset="-120"/>
              </a:rPr>
              <a:t>Obstruction</a:t>
            </a:r>
          </a:p>
          <a:p>
            <a:pPr>
              <a:lnSpc>
                <a:spcPct val="90000"/>
              </a:lnSpc>
              <a:buFontTx/>
              <a:buNone/>
            </a:pPr>
            <a:r>
              <a:rPr lang="en-US" altLang="zh-TW" sz="2800" dirty="0">
                <a:solidFill>
                  <a:srgbClr val="FFFF00"/>
                </a:solidFill>
                <a:ea typeface="新細明體" pitchFamily="18" charset="-120"/>
              </a:rPr>
              <a:t>   </a:t>
            </a:r>
            <a:r>
              <a:rPr lang="en-US" altLang="zh-TW" sz="2800" dirty="0">
                <a:solidFill>
                  <a:schemeClr val="tx1"/>
                </a:solidFill>
                <a:ea typeface="新細明體" pitchFamily="18" charset="-120"/>
              </a:rPr>
              <a:t>IPSS≧8, prostate size, image study, UFR</a:t>
            </a:r>
          </a:p>
          <a:p>
            <a:pPr>
              <a:lnSpc>
                <a:spcPct val="90000"/>
              </a:lnSpc>
              <a:buFontTx/>
              <a:buNone/>
            </a:pPr>
            <a:r>
              <a:rPr lang="en-US" altLang="zh-TW" sz="2800" dirty="0">
                <a:solidFill>
                  <a:schemeClr val="tx1"/>
                </a:solidFill>
                <a:ea typeface="新細明體" pitchFamily="18" charset="-120"/>
              </a:rPr>
              <a:t>   </a:t>
            </a:r>
            <a:r>
              <a:rPr lang="en-US" altLang="zh-TW" sz="2800" dirty="0" err="1">
                <a:solidFill>
                  <a:schemeClr val="tx1"/>
                </a:solidFill>
                <a:ea typeface="新細明體" pitchFamily="18" charset="-120"/>
              </a:rPr>
              <a:t>cystoscopic</a:t>
            </a:r>
            <a:r>
              <a:rPr lang="en-US" altLang="zh-TW" sz="2800" dirty="0">
                <a:solidFill>
                  <a:schemeClr val="tx1"/>
                </a:solidFill>
                <a:ea typeface="新細明體" pitchFamily="18" charset="-120"/>
              </a:rPr>
              <a:t> findings, residual urine</a:t>
            </a:r>
          </a:p>
        </p:txBody>
      </p:sp>
    </p:spTree>
    <p:extLst>
      <p:ext uri="{BB962C8B-B14F-4D97-AF65-F5344CB8AC3E}">
        <p14:creationId xmlns:p14="http://schemas.microsoft.com/office/powerpoint/2010/main" val="38318459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altLang="zh-TW" sz="3600" b="1">
                <a:ea typeface="新細明體" pitchFamily="18" charset="-120"/>
              </a:rPr>
              <a:t>Conventional Surgical Therapy</a:t>
            </a:r>
            <a:r>
              <a:rPr lang="en-US" altLang="zh-TW" sz="4000">
                <a:ea typeface="新細明體" pitchFamily="18" charset="-120"/>
              </a:rPr>
              <a:t> </a:t>
            </a:r>
          </a:p>
        </p:txBody>
      </p:sp>
      <p:sp>
        <p:nvSpPr>
          <p:cNvPr id="235523" name="Rectangle 3"/>
          <p:cNvSpPr>
            <a:spLocks noGrp="1" noChangeArrowheads="1"/>
          </p:cNvSpPr>
          <p:nvPr>
            <p:ph type="body" idx="1"/>
          </p:nvPr>
        </p:nvSpPr>
        <p:spPr/>
        <p:txBody>
          <a:bodyPr/>
          <a:lstStyle/>
          <a:p>
            <a:r>
              <a:rPr lang="en-US" altLang="zh-TW">
                <a:ea typeface="新細明體" pitchFamily="18" charset="-120"/>
              </a:rPr>
              <a:t>Transurethral resection of the prostate (TURP)</a:t>
            </a:r>
          </a:p>
          <a:p>
            <a:r>
              <a:rPr lang="en-US" altLang="zh-TW">
                <a:ea typeface="新細明體" pitchFamily="18" charset="-120"/>
              </a:rPr>
              <a:t>Open simple prostatectomy </a:t>
            </a:r>
          </a:p>
        </p:txBody>
      </p:sp>
    </p:spTree>
    <p:extLst>
      <p:ext uri="{BB962C8B-B14F-4D97-AF65-F5344CB8AC3E}">
        <p14:creationId xmlns:p14="http://schemas.microsoft.com/office/powerpoint/2010/main" val="13868185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28625" y="209550"/>
            <a:ext cx="2343150" cy="762000"/>
          </a:xfrm>
          <a:prstGeom prst="rect">
            <a:avLst/>
          </a:prstGeom>
          <a:noFill/>
          <a:ln>
            <a:noFill/>
          </a:ln>
          <a:effectLst/>
          <a:extLst>
            <a:ext uri="{909E8E84-426E-40DD-AFC4-6F175D3DCCD1}">
              <a14:hiddenFill xmlns:a14="http://schemas.microsoft.com/office/drawing/2010/main">
                <a:solidFill>
                  <a:srgbClr val="00679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pPr algn="l"/>
            <a:r>
              <a:rPr lang="de-DE" altLang="en-US" sz="4400">
                <a:solidFill>
                  <a:srgbClr val="333399"/>
                </a:solidFill>
              </a:rPr>
              <a:t>TURP</a:t>
            </a:r>
            <a:r>
              <a:rPr lang="de-DE" altLang="en-US" sz="4300">
                <a:solidFill>
                  <a:srgbClr val="333399"/>
                </a:solidFill>
              </a:rPr>
              <a:t> </a:t>
            </a:r>
            <a:endParaRPr lang="en-US" altLang="en-US" b="1">
              <a:solidFill>
                <a:srgbClr val="333399"/>
              </a:solidFill>
            </a:endParaRPr>
          </a:p>
        </p:txBody>
      </p:sp>
      <p:pic>
        <p:nvPicPr>
          <p:cNvPr id="35843" name="Picture 3" descr="TURP 123 Kir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450" y="1408113"/>
            <a:ext cx="4987925" cy="2154237"/>
          </a:xfrm>
          <a:prstGeom prst="rect">
            <a:avLst/>
          </a:prstGeom>
          <a:noFill/>
          <a:extLst>
            <a:ext uri="{909E8E84-426E-40DD-AFC4-6F175D3DCCD1}">
              <a14:hiddenFill xmlns:a14="http://schemas.microsoft.com/office/drawing/2010/main">
                <a:solidFill>
                  <a:srgbClr val="FFFFFF"/>
                </a:solidFill>
              </a14:hiddenFill>
            </a:ext>
          </a:extLst>
        </p:spPr>
      </p:pic>
      <p:sp>
        <p:nvSpPr>
          <p:cNvPr id="35844" name="Text Box 4"/>
          <p:cNvSpPr txBox="1">
            <a:spLocks noChangeArrowheads="1"/>
          </p:cNvSpPr>
          <p:nvPr/>
        </p:nvSpPr>
        <p:spPr bwMode="auto">
          <a:xfrm>
            <a:off x="485775" y="3575050"/>
            <a:ext cx="8610600" cy="309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algn="l">
              <a:defRPr sz="2400">
                <a:solidFill>
                  <a:schemeClr val="tx1"/>
                </a:solidFill>
                <a:latin typeface="Syntax" pitchFamily="34" charset="0"/>
              </a:defRPr>
            </a:lvl1pPr>
            <a:lvl2pPr algn="l">
              <a:defRPr sz="2400">
                <a:solidFill>
                  <a:schemeClr val="tx1"/>
                </a:solidFill>
                <a:latin typeface="Syntax" pitchFamily="34" charset="0"/>
              </a:defRPr>
            </a:lvl2pPr>
            <a:lvl3pPr algn="l">
              <a:defRPr sz="2400">
                <a:solidFill>
                  <a:schemeClr val="tx1"/>
                </a:solidFill>
                <a:latin typeface="Syntax" pitchFamily="34" charset="0"/>
              </a:defRPr>
            </a:lvl3pPr>
            <a:lvl4pPr algn="l">
              <a:defRPr sz="2400">
                <a:solidFill>
                  <a:schemeClr val="tx1"/>
                </a:solidFill>
                <a:latin typeface="Syntax" pitchFamily="34" charset="0"/>
              </a:defRPr>
            </a:lvl4pPr>
            <a:lvl5pPr algn="l">
              <a:defRPr sz="2400">
                <a:solidFill>
                  <a:schemeClr val="tx1"/>
                </a:solidFill>
                <a:latin typeface="Syntax" pitchFamily="34" charset="0"/>
              </a:defRPr>
            </a:lvl5pPr>
            <a:lvl6pPr eaLnBrk="0" fontAlgn="base" hangingPunct="0">
              <a:spcBef>
                <a:spcPct val="0"/>
              </a:spcBef>
              <a:spcAft>
                <a:spcPct val="0"/>
              </a:spcAft>
              <a:defRPr sz="2400">
                <a:solidFill>
                  <a:schemeClr val="tx1"/>
                </a:solidFill>
                <a:latin typeface="Syntax" pitchFamily="34" charset="0"/>
              </a:defRPr>
            </a:lvl6pPr>
            <a:lvl7pPr eaLnBrk="0" fontAlgn="base" hangingPunct="0">
              <a:spcBef>
                <a:spcPct val="0"/>
              </a:spcBef>
              <a:spcAft>
                <a:spcPct val="0"/>
              </a:spcAft>
              <a:defRPr sz="2400">
                <a:solidFill>
                  <a:schemeClr val="tx1"/>
                </a:solidFill>
                <a:latin typeface="Syntax" pitchFamily="34" charset="0"/>
              </a:defRPr>
            </a:lvl7pPr>
            <a:lvl8pPr eaLnBrk="0" fontAlgn="base" hangingPunct="0">
              <a:spcBef>
                <a:spcPct val="0"/>
              </a:spcBef>
              <a:spcAft>
                <a:spcPct val="0"/>
              </a:spcAft>
              <a:defRPr sz="2400">
                <a:solidFill>
                  <a:schemeClr val="tx1"/>
                </a:solidFill>
                <a:latin typeface="Syntax" pitchFamily="34" charset="0"/>
              </a:defRPr>
            </a:lvl8pPr>
            <a:lvl9pPr eaLnBrk="0" fontAlgn="base" hangingPunct="0">
              <a:spcBef>
                <a:spcPct val="0"/>
              </a:spcBef>
              <a:spcAft>
                <a:spcPct val="0"/>
              </a:spcAft>
              <a:defRPr sz="2400">
                <a:solidFill>
                  <a:schemeClr val="tx1"/>
                </a:solidFill>
                <a:latin typeface="Syntax" pitchFamily="34" charset="0"/>
              </a:defRPr>
            </a:lvl9pPr>
          </a:lstStyle>
          <a:p>
            <a:pPr>
              <a:spcBef>
                <a:spcPct val="40000"/>
              </a:spcBef>
            </a:pPr>
            <a:r>
              <a:rPr lang="zh-TW" altLang="en-US" sz="3000">
                <a:solidFill>
                  <a:srgbClr val="3366CC"/>
                </a:solidFill>
                <a:ea typeface="新細明體" pitchFamily="18" charset="-120"/>
              </a:rPr>
              <a:t>“</a:t>
            </a:r>
            <a:r>
              <a:rPr lang="en-US" altLang="zh-TW" sz="3400">
                <a:solidFill>
                  <a:srgbClr val="3366CC"/>
                </a:solidFill>
                <a:ea typeface="新細明體" pitchFamily="18" charset="-120"/>
              </a:rPr>
              <a:t>Gold Standard</a:t>
            </a:r>
            <a:r>
              <a:rPr lang="en-US" altLang="zh-TW" sz="3000">
                <a:solidFill>
                  <a:srgbClr val="3366CC"/>
                </a:solidFill>
                <a:ea typeface="新細明體" pitchFamily="18" charset="-120"/>
              </a:rPr>
              <a:t>”</a:t>
            </a:r>
            <a:r>
              <a:rPr lang="en-US" altLang="zh-TW" sz="3400">
                <a:solidFill>
                  <a:srgbClr val="3366CC"/>
                </a:solidFill>
                <a:ea typeface="新細明體" pitchFamily="18" charset="-120"/>
              </a:rPr>
              <a:t> of care for BPH</a:t>
            </a:r>
          </a:p>
          <a:p>
            <a:pPr>
              <a:spcBef>
                <a:spcPct val="40000"/>
              </a:spcBef>
            </a:pPr>
            <a:r>
              <a:rPr lang="en-US" altLang="zh-TW" sz="3400">
                <a:solidFill>
                  <a:srgbClr val="3366CC"/>
                </a:solidFill>
                <a:ea typeface="新細明體" pitchFamily="18" charset="-120"/>
              </a:rPr>
              <a:t>Uses an electrical “knife” to surgically cut and remove excess prostate tissue</a:t>
            </a:r>
          </a:p>
          <a:p>
            <a:pPr>
              <a:spcBef>
                <a:spcPct val="40000"/>
              </a:spcBef>
            </a:pPr>
            <a:r>
              <a:rPr lang="en-US" altLang="zh-TW" sz="3400">
                <a:solidFill>
                  <a:srgbClr val="3366CC"/>
                </a:solidFill>
                <a:ea typeface="新細明體" pitchFamily="18" charset="-120"/>
              </a:rPr>
              <a:t>Effective in relieving symptoms and restoring urine flow</a:t>
            </a:r>
            <a:endParaRPr lang="en-US" altLang="zh-TW" sz="3400">
              <a:solidFill>
                <a:srgbClr val="333399"/>
              </a:solidFill>
              <a:ea typeface="新細明體" pitchFamily="18" charset="-120"/>
            </a:endParaRPr>
          </a:p>
        </p:txBody>
      </p:sp>
      <p:sp>
        <p:nvSpPr>
          <p:cNvPr id="35845" name="Line 5"/>
          <p:cNvSpPr>
            <a:spLocks noChangeShapeType="1"/>
          </p:cNvSpPr>
          <p:nvPr/>
        </p:nvSpPr>
        <p:spPr bwMode="auto">
          <a:xfrm>
            <a:off x="603250" y="822325"/>
            <a:ext cx="7947025" cy="0"/>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46" name="Text Box 6"/>
          <p:cNvSpPr txBox="1">
            <a:spLocks noChangeArrowheads="1"/>
          </p:cNvSpPr>
          <p:nvPr/>
        </p:nvSpPr>
        <p:spPr bwMode="auto">
          <a:xfrm>
            <a:off x="1479550" y="733425"/>
            <a:ext cx="752951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altLang="zh-TW" sz="3200">
                <a:solidFill>
                  <a:srgbClr val="333399"/>
                </a:solidFill>
                <a:ea typeface="新細明體" pitchFamily="18" charset="-120"/>
              </a:rPr>
              <a:t>(transurethral resection of the prostate)</a:t>
            </a:r>
            <a:endParaRPr lang="en-US" altLang="zh-TW">
              <a:solidFill>
                <a:srgbClr val="333399"/>
              </a:solidFill>
              <a:latin typeface="Times New Roman" pitchFamily="18" charset="0"/>
              <a:ea typeface="新細明體" pitchFamily="18" charset="-120"/>
            </a:endParaRPr>
          </a:p>
        </p:txBody>
      </p:sp>
      <p:sp>
        <p:nvSpPr>
          <p:cNvPr id="35847" name="Text Box 7"/>
          <p:cNvSpPr txBox="1">
            <a:spLocks noChangeArrowheads="1"/>
          </p:cNvSpPr>
          <p:nvPr/>
        </p:nvSpPr>
        <p:spPr bwMode="auto">
          <a:xfrm>
            <a:off x="484188" y="5611813"/>
            <a:ext cx="3667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
        <p:nvSpPr>
          <p:cNvPr id="35848" name="Text Box 8"/>
          <p:cNvSpPr txBox="1">
            <a:spLocks noChangeArrowheads="1"/>
          </p:cNvSpPr>
          <p:nvPr/>
        </p:nvSpPr>
        <p:spPr bwMode="auto">
          <a:xfrm>
            <a:off x="473075" y="4378325"/>
            <a:ext cx="3667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
        <p:nvSpPr>
          <p:cNvPr id="35849" name="Text Box 9"/>
          <p:cNvSpPr txBox="1">
            <a:spLocks noChangeArrowheads="1"/>
          </p:cNvSpPr>
          <p:nvPr/>
        </p:nvSpPr>
        <p:spPr bwMode="auto">
          <a:xfrm>
            <a:off x="476250" y="3652838"/>
            <a:ext cx="3667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a:solidFill>
                  <a:srgbClr val="009900"/>
                </a:solidFill>
                <a:latin typeface="Wingdings" pitchFamily="2" charset="2"/>
                <a:ea typeface="新細明體" pitchFamily="18" charset="-120"/>
              </a:rPr>
              <a:t>n</a:t>
            </a:r>
          </a:p>
        </p:txBody>
      </p:sp>
    </p:spTree>
    <p:extLst>
      <p:ext uri="{BB962C8B-B14F-4D97-AF65-F5344CB8AC3E}">
        <p14:creationId xmlns:p14="http://schemas.microsoft.com/office/powerpoint/2010/main" val="22585557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ltLang="zh-TW" sz="3600" b="1">
                <a:ea typeface="新細明體" pitchFamily="18" charset="-120"/>
              </a:rPr>
              <a:t>TURP</a:t>
            </a:r>
          </a:p>
        </p:txBody>
      </p:sp>
      <p:sp>
        <p:nvSpPr>
          <p:cNvPr id="236547" name="Rectangle 3"/>
          <p:cNvSpPr>
            <a:spLocks noGrp="1" noChangeArrowheads="1"/>
          </p:cNvSpPr>
          <p:nvPr>
            <p:ph type="body" idx="1"/>
          </p:nvPr>
        </p:nvSpPr>
        <p:spPr>
          <a:xfrm>
            <a:off x="457200" y="1600200"/>
            <a:ext cx="8229600" cy="4924425"/>
          </a:xfrm>
        </p:spPr>
        <p:txBody>
          <a:bodyPr/>
          <a:lstStyle/>
          <a:p>
            <a:r>
              <a:rPr lang="en-US" altLang="zh-TW">
                <a:ea typeface="新細明體" pitchFamily="18" charset="-120"/>
              </a:rPr>
              <a:t>“Gold standard” of surgical treatment for BPH</a:t>
            </a:r>
          </a:p>
          <a:p>
            <a:r>
              <a:rPr lang="en-US" altLang="zh-TW">
                <a:ea typeface="新細明體" pitchFamily="18" charset="-120"/>
              </a:rPr>
              <a:t>80~90% obstructive symptom improved</a:t>
            </a:r>
          </a:p>
          <a:p>
            <a:r>
              <a:rPr lang="en-US" altLang="zh-TW">
                <a:ea typeface="新細明體" pitchFamily="18" charset="-120"/>
              </a:rPr>
              <a:t>30% irritative symptom improved</a:t>
            </a:r>
          </a:p>
          <a:p>
            <a:r>
              <a:rPr lang="en-US" altLang="zh-TW">
                <a:ea typeface="新細明體" pitchFamily="18" charset="-120"/>
              </a:rPr>
              <a:t>Low mortality rate 0.2%</a:t>
            </a:r>
          </a:p>
        </p:txBody>
      </p:sp>
    </p:spTree>
    <p:extLst>
      <p:ext uri="{BB962C8B-B14F-4D97-AF65-F5344CB8AC3E}">
        <p14:creationId xmlns:p14="http://schemas.microsoft.com/office/powerpoint/2010/main" val="29146535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85775" y="593725"/>
            <a:ext cx="7772400" cy="842963"/>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p>
            <a:pPr algn="l"/>
            <a:r>
              <a:rPr lang="en-US" altLang="zh-TW">
                <a:ea typeface="新細明體" pitchFamily="18" charset="-120"/>
              </a:rPr>
              <a:t>The </a:t>
            </a:r>
            <a:r>
              <a:rPr lang="en-US" altLang="zh-TW" sz="3200">
                <a:ea typeface="新細明體" pitchFamily="18" charset="-120"/>
              </a:rPr>
              <a:t>“</a:t>
            </a:r>
            <a:r>
              <a:rPr lang="en-US" altLang="zh-TW">
                <a:ea typeface="新細明體" pitchFamily="18" charset="-120"/>
              </a:rPr>
              <a:t>gold standard</a:t>
            </a:r>
            <a:r>
              <a:rPr lang="en-US" altLang="zh-TW" sz="3200">
                <a:ea typeface="新細明體" pitchFamily="18" charset="-120"/>
              </a:rPr>
              <a:t>”</a:t>
            </a:r>
            <a:r>
              <a:rPr lang="en-US" altLang="zh-TW">
                <a:ea typeface="新細明體" pitchFamily="18" charset="-120"/>
              </a:rPr>
              <a:t>- TURP</a:t>
            </a:r>
          </a:p>
        </p:txBody>
      </p:sp>
      <p:sp>
        <p:nvSpPr>
          <p:cNvPr id="243715" name="Rectangle 3"/>
          <p:cNvSpPr>
            <a:spLocks noGrp="1" noChangeArrowheads="1"/>
          </p:cNvSpPr>
          <p:nvPr>
            <p:ph type="body" sz="half" idx="1"/>
          </p:nvPr>
        </p:nvSpPr>
        <p:spPr>
          <a:xfrm>
            <a:off x="381000" y="1695450"/>
            <a:ext cx="4191000" cy="3505200"/>
          </a:xfrm>
        </p:spPr>
        <p:txBody>
          <a:bodyPr/>
          <a:lstStyle/>
          <a:p>
            <a:pPr indent="-3175">
              <a:buFontTx/>
              <a:buNone/>
            </a:pPr>
            <a:r>
              <a:rPr lang="en-US" altLang="zh-TW" sz="3400" b="1">
                <a:solidFill>
                  <a:srgbClr val="FEBC02"/>
                </a:solidFill>
                <a:ea typeface="新細明體" pitchFamily="18" charset="-120"/>
              </a:rPr>
              <a:t>Benefits</a:t>
            </a:r>
            <a:endParaRPr lang="en-US" altLang="zh-TW" sz="3000" b="1">
              <a:ea typeface="新細明體" pitchFamily="18" charset="-120"/>
            </a:endParaRPr>
          </a:p>
          <a:p>
            <a:pPr indent="-3175">
              <a:spcBef>
                <a:spcPct val="50000"/>
              </a:spcBef>
              <a:buFontTx/>
              <a:buNone/>
            </a:pPr>
            <a:r>
              <a:rPr lang="en-US" altLang="zh-TW" sz="3000">
                <a:ea typeface="新細明體" pitchFamily="18" charset="-120"/>
              </a:rPr>
              <a:t>Widely available</a:t>
            </a:r>
          </a:p>
          <a:p>
            <a:pPr indent="-3175">
              <a:spcBef>
                <a:spcPct val="50000"/>
              </a:spcBef>
              <a:buFontTx/>
              <a:buNone/>
            </a:pPr>
            <a:r>
              <a:rPr lang="en-US" altLang="zh-TW" sz="3000">
                <a:ea typeface="新細明體" pitchFamily="18" charset="-120"/>
              </a:rPr>
              <a:t>Effective</a:t>
            </a:r>
          </a:p>
          <a:p>
            <a:pPr indent="-3175">
              <a:spcBef>
                <a:spcPct val="50000"/>
              </a:spcBef>
              <a:buFontTx/>
              <a:buNone/>
            </a:pPr>
            <a:r>
              <a:rPr lang="en-US" altLang="zh-TW" sz="3000">
                <a:ea typeface="新細明體" pitchFamily="18" charset="-120"/>
              </a:rPr>
              <a:t>Long lasting</a:t>
            </a:r>
          </a:p>
          <a:p>
            <a:pPr indent="-3175"/>
            <a:endParaRPr lang="zh-TW" altLang="en-US">
              <a:ea typeface="新細明體" pitchFamily="18" charset="-120"/>
            </a:endParaRPr>
          </a:p>
        </p:txBody>
      </p:sp>
      <p:sp>
        <p:nvSpPr>
          <p:cNvPr id="243716" name="Rectangle 4"/>
          <p:cNvSpPr>
            <a:spLocks noGrp="1" noChangeArrowheads="1"/>
          </p:cNvSpPr>
          <p:nvPr>
            <p:ph type="body" sz="half" idx="2"/>
          </p:nvPr>
        </p:nvSpPr>
        <p:spPr>
          <a:xfrm>
            <a:off x="4256088" y="1714500"/>
            <a:ext cx="4887912" cy="3581400"/>
          </a:xfrm>
        </p:spPr>
        <p:txBody>
          <a:bodyPr>
            <a:normAutofit fontScale="92500" lnSpcReduction="10000"/>
          </a:bodyPr>
          <a:lstStyle/>
          <a:p>
            <a:pPr indent="-3175">
              <a:lnSpc>
                <a:spcPct val="90000"/>
              </a:lnSpc>
              <a:buFontTx/>
              <a:buNone/>
            </a:pPr>
            <a:r>
              <a:rPr lang="en-US" altLang="zh-TW" sz="3400" b="1">
                <a:solidFill>
                  <a:srgbClr val="FEBC02"/>
                </a:solidFill>
                <a:ea typeface="新細明體" pitchFamily="18" charset="-120"/>
              </a:rPr>
              <a:t>Disadvantages</a:t>
            </a:r>
            <a:endParaRPr lang="en-US" altLang="zh-TW" sz="3000">
              <a:solidFill>
                <a:srgbClr val="FFCC00"/>
              </a:solidFill>
              <a:ea typeface="新細明體" pitchFamily="18" charset="-120"/>
            </a:endParaRPr>
          </a:p>
          <a:p>
            <a:pPr indent="-3175">
              <a:lnSpc>
                <a:spcPct val="90000"/>
              </a:lnSpc>
              <a:spcBef>
                <a:spcPct val="70000"/>
              </a:spcBef>
              <a:buFontTx/>
              <a:buNone/>
            </a:pPr>
            <a:r>
              <a:rPr lang="en-US" altLang="zh-TW" sz="3000">
                <a:ea typeface="新細明體" pitchFamily="18" charset="-120"/>
              </a:rPr>
              <a:t>Greater risk of side effects and complications</a:t>
            </a:r>
          </a:p>
          <a:p>
            <a:pPr indent="-3175">
              <a:lnSpc>
                <a:spcPct val="90000"/>
              </a:lnSpc>
              <a:spcBef>
                <a:spcPct val="70000"/>
              </a:spcBef>
              <a:buFontTx/>
              <a:buNone/>
            </a:pPr>
            <a:r>
              <a:rPr lang="en-US" altLang="zh-TW" sz="3000">
                <a:ea typeface="新細明體" pitchFamily="18" charset="-120"/>
              </a:rPr>
              <a:t>1-4 days hospital stay</a:t>
            </a:r>
          </a:p>
          <a:p>
            <a:pPr indent="-3175">
              <a:lnSpc>
                <a:spcPct val="90000"/>
              </a:lnSpc>
              <a:spcBef>
                <a:spcPct val="70000"/>
              </a:spcBef>
              <a:buFontTx/>
              <a:buNone/>
            </a:pPr>
            <a:r>
              <a:rPr lang="en-US" altLang="zh-TW" sz="3000">
                <a:ea typeface="新細明體" pitchFamily="18" charset="-120"/>
              </a:rPr>
              <a:t>1-3 days catheter</a:t>
            </a:r>
          </a:p>
          <a:p>
            <a:pPr indent="-3175">
              <a:lnSpc>
                <a:spcPct val="90000"/>
              </a:lnSpc>
              <a:spcBef>
                <a:spcPct val="70000"/>
              </a:spcBef>
              <a:buFontTx/>
              <a:buNone/>
            </a:pPr>
            <a:r>
              <a:rPr lang="en-US" altLang="zh-TW" sz="3000">
                <a:ea typeface="新細明體" pitchFamily="18" charset="-120"/>
              </a:rPr>
              <a:t>4-6 week recovery</a:t>
            </a:r>
          </a:p>
          <a:p>
            <a:pPr indent="-3175">
              <a:lnSpc>
                <a:spcPct val="90000"/>
              </a:lnSpc>
            </a:pPr>
            <a:endParaRPr lang="en-US" altLang="zh-TW">
              <a:ea typeface="新細明體" pitchFamily="18" charset="-120"/>
            </a:endParaRPr>
          </a:p>
          <a:p>
            <a:pPr indent="-3175">
              <a:lnSpc>
                <a:spcPct val="90000"/>
              </a:lnSpc>
            </a:pPr>
            <a:endParaRPr lang="en-US" altLang="zh-TW">
              <a:ea typeface="新細明體" pitchFamily="18" charset="-120"/>
            </a:endParaRPr>
          </a:p>
          <a:p>
            <a:pPr lvl="1" indent="4763">
              <a:lnSpc>
                <a:spcPct val="90000"/>
              </a:lnSpc>
            </a:pPr>
            <a:endParaRPr lang="zh-TW" altLang="en-US">
              <a:ea typeface="新細明體" pitchFamily="18" charset="-120"/>
            </a:endParaRPr>
          </a:p>
        </p:txBody>
      </p:sp>
      <p:graphicFrame>
        <p:nvGraphicFramePr>
          <p:cNvPr id="243717" name="Object 5"/>
          <p:cNvGraphicFramePr>
            <a:graphicFrameLocks noChangeAspect="1"/>
          </p:cNvGraphicFramePr>
          <p:nvPr/>
        </p:nvGraphicFramePr>
        <p:xfrm>
          <a:off x="755650" y="4662488"/>
          <a:ext cx="3206750" cy="1720850"/>
        </p:xfrm>
        <a:graphic>
          <a:graphicData uri="http://schemas.openxmlformats.org/presentationml/2006/ole">
            <mc:AlternateContent xmlns:mc="http://schemas.openxmlformats.org/markup-compatibility/2006">
              <mc:Choice xmlns:v="urn:schemas-microsoft-com:vml" Requires="v">
                <p:oleObj spid="_x0000_s7173" name="Clip" r:id="rId4" imgW="4582440" imgH="2459520" progId="MS_ClipArt_Gallery.2">
                  <p:embed/>
                </p:oleObj>
              </mc:Choice>
              <mc:Fallback>
                <p:oleObj name="Clip" r:id="rId4" imgW="4582440" imgH="24595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662488"/>
                        <a:ext cx="3206750"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3718" name="Line 6"/>
          <p:cNvSpPr>
            <a:spLocks noChangeShapeType="1"/>
          </p:cNvSpPr>
          <p:nvPr/>
        </p:nvSpPr>
        <p:spPr bwMode="auto">
          <a:xfrm>
            <a:off x="603250" y="1250950"/>
            <a:ext cx="7947025" cy="0"/>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3719" name="Text Box 7"/>
          <p:cNvSpPr txBox="1">
            <a:spLocks noChangeArrowheads="1"/>
          </p:cNvSpPr>
          <p:nvPr/>
        </p:nvSpPr>
        <p:spPr bwMode="auto">
          <a:xfrm>
            <a:off x="388938" y="3892550"/>
            <a:ext cx="3667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sz="2000">
                <a:solidFill>
                  <a:srgbClr val="009900"/>
                </a:solidFill>
                <a:latin typeface="Wingdings" pitchFamily="2" charset="2"/>
                <a:ea typeface="新細明體" pitchFamily="18" charset="-120"/>
              </a:rPr>
              <a:t>n</a:t>
            </a:r>
            <a:endParaRPr lang="en-US" altLang="zh-TW">
              <a:solidFill>
                <a:srgbClr val="009900"/>
              </a:solidFill>
              <a:latin typeface="Wingdings" pitchFamily="2" charset="2"/>
              <a:ea typeface="新細明體" pitchFamily="18" charset="-120"/>
            </a:endParaRPr>
          </a:p>
        </p:txBody>
      </p:sp>
      <p:sp>
        <p:nvSpPr>
          <p:cNvPr id="243720" name="Text Box 8"/>
          <p:cNvSpPr txBox="1">
            <a:spLocks noChangeArrowheads="1"/>
          </p:cNvSpPr>
          <p:nvPr/>
        </p:nvSpPr>
        <p:spPr bwMode="auto">
          <a:xfrm>
            <a:off x="377825" y="2497138"/>
            <a:ext cx="3667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sz="2000">
                <a:solidFill>
                  <a:srgbClr val="009900"/>
                </a:solidFill>
                <a:latin typeface="Wingdings" pitchFamily="2" charset="2"/>
                <a:ea typeface="新細明體" pitchFamily="18" charset="-120"/>
              </a:rPr>
              <a:t>n</a:t>
            </a:r>
            <a:endParaRPr lang="en-US" altLang="zh-TW">
              <a:solidFill>
                <a:srgbClr val="009900"/>
              </a:solidFill>
              <a:latin typeface="Wingdings" pitchFamily="2" charset="2"/>
              <a:ea typeface="新細明體" pitchFamily="18" charset="-120"/>
            </a:endParaRPr>
          </a:p>
        </p:txBody>
      </p:sp>
      <p:sp>
        <p:nvSpPr>
          <p:cNvPr id="243721" name="Text Box 9"/>
          <p:cNvSpPr txBox="1">
            <a:spLocks noChangeArrowheads="1"/>
          </p:cNvSpPr>
          <p:nvPr/>
        </p:nvSpPr>
        <p:spPr bwMode="auto">
          <a:xfrm>
            <a:off x="381000" y="3205163"/>
            <a:ext cx="3667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sz="2000">
                <a:solidFill>
                  <a:srgbClr val="009900"/>
                </a:solidFill>
                <a:latin typeface="Wingdings" pitchFamily="2" charset="2"/>
                <a:ea typeface="新細明體" pitchFamily="18" charset="-120"/>
              </a:rPr>
              <a:t>n</a:t>
            </a:r>
            <a:endParaRPr lang="en-US" altLang="zh-TW">
              <a:solidFill>
                <a:srgbClr val="009900"/>
              </a:solidFill>
              <a:latin typeface="Wingdings" pitchFamily="2" charset="2"/>
              <a:ea typeface="新細明體" pitchFamily="18" charset="-120"/>
            </a:endParaRPr>
          </a:p>
        </p:txBody>
      </p:sp>
      <p:sp>
        <p:nvSpPr>
          <p:cNvPr id="243722" name="Text Box 10"/>
          <p:cNvSpPr txBox="1">
            <a:spLocks noChangeArrowheads="1"/>
          </p:cNvSpPr>
          <p:nvPr/>
        </p:nvSpPr>
        <p:spPr bwMode="auto">
          <a:xfrm>
            <a:off x="4233863" y="5143500"/>
            <a:ext cx="3667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sz="2000">
                <a:solidFill>
                  <a:srgbClr val="009900"/>
                </a:solidFill>
                <a:latin typeface="Wingdings" pitchFamily="2" charset="2"/>
                <a:ea typeface="新細明體" pitchFamily="18" charset="-120"/>
              </a:rPr>
              <a:t>n</a:t>
            </a:r>
            <a:endParaRPr lang="en-US" altLang="zh-TW">
              <a:solidFill>
                <a:srgbClr val="009900"/>
              </a:solidFill>
              <a:latin typeface="Wingdings" pitchFamily="2" charset="2"/>
              <a:ea typeface="新細明體" pitchFamily="18" charset="-120"/>
            </a:endParaRPr>
          </a:p>
        </p:txBody>
      </p:sp>
      <p:sp>
        <p:nvSpPr>
          <p:cNvPr id="243723" name="Text Box 11"/>
          <p:cNvSpPr txBox="1">
            <a:spLocks noChangeArrowheads="1"/>
          </p:cNvSpPr>
          <p:nvPr/>
        </p:nvSpPr>
        <p:spPr bwMode="auto">
          <a:xfrm>
            <a:off x="4235450" y="4411663"/>
            <a:ext cx="3667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sz="2000">
                <a:solidFill>
                  <a:srgbClr val="009900"/>
                </a:solidFill>
                <a:latin typeface="Wingdings" pitchFamily="2" charset="2"/>
                <a:ea typeface="新細明體" pitchFamily="18" charset="-120"/>
              </a:rPr>
              <a:t>n</a:t>
            </a:r>
            <a:endParaRPr lang="en-US" altLang="zh-TW">
              <a:solidFill>
                <a:srgbClr val="009900"/>
              </a:solidFill>
              <a:latin typeface="Wingdings" pitchFamily="2" charset="2"/>
              <a:ea typeface="新細明體" pitchFamily="18" charset="-120"/>
            </a:endParaRPr>
          </a:p>
        </p:txBody>
      </p:sp>
      <p:sp>
        <p:nvSpPr>
          <p:cNvPr id="243724" name="Text Box 12"/>
          <p:cNvSpPr txBox="1">
            <a:spLocks noChangeArrowheads="1"/>
          </p:cNvSpPr>
          <p:nvPr/>
        </p:nvSpPr>
        <p:spPr bwMode="auto">
          <a:xfrm>
            <a:off x="4240213" y="3686175"/>
            <a:ext cx="3667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sz="2000">
                <a:solidFill>
                  <a:srgbClr val="009900"/>
                </a:solidFill>
                <a:latin typeface="Wingdings" pitchFamily="2" charset="2"/>
                <a:ea typeface="新細明體" pitchFamily="18" charset="-120"/>
              </a:rPr>
              <a:t>n</a:t>
            </a:r>
            <a:endParaRPr lang="en-US" altLang="zh-TW">
              <a:solidFill>
                <a:srgbClr val="009900"/>
              </a:solidFill>
              <a:latin typeface="Wingdings" pitchFamily="2" charset="2"/>
              <a:ea typeface="新細明體" pitchFamily="18" charset="-120"/>
            </a:endParaRPr>
          </a:p>
        </p:txBody>
      </p:sp>
      <p:sp>
        <p:nvSpPr>
          <p:cNvPr id="243725" name="Text Box 13"/>
          <p:cNvSpPr txBox="1">
            <a:spLocks noChangeArrowheads="1"/>
          </p:cNvSpPr>
          <p:nvPr/>
        </p:nvSpPr>
        <p:spPr bwMode="auto">
          <a:xfrm>
            <a:off x="4230688" y="2535238"/>
            <a:ext cx="3667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TW" sz="2000">
                <a:solidFill>
                  <a:srgbClr val="009900"/>
                </a:solidFill>
                <a:latin typeface="Wingdings" pitchFamily="2" charset="2"/>
                <a:ea typeface="新細明體" pitchFamily="18" charset="-120"/>
              </a:rPr>
              <a:t>n</a:t>
            </a:r>
            <a:endParaRPr lang="en-US" altLang="zh-TW">
              <a:solidFill>
                <a:srgbClr val="009900"/>
              </a:solidFill>
              <a:latin typeface="Wingdings" pitchFamily="2" charset="2"/>
              <a:ea typeface="新細明體" pitchFamily="18" charset="-120"/>
            </a:endParaRPr>
          </a:p>
        </p:txBody>
      </p:sp>
    </p:spTree>
    <p:extLst>
      <p:ext uri="{BB962C8B-B14F-4D97-AF65-F5344CB8AC3E}">
        <p14:creationId xmlns:p14="http://schemas.microsoft.com/office/powerpoint/2010/main" val="1467246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549275"/>
            <a:ext cx="7772400" cy="1223963"/>
          </a:xfrm>
        </p:spPr>
        <p:txBody>
          <a:bodyPr/>
          <a:lstStyle/>
          <a:p>
            <a:r>
              <a:rPr lang="en-US"/>
              <a:t>Prognosis of renal cell CA</a:t>
            </a:r>
          </a:p>
        </p:txBody>
      </p:sp>
      <p:sp>
        <p:nvSpPr>
          <p:cNvPr id="37891" name="Rectangle 3"/>
          <p:cNvSpPr>
            <a:spLocks noGrp="1" noChangeArrowheads="1"/>
          </p:cNvSpPr>
          <p:nvPr>
            <p:ph type="body" idx="1"/>
          </p:nvPr>
        </p:nvSpPr>
        <p:spPr>
          <a:xfrm>
            <a:off x="685800" y="2205038"/>
            <a:ext cx="7772400" cy="3890962"/>
          </a:xfrm>
        </p:spPr>
        <p:txBody>
          <a:bodyPr/>
          <a:lstStyle/>
          <a:p>
            <a:pPr>
              <a:buFontTx/>
              <a:buNone/>
            </a:pPr>
            <a:r>
              <a:rPr lang="en-US" sz="2800"/>
              <a:t>5-yr survival rate overall ~ 50%</a:t>
            </a:r>
            <a:endParaRPr lang="en-US"/>
          </a:p>
          <a:p>
            <a:r>
              <a:rPr lang="en-US" sz="2800"/>
              <a:t>70 % if no metastases</a:t>
            </a:r>
          </a:p>
          <a:p>
            <a:r>
              <a:rPr lang="en-US" sz="2800"/>
              <a:t>15-20% if renal vein involved</a:t>
            </a:r>
          </a:p>
          <a:p>
            <a:endParaRPr lang="en-US" sz="2800"/>
          </a:p>
        </p:txBody>
      </p:sp>
    </p:spTree>
    <p:extLst>
      <p:ext uri="{BB962C8B-B14F-4D97-AF65-F5344CB8AC3E}">
        <p14:creationId xmlns:p14="http://schemas.microsoft.com/office/powerpoint/2010/main" val="2332943046"/>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ltLang="zh-TW" sz="3600" b="1">
                <a:ea typeface="新細明體" pitchFamily="18" charset="-120"/>
              </a:rPr>
              <a:t>Complication of TURP</a:t>
            </a:r>
          </a:p>
        </p:txBody>
      </p:sp>
      <p:sp>
        <p:nvSpPr>
          <p:cNvPr id="237571" name="Rectangle 3"/>
          <p:cNvSpPr>
            <a:spLocks noGrp="1" noChangeArrowheads="1"/>
          </p:cNvSpPr>
          <p:nvPr>
            <p:ph type="body" idx="1"/>
          </p:nvPr>
        </p:nvSpPr>
        <p:spPr>
          <a:xfrm>
            <a:off x="457200" y="1600200"/>
            <a:ext cx="8229600" cy="4924425"/>
          </a:xfrm>
        </p:spPr>
        <p:txBody>
          <a:bodyPr/>
          <a:lstStyle/>
          <a:p>
            <a:r>
              <a:rPr lang="en-US" altLang="zh-TW" sz="2800" b="1">
                <a:ea typeface="新細明體" pitchFamily="18" charset="-120"/>
              </a:rPr>
              <a:t>Immediate complication</a:t>
            </a:r>
          </a:p>
          <a:p>
            <a:pPr>
              <a:buFontTx/>
              <a:buNone/>
            </a:pPr>
            <a:r>
              <a:rPr lang="en-US" altLang="zh-TW" sz="2800">
                <a:ea typeface="新細明體" pitchFamily="18" charset="-120"/>
              </a:rPr>
              <a:t>    </a:t>
            </a:r>
            <a:r>
              <a:rPr lang="en-US" altLang="zh-TW" sz="2400">
                <a:ea typeface="新細明體" pitchFamily="18" charset="-120"/>
              </a:rPr>
              <a:t>bleeding</a:t>
            </a:r>
          </a:p>
          <a:p>
            <a:pPr>
              <a:buFontTx/>
              <a:buNone/>
            </a:pPr>
            <a:r>
              <a:rPr lang="en-US" altLang="zh-TW" sz="2400">
                <a:ea typeface="新細明體" pitchFamily="18" charset="-120"/>
              </a:rPr>
              <a:t>     capsular perforation with fluid extravasation  </a:t>
            </a:r>
          </a:p>
          <a:p>
            <a:pPr>
              <a:buFontTx/>
              <a:buNone/>
            </a:pPr>
            <a:r>
              <a:rPr lang="en-US" altLang="zh-TW" sz="2400">
                <a:ea typeface="新細明體" pitchFamily="18" charset="-120"/>
              </a:rPr>
              <a:t>     TUR syndrome</a:t>
            </a:r>
          </a:p>
          <a:p>
            <a:r>
              <a:rPr lang="en-US" altLang="zh-TW" sz="2800" b="1">
                <a:ea typeface="新細明體" pitchFamily="18" charset="-120"/>
              </a:rPr>
              <a:t>Late complication</a:t>
            </a:r>
          </a:p>
          <a:p>
            <a:pPr>
              <a:buFontTx/>
              <a:buNone/>
            </a:pPr>
            <a:r>
              <a:rPr lang="en-US" altLang="zh-TW" sz="2800">
                <a:ea typeface="新細明體" pitchFamily="18" charset="-120"/>
              </a:rPr>
              <a:t>   </a:t>
            </a:r>
            <a:r>
              <a:rPr lang="en-US" altLang="zh-TW" sz="2400">
                <a:ea typeface="新細明體" pitchFamily="18" charset="-120"/>
              </a:rPr>
              <a:t>urethral stricture </a:t>
            </a:r>
          </a:p>
          <a:p>
            <a:pPr>
              <a:buFontTx/>
              <a:buNone/>
            </a:pPr>
            <a:r>
              <a:rPr lang="en-US" altLang="zh-TW" sz="2400">
                <a:ea typeface="新細明體" pitchFamily="18" charset="-120"/>
              </a:rPr>
              <a:t>    bladder neck contracture (BNC)</a:t>
            </a:r>
          </a:p>
          <a:p>
            <a:pPr>
              <a:buFontTx/>
              <a:buNone/>
            </a:pPr>
            <a:r>
              <a:rPr lang="en-US" altLang="zh-TW" sz="2400">
                <a:ea typeface="新細明體" pitchFamily="18" charset="-120"/>
              </a:rPr>
              <a:t>    retrograde ejaculation</a:t>
            </a:r>
          </a:p>
          <a:p>
            <a:pPr>
              <a:buFontTx/>
              <a:buNone/>
            </a:pPr>
            <a:r>
              <a:rPr lang="en-US" altLang="zh-TW" sz="2400">
                <a:ea typeface="新細明體" pitchFamily="18" charset="-120"/>
              </a:rPr>
              <a:t>    impotence (5-10%) </a:t>
            </a:r>
          </a:p>
          <a:p>
            <a:pPr>
              <a:buFontTx/>
              <a:buNone/>
            </a:pPr>
            <a:r>
              <a:rPr lang="en-US" altLang="zh-TW" sz="2400">
                <a:ea typeface="新細明體" pitchFamily="18" charset="-120"/>
              </a:rPr>
              <a:t>    incontinence (0.1%)</a:t>
            </a:r>
            <a:endParaRPr lang="zh-TW" altLang="en-US" sz="2400">
              <a:ea typeface="新細明體" pitchFamily="18" charset="-120"/>
            </a:endParaRPr>
          </a:p>
        </p:txBody>
      </p:sp>
    </p:spTree>
    <p:extLst>
      <p:ext uri="{BB962C8B-B14F-4D97-AF65-F5344CB8AC3E}">
        <p14:creationId xmlns:p14="http://schemas.microsoft.com/office/powerpoint/2010/main" val="23875581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ltLang="zh-TW" sz="3600" b="1">
                <a:ea typeface="新細明體" pitchFamily="18" charset="-120"/>
              </a:rPr>
              <a:t>Open Simple Prostatectomy</a:t>
            </a:r>
            <a:r>
              <a:rPr lang="en-US" altLang="zh-TW">
                <a:ea typeface="新細明體" pitchFamily="18" charset="-120"/>
              </a:rPr>
              <a:t> </a:t>
            </a:r>
          </a:p>
        </p:txBody>
      </p:sp>
      <p:sp>
        <p:nvSpPr>
          <p:cNvPr id="240643" name="Rectangle 3"/>
          <p:cNvSpPr>
            <a:spLocks noGrp="1" noChangeArrowheads="1"/>
          </p:cNvSpPr>
          <p:nvPr>
            <p:ph type="body" idx="1"/>
          </p:nvPr>
        </p:nvSpPr>
        <p:spPr/>
        <p:txBody>
          <a:bodyPr/>
          <a:lstStyle/>
          <a:p>
            <a:r>
              <a:rPr lang="en-US" altLang="zh-TW">
                <a:ea typeface="新細明體" pitchFamily="18" charset="-120"/>
              </a:rPr>
              <a:t>“too large prostate” -- &gt;100 gm </a:t>
            </a:r>
          </a:p>
          <a:p>
            <a:r>
              <a:rPr lang="en-US" altLang="zh-TW">
                <a:ea typeface="新細明體" pitchFamily="18" charset="-120"/>
              </a:rPr>
              <a:t>Combined with bladder diverticulum or vesical stone surgery </a:t>
            </a:r>
          </a:p>
          <a:p>
            <a:r>
              <a:rPr lang="en-US" altLang="zh-TW">
                <a:ea typeface="新細明體" pitchFamily="18" charset="-120"/>
              </a:rPr>
              <a:t>Suprapubic or retropubic method </a:t>
            </a:r>
          </a:p>
        </p:txBody>
      </p:sp>
    </p:spTree>
    <p:extLst>
      <p:ext uri="{BB962C8B-B14F-4D97-AF65-F5344CB8AC3E}">
        <p14:creationId xmlns:p14="http://schemas.microsoft.com/office/powerpoint/2010/main" val="39603677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48240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4"/>
            <a:ext cx="9144000" cy="6844632"/>
          </a:xfrm>
          <a:prstGeom prst="rect">
            <a:avLst/>
          </a:prstGeom>
        </p:spPr>
      </p:pic>
    </p:spTree>
    <p:extLst>
      <p:ext uri="{BB962C8B-B14F-4D97-AF65-F5344CB8AC3E}">
        <p14:creationId xmlns:p14="http://schemas.microsoft.com/office/powerpoint/2010/main" val="2310041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3015</Words>
  <Application>Microsoft Office PowerPoint</Application>
  <PresentationFormat>On-screen Show (4:3)</PresentationFormat>
  <Paragraphs>514</Paragraphs>
  <Slides>93</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95" baseType="lpstr">
      <vt:lpstr>Office Theme</vt:lpstr>
      <vt:lpstr>Clip</vt:lpstr>
      <vt:lpstr>Urological Surgical Procedures</vt:lpstr>
      <vt:lpstr>Age and Hematuria</vt:lpstr>
      <vt:lpstr>Kidney, urinary tract and prostate  - the important “tumours”</vt:lpstr>
      <vt:lpstr>Malignant tumours of the kidney</vt:lpstr>
      <vt:lpstr>Renal cell carcinoma (adenocarcinoma of the kidney)</vt:lpstr>
      <vt:lpstr>PowerPoint Presentation</vt:lpstr>
      <vt:lpstr> Spread of renal cell carcinoma</vt:lpstr>
      <vt:lpstr>Presentation of renal cell CA</vt:lpstr>
      <vt:lpstr>Prognosis of renal cell CA</vt:lpstr>
      <vt:lpstr>Risk factors for renal cell CA </vt:lpstr>
      <vt:lpstr>URINARY TRACT TUMOURS</vt:lpstr>
      <vt:lpstr>PowerPoint Presentation</vt:lpstr>
      <vt:lpstr>Transitional tumours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Carcinoma of the prostate</vt:lpstr>
      <vt:lpstr>PowerPoint Presentation</vt:lpstr>
      <vt:lpstr>Effects of CA prostate</vt:lpstr>
      <vt:lpstr>PowerPoint Presentation</vt:lpstr>
      <vt:lpstr>Spread of CA prostate</vt:lpstr>
      <vt:lpstr>PowerPoint Presentation</vt:lpstr>
      <vt:lpstr>Aetiology</vt:lpstr>
      <vt:lpstr>Prognosis</vt:lpstr>
      <vt:lpstr>Prostate specific antigen (PSA)</vt:lpstr>
      <vt:lpstr>UROLITHIASIS </vt:lpstr>
      <vt:lpstr>Theories of Stone Formation</vt:lpstr>
      <vt:lpstr>RISK FACTORS </vt:lpstr>
      <vt:lpstr>RISK FACTORS </vt:lpstr>
      <vt:lpstr>Renal Calculi</vt:lpstr>
      <vt:lpstr>Clinical Manifestations</vt:lpstr>
      <vt:lpstr>Clinical Manifestations</vt:lpstr>
      <vt:lpstr>Laboratry Investigations</vt:lpstr>
      <vt:lpstr>Diagnostic imaging </vt:lpstr>
      <vt:lpstr>Diagnostic imaging</vt:lpstr>
      <vt:lpstr>Diagnostic imaging </vt:lpstr>
      <vt:lpstr>Diagnostic imaging </vt:lpstr>
      <vt:lpstr>Diagnostic imaging</vt:lpstr>
      <vt:lpstr>Cystoscopy</vt:lpstr>
      <vt:lpstr>TREATMENT</vt:lpstr>
      <vt:lpstr>Pain relief </vt:lpstr>
      <vt:lpstr>Pain relief</vt:lpstr>
      <vt:lpstr>Stone removal </vt:lpstr>
      <vt:lpstr>Indications for Active Stone removal </vt:lpstr>
      <vt:lpstr>Stone removal </vt:lpstr>
      <vt:lpstr>Percutaneous Procedures</vt:lpstr>
      <vt:lpstr>Closed Surgical Procedures</vt:lpstr>
      <vt:lpstr>Extracorporeal Shock Wave Lithotripsy</vt:lpstr>
      <vt:lpstr>Open Surgical Procedures</vt:lpstr>
      <vt:lpstr>Open Surgical Procedures</vt:lpstr>
      <vt:lpstr>Open Surgical Procedures</vt:lpstr>
      <vt:lpstr>Lower Urinary Tract Symptoms</vt:lpstr>
      <vt:lpstr>Urinary Incontinence</vt:lpstr>
      <vt:lpstr>Voiding Diary</vt:lpstr>
      <vt:lpstr>Physical Examination</vt:lpstr>
      <vt:lpstr>Prostatitis</vt:lpstr>
      <vt:lpstr>Ultrasound Examination in Male LUTS</vt:lpstr>
      <vt:lpstr>Prostatic enlargement</vt:lpstr>
      <vt:lpstr>Female Urethral Incompetence </vt:lpstr>
      <vt:lpstr>Assessing Pubococcygeus muscle function</vt:lpstr>
      <vt:lpstr>Cystocele and Prolapse</vt:lpstr>
      <vt:lpstr>PowerPoint Presentation</vt:lpstr>
      <vt:lpstr>Laboratory examinations</vt:lpstr>
      <vt:lpstr>Postvoid Residual Volume</vt:lpstr>
      <vt:lpstr> Benign  Prostatic Hyperplasia  </vt:lpstr>
      <vt:lpstr>PowerPoint Presentation</vt:lpstr>
      <vt:lpstr>PowerPoint Presentation</vt:lpstr>
      <vt:lpstr>PowerPoint Presentation</vt:lpstr>
      <vt:lpstr>What causes BPH?</vt:lpstr>
      <vt:lpstr>When should BPH be treated?</vt:lpstr>
      <vt:lpstr>Choosing the right treatment</vt:lpstr>
      <vt:lpstr>PowerPoint Presentation</vt:lpstr>
      <vt:lpstr>“watchful waiting”</vt:lpstr>
      <vt:lpstr>Medication</vt:lpstr>
      <vt:lpstr>Surgical treatment</vt:lpstr>
      <vt:lpstr>Indication of surgical intervention </vt:lpstr>
      <vt:lpstr>Conventional Surgical Therapy </vt:lpstr>
      <vt:lpstr>PowerPoint Presentation</vt:lpstr>
      <vt:lpstr>TURP</vt:lpstr>
      <vt:lpstr>The “gold standard”- TURP</vt:lpstr>
      <vt:lpstr>Complication of TURP</vt:lpstr>
      <vt:lpstr>Open Simple Prostatectomy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Genito-Urinary Surgical Procedures</dc:title>
  <dc:creator>user</dc:creator>
  <cp:lastModifiedBy>user</cp:lastModifiedBy>
  <cp:revision>6</cp:revision>
  <dcterms:created xsi:type="dcterms:W3CDTF">2006-08-16T00:00:00Z</dcterms:created>
  <dcterms:modified xsi:type="dcterms:W3CDTF">2013-10-15T00:47:22Z</dcterms:modified>
</cp:coreProperties>
</file>