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/>
  <p:notesSz cx="6858000" cy="91440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5511"/>
    <a:srgbClr val="ED924D"/>
    <a:srgbClr val="963200"/>
    <a:srgbClr val="F17B33"/>
    <a:srgbClr val="EDB78B"/>
    <a:srgbClr val="CB801B"/>
    <a:srgbClr val="E8A56E"/>
    <a:srgbClr val="DD7B4F"/>
    <a:srgbClr val="F66B16"/>
    <a:srgbClr val="F855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61" autoAdjust="0"/>
  </p:normalViewPr>
  <p:slideViewPr>
    <p:cSldViewPr snapToGrid="0" snapToObjects="1"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notesMaster" Target="notesMasters/notesMaster1.xml"></Relationship><Relationship Id="rId3" Type="http://schemas.openxmlformats.org/officeDocument/2006/relationships/presProps" Target="presProps.xml"></Relationship><Relationship Id="rId4" Type="http://schemas.openxmlformats.org/officeDocument/2006/relationships/viewProps" Target="viewProps.xml"></Relationship><Relationship Id="rId5" Type="http://schemas.openxmlformats.org/officeDocument/2006/relationships/theme" Target="theme/theme1.xml"></Relationship><Relationship Id="rId6" Type="http://schemas.openxmlformats.org/officeDocument/2006/relationships/tableStyles" Target="tableStyles.xml"></Relationship><Relationship Id="rId7" Type="http://schemas.openxmlformats.org/officeDocument/2006/relationships/slide" Target="slides/slide1.xml"></Relationship><Relationship Id="rId8" Type="http://schemas.openxmlformats.org/officeDocument/2006/relationships/slide" Target="slides/slide2.xml"></Relationship><Relationship Id="rId9" Type="http://schemas.openxmlformats.org/officeDocument/2006/relationships/slide" Target="slides/slide3.xml"></Relationship><Relationship Id="rId10" Type="http://schemas.openxmlformats.org/officeDocument/2006/relationships/slide" Target="slides/slide4.xml"></Relationship><Relationship Id="rId11" Type="http://schemas.openxmlformats.org/officeDocument/2006/relationships/slide" Target="slides/slide5.xml"></Relationship><Relationship Id="rId12" Type="http://schemas.openxmlformats.org/officeDocument/2006/relationships/slide" Target="slides/slide6.xml"></Relationship><Relationship Id="rId13" Type="http://schemas.openxmlformats.org/officeDocument/2006/relationships/slide" Target="slides/slide7.xml"></Relationship><Relationship Id="rId14" Type="http://schemas.openxmlformats.org/officeDocument/2006/relationships/slide" Target="slides/slide8.xml"></Relationship><Relationship Id="rId15" Type="http://schemas.openxmlformats.org/officeDocument/2006/relationships/slide" Target="slides/slide9.xml"></Relationship><Relationship Id="rId16" Type="http://schemas.openxmlformats.org/officeDocument/2006/relationships/slide" Target="slides/slide10.xml"></Relationship><Relationship Id="rId17" Type="http://schemas.openxmlformats.org/officeDocument/2006/relationships/slide" Target="slides/slide11.xml"></Relationship><Relationship Id="rId18" Type="http://schemas.openxmlformats.org/officeDocument/2006/relationships/slide" Target="slides/slide12.xml"></Relationship><Relationship Id="rId19" Type="http://schemas.openxmlformats.org/officeDocument/2006/relationships/slide" Target="slides/slide13.xml"></Relationship><Relationship Id="rId20" Type="http://schemas.openxmlformats.org/officeDocument/2006/relationships/slide" Target="slides/slide14.xml"></Relationship><Relationship Id="rId21" Type="http://schemas.openxmlformats.org/officeDocument/2006/relationships/slide" Target="slides/slide15.xml"></Relationship><Relationship Id="rId22" Type="http://schemas.openxmlformats.org/officeDocument/2006/relationships/slide" Target="slides/slide16.xml"></Relationship><Relationship Id="rId23" Type="http://schemas.openxmlformats.org/officeDocument/2006/relationships/slide" Target="slides/slide17.xml"></Relationship><Relationship Id="rId24" Type="http://schemas.openxmlformats.org/officeDocument/2006/relationships/slide" Target="slides/slide18.xml"></Relationship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40F5D-7E70-4F1D-A171-57A68F29BE94}" type="datetimeFigureOut">
              <a:rPr lang="ko-KR" altLang="en-US" smtClean="0"/>
              <a:pPr/>
              <a:t>2014-02-14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A01A-F65B-408B-A230-13818A6576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8109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A01A-F65B-408B-A230-13818A6576E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1051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ko-KR" altLang="en-US" dirty="0" smtClean="0"/>
              <a:t>마스터 부제목 스타일 편집</a:t>
            </a:r>
            <a:endParaRPr lang="en-US" dirty="0"/>
          </a:p>
        </p:txBody>
      </p:sp>
      <p:sp>
        <p:nvSpPr>
          <p:cNvPr id="5" name="날짜 개체 틀 29"/>
          <p:cNvSpPr>
            <a:spLocks noGrp="1"/>
          </p:cNvSpPr>
          <p:nvPr>
            <p:ph type="dt" sz="half" idx="10"/>
          </p:nvPr>
        </p:nvSpPr>
        <p:spPr>
          <a:xfrm>
            <a:off x="6823075" y="6470650"/>
            <a:ext cx="1919288" cy="3667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EE7239-CF4C-448D-A8FE-5C205973819B}" type="datetimeFigureOut">
              <a:rPr lang="en-US" altLang="ko-KR"/>
              <a:pPr/>
              <a:t>2/14/2014</a:t>
            </a:fld>
            <a:endParaRPr lang="en-US" altLang="ko-KR"/>
          </a:p>
        </p:txBody>
      </p:sp>
      <p:sp>
        <p:nvSpPr>
          <p:cNvPr id="6" name="바닥글 개체 틀 18"/>
          <p:cNvSpPr>
            <a:spLocks noGrp="1"/>
          </p:cNvSpPr>
          <p:nvPr>
            <p:ph type="ftr" sz="quarter" idx="11"/>
          </p:nvPr>
        </p:nvSpPr>
        <p:spPr>
          <a:xfrm>
            <a:off x="4475163" y="6470650"/>
            <a:ext cx="2351087" cy="365125"/>
          </a:xfrm>
        </p:spPr>
        <p:txBody>
          <a:bodyPr/>
          <a:lstStyle>
            <a:lvl1pPr>
              <a:defRPr>
                <a:solidFill>
                  <a:srgbClr val="FFEDE8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7" name="슬라이드 번호 개체 틀 26"/>
          <p:cNvSpPr>
            <a:spLocks noGrp="1"/>
          </p:cNvSpPr>
          <p:nvPr>
            <p:ph type="sldNum" sz="quarter" idx="12"/>
          </p:nvPr>
        </p:nvSpPr>
        <p:spPr>
          <a:xfrm>
            <a:off x="8742363" y="6470650"/>
            <a:ext cx="366712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8B7D7F-7E86-4ACF-B595-A8563FB689F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32700" cy="693737"/>
          </a:xfrm>
        </p:spPr>
        <p:txBody>
          <a:bodyPr rtlCol="0"/>
          <a:lstStyle>
            <a:extLst/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823075" y="6470650"/>
            <a:ext cx="1919288" cy="3667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43BAF71-C23F-4625-977A-CF09BDBF2323}" type="datetimeFigureOut">
              <a:rPr lang="en-US" altLang="ko-KR"/>
              <a:pPr/>
              <a:t>2/14/2014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475163" y="6470650"/>
            <a:ext cx="235108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42363" y="6470650"/>
            <a:ext cx="366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97A665-E841-48D5-9127-9A27BB47EC9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179388" y="26988"/>
            <a:ext cx="7632700" cy="693737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extLst/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1027" name="텍스트 개체 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000">
                <a:latin typeface="Lucida Sans Unicode" pitchFamily="34" charset="0"/>
              </a:defRPr>
            </a:lvl1pPr>
          </a:lstStyle>
          <a:p>
            <a:fld id="{5B4EA75B-9666-422D-BEB5-61D0A5EEEED6}" type="datetimeFigureOut">
              <a:rPr lang="en-US" altLang="ko-KR"/>
              <a:pPr/>
              <a:t>2/14/2014</a:t>
            </a:fld>
            <a:endParaRPr lang="en-US" altLang="ko-KR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000">
                <a:latin typeface="Lucida Sans Unicode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000">
                <a:latin typeface="Lucida Sans Unicode" pitchFamily="34" charset="0"/>
              </a:defRPr>
            </a:lvl1pPr>
          </a:lstStyle>
          <a:p>
            <a:fld id="{91A85374-1B22-4BA0-B71C-D191723895E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l" rtl="0" fontAlgn="base" latinLnBrk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2pPr>
      <a:lvl3pPr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3pPr>
      <a:lvl4pPr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4pPr>
      <a:lvl5pPr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 latinLnBrk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" pitchFamily="2" charset="2"/>
        <a:buChar char="§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 latinLnBrk="1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 latinLnBrk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 latinLnBrk="1">
        <a:spcBef>
          <a:spcPts val="35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 latinLnBrk="1">
        <a:spcBef>
          <a:spcPts val="35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image18.jpeg"></Relationship><Relationship Id="rId3" Type="http://schemas.openxmlformats.org/officeDocument/2006/relationships/hyperlink" Target="http://compliance.med.nyu.edu/departments/faculty-group-practice-compliance/coding-reimbursement/importance-documentation" TargetMode="External"></Relationship><Relationship Id="rId4" Type="http://schemas.openxmlformats.org/officeDocument/2006/relationships/hyperlink" Target="http://www.kareo.com/gettingpaid/2012/02/the-importance-of-documentation-for-medicare-and-medicaid-claims-part-1-of-2/" TargetMode="External"></Relationship><Relationship Id="rId5" Type="http://schemas.openxmlformats.org/officeDocument/2006/relationships/hyperlink" Target="http://www.marsh.com/" TargetMode="External"></Relationship></Relationships>
</file>

<file path=ppt/slides/_rels/slide17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image18.jpeg"></Relationship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955341"/>
            <a:ext cx="7772400" cy="1530909"/>
          </a:xfrm>
          <a:effectLst/>
        </p:spPr>
        <p:txBody>
          <a:bodyPr wrap="square" lIns="91440" tIns="45720" rIns="91440" bIns="45720" anchor="b">
            <a:noAutofit/>
          </a:bodyPr>
          <a:lstStyle/>
          <a:p>
            <a:pPr marL="0" indent="0" algn="ctr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dirty="0" smtClean="0">
                <a:solidFill>
                  <a:srgbClr val="254061"/>
                </a:solidFill>
                <a:latin typeface="Century Schoolbook" pitchFamily="18" charset="0"/>
              </a:rPr>
              <a:t>D</a:t>
            </a:r>
            <a:r>
              <a:rPr lang="en-US" altLang="ko-KR" b="1" dirty="0" smtClean="0">
                <a:solidFill>
                  <a:srgbClr val="254061"/>
                </a:solidFill>
                <a:latin typeface="Century Schoolbook" pitchFamily="18" charset="0"/>
              </a:rPr>
              <a:t>ocumentation in </a:t>
            </a:r>
            <a:br>
              <a:rPr lang="en-US" altLang="ko-KR" b="1" dirty="0" smtClean="0">
                <a:solidFill>
                  <a:srgbClr val="254061"/>
                </a:solidFill>
                <a:latin typeface="Century Schoolbook" pitchFamily="18" charset="0"/>
              </a:rPr>
            </a:br>
            <a:r>
              <a:rPr lang="en-US" altLang="ko-KR" b="1" dirty="0" smtClean="0">
                <a:solidFill>
                  <a:srgbClr val="254061"/>
                </a:solidFill>
                <a:latin typeface="Century Schoolbook" pitchFamily="18" charset="0"/>
              </a:rPr>
              <a:t>health </a:t>
            </a:r>
            <a:r>
              <a:rPr lang="en-US" altLang="ko-KR" b="1" dirty="0" smtClean="0">
                <a:solidFill>
                  <a:srgbClr val="254061"/>
                </a:solidFill>
                <a:latin typeface="Century Schoolbook" pitchFamily="18" charset="0"/>
              </a:rPr>
              <a:t>care</a:t>
            </a:r>
            <a:endParaRPr lang="ko-KR" altLang="en-US" b="1" dirty="0" smtClean="0">
              <a:latin typeface="Century Schoolbook" pitchFamily="18" charset="0"/>
            </a:endParaRPr>
          </a:p>
        </p:txBody>
      </p:sp>
      <p:sp>
        <p:nvSpPr>
          <p:cNvPr id="7171" name="부제목 2"/>
          <p:cNvSpPr>
            <a:spLocks noGrp="1"/>
          </p:cNvSpPr>
          <p:nvPr>
            <p:ph type="subTitle" idx="1"/>
          </p:nvPr>
        </p:nvSpPr>
        <p:spPr>
          <a:xfrm>
            <a:off x="2814144" y="5376811"/>
            <a:ext cx="3452094" cy="1460721"/>
          </a:xfrm>
        </p:spPr>
        <p:txBody>
          <a:bodyPr wrap="square" lIns="91440" tIns="45720" rIns="91440" bIns="45720" anchor="t"/>
          <a:lstStyle/>
          <a:p>
            <a:pPr marL="0" indent="0" algn="ctr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1" dirty="0" smtClean="0">
                <a:solidFill>
                  <a:srgbClr val="254061"/>
                </a:solidFill>
                <a:latin typeface="Bradley Hand ITC" pitchFamily="66" charset="0"/>
                <a:cs typeface="Cordia New" pitchFamily="34" charset="-34"/>
              </a:rPr>
              <a:t>Presented by:- </a:t>
            </a:r>
            <a:endParaRPr lang="ko-KR" altLang="en-US" sz="2800" b="1" dirty="0" smtClean="0">
              <a:latin typeface="Bradley Hand ITC" pitchFamily="66" charset="0"/>
              <a:cs typeface="Cordia New" pitchFamily="34" charset="-34"/>
            </a:endParaRPr>
          </a:p>
          <a:p>
            <a:pPr marL="0" indent="0" algn="ctr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1" dirty="0" smtClean="0">
                <a:solidFill>
                  <a:srgbClr val="254061"/>
                </a:solidFill>
                <a:latin typeface="Bradley Hand ITC" pitchFamily="66" charset="0"/>
                <a:cs typeface="Cordia New" pitchFamily="34" charset="-34"/>
              </a:rPr>
              <a:t>Chathurika Jayani</a:t>
            </a:r>
            <a:endParaRPr lang="ko-KR" altLang="en-US" sz="2800" b="1" dirty="0" smtClean="0">
              <a:latin typeface="Bradley Hand ITC" pitchFamily="66" charset="0"/>
              <a:cs typeface="Cordia New" pitchFamily="34" charset="-34"/>
            </a:endParaRPr>
          </a:p>
          <a:p>
            <a:pPr marL="0" indent="0" algn="ctr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1" dirty="0" smtClean="0">
                <a:solidFill>
                  <a:srgbClr val="254061"/>
                </a:solidFill>
                <a:latin typeface="Bradley Hand ITC" pitchFamily="66" charset="0"/>
                <a:cs typeface="Cordia New" pitchFamily="34" charset="-34"/>
              </a:rPr>
              <a:t>Himesha Nirmani</a:t>
            </a:r>
            <a:endParaRPr lang="ko-KR" altLang="en-US" sz="2800" b="1" dirty="0" smtClean="0">
              <a:latin typeface="Bradley Hand ITC" pitchFamily="66" charset="0"/>
              <a:cs typeface="Cordia New" pitchFamily="34" charset="-34"/>
            </a:endParaRPr>
          </a:p>
        </p:txBody>
      </p:sp>
      <p:pic>
        <p:nvPicPr>
          <p:cNvPr id="4" name="Picture 3" descr="iStock_000009438669X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4144" y="2650025"/>
            <a:ext cx="3452093" cy="2304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1310187" y="1596784"/>
            <a:ext cx="6741994" cy="2797792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Assessment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, clinical impression or diagnosis and plan of care.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altLang="ko-KR" sz="2000" b="0" dirty="0" smtClean="0"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Date and legible identity of health care professional.</a:t>
            </a: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altLang="ko-KR" sz="2000" b="0" dirty="0" smtClean="0"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Maintain the confidentiality of the medical report.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</p:txBody>
      </p:sp>
      <p:sp>
        <p:nvSpPr>
          <p:cNvPr id="3" name="Rect 3"/>
          <p:cNvSpPr txBox="1">
            <a:spLocks noChangeArrowheads="1"/>
          </p:cNvSpPr>
          <p:nvPr/>
        </p:nvSpPr>
        <p:spPr>
          <a:xfrm>
            <a:off x="1412555" y="288108"/>
            <a:ext cx="7240125" cy="858304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vert="horz" wrap="square" lIns="91440" tIns="45720" rIns="91440" bIns="4572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508000" rtl="0" eaLnBrk="1" fontAlgn="base" latinLnBrk="1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erlin Sans FB" pitchFamily="34" charset="0"/>
                <a:ea typeface="+mj-ea"/>
                <a:cs typeface="+mj-cs"/>
              </a:rPr>
              <a:t>Basic Principles of Documentation</a:t>
            </a:r>
            <a:endParaRPr kumimoji="0" lang="en-US" altLang="ko-KR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2073" y="982622"/>
            <a:ext cx="1869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ko-KR" sz="2800" b="1" dirty="0" err="1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Cnt’d</a:t>
            </a:r>
            <a:r>
              <a:rPr kumimoji="0" lang="en-US" altLang="ko-KR" sz="2800" b="1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…</a:t>
            </a:r>
            <a:endParaRPr lang="en-US" sz="2800" dirty="0"/>
          </a:p>
        </p:txBody>
      </p:sp>
      <p:pic>
        <p:nvPicPr>
          <p:cNvPr id="5" name="Picture 4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84" y="3713978"/>
            <a:ext cx="2082964" cy="2905187"/>
          </a:xfrm>
          <a:prstGeom prst="rect">
            <a:avLst/>
          </a:prstGeom>
        </p:spPr>
      </p:pic>
      <p:pic>
        <p:nvPicPr>
          <p:cNvPr id="6" name="Picture 5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2865" y="3960298"/>
            <a:ext cx="3122210" cy="2072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 3"/>
          <p:cNvSpPr>
            <a:spLocks noGrp="1" noChangeArrowheads="1"/>
          </p:cNvSpPr>
          <p:nvPr>
            <p:ph type="title"/>
          </p:nvPr>
        </p:nvSpPr>
        <p:spPr>
          <a:xfrm>
            <a:off x="1392073" y="342560"/>
            <a:ext cx="6741994" cy="1363408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l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4400" b="0" dirty="0" smtClean="0">
                <a:solidFill>
                  <a:srgbClr val="000000"/>
                </a:solidFill>
                <a:latin typeface="Berlin Sans FB" pitchFamily="34" charset="0"/>
              </a:rPr>
              <a:t>Elements of Good Clinical </a:t>
            </a:r>
            <a:r>
              <a:rPr lang="en-US" altLang="ko-KR" sz="4400" b="0" dirty="0" smtClean="0">
                <a:solidFill>
                  <a:srgbClr val="000000"/>
                </a:solidFill>
                <a:latin typeface="Berlin Sans FB" pitchFamily="34" charset="0"/>
              </a:rPr>
              <a:t>Documentation</a:t>
            </a:r>
            <a:endParaRPr lang="ko-KR" altLang="en-US" sz="4400" b="0" dirty="0" smtClean="0">
              <a:latin typeface="Berlin Sans FB" pitchFamily="34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1392072" y="1887443"/>
            <a:ext cx="7751928" cy="3626253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algn="l" defTabSz="5080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A client record should,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be factual, internally consistent,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concise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, and accurate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.</a:t>
            </a:r>
          </a:p>
          <a:p>
            <a:pPr marL="0" indent="0" algn="l" defTabSz="5080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be written concurrently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.</a:t>
            </a:r>
            <a:endParaRPr lang="en-US" altLang="ko-KR" sz="2000" b="0" dirty="0" smtClean="0"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be written from first-hand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knowledge.</a:t>
            </a: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altLang="ko-KR" sz="2000" b="0" dirty="0" smtClean="0"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584" y="3302756"/>
            <a:ext cx="1574288" cy="2101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1214652" y="1928930"/>
            <a:ext cx="7390263" cy="3061828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be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written with necessary corrections or additions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.</a:t>
            </a: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altLang="ko-KR" sz="2000" b="0" dirty="0" smtClean="0"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be written legibly in ink using correct spelling and grammar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</p:txBody>
      </p:sp>
      <p:sp>
        <p:nvSpPr>
          <p:cNvPr id="3" name="Rect 3"/>
          <p:cNvSpPr txBox="1">
            <a:spLocks noChangeArrowheads="1"/>
          </p:cNvSpPr>
          <p:nvPr/>
        </p:nvSpPr>
        <p:spPr>
          <a:xfrm>
            <a:off x="1392073" y="192432"/>
            <a:ext cx="6741994" cy="1363408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vert="horz" wrap="square" lIns="91440" tIns="45720" rIns="91440" bIns="4572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508000" rtl="0" eaLnBrk="1" fontAlgn="base" latinLnBrk="1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>Elements of Good Clinical Documentation</a:t>
            </a:r>
            <a:endParaRPr kumimoji="0" lang="ko-KR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2073" y="1405710"/>
            <a:ext cx="2688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ko-KR" sz="2800" b="1" dirty="0" err="1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Cnt’d</a:t>
            </a:r>
            <a:r>
              <a:rPr kumimoji="0" lang="en-US" altLang="ko-KR" sz="2800" b="1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…</a:t>
            </a:r>
            <a:endParaRPr lang="en-US" sz="2800" dirty="0"/>
          </a:p>
        </p:txBody>
      </p:sp>
      <p:pic>
        <p:nvPicPr>
          <p:cNvPr id="6" name="Picture 5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782" y="3226202"/>
            <a:ext cx="3273418" cy="2178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1330656" y="2101756"/>
            <a:ext cx="7417559" cy="374421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have entries written in chronological order.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be signed with the first initial, last name, and professional designation.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altLang="ko-KR" sz="2000" b="0" dirty="0" smtClean="0"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use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only facility-approved abbreviations and symbols.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adhere to the charting format adopted by the facility.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be written on the appropriate, approved facility forms.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</p:txBody>
      </p:sp>
      <p:sp>
        <p:nvSpPr>
          <p:cNvPr id="3" name="Rect 3"/>
          <p:cNvSpPr txBox="1">
            <a:spLocks noChangeArrowheads="1"/>
          </p:cNvSpPr>
          <p:nvPr/>
        </p:nvSpPr>
        <p:spPr>
          <a:xfrm>
            <a:off x="1392073" y="192432"/>
            <a:ext cx="6741994" cy="1363408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vert="horz" wrap="square" lIns="91440" tIns="45720" rIns="91440" bIns="4572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508000" rtl="0" eaLnBrk="1" fontAlgn="base" latinLnBrk="1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>Elements of Good Clinical Documentation</a:t>
            </a:r>
            <a:endParaRPr kumimoji="0" lang="ko-KR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2073" y="1460302"/>
            <a:ext cx="2688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ko-KR" sz="2800" b="1" dirty="0" err="1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Cnt’d</a:t>
            </a:r>
            <a:r>
              <a:rPr kumimoji="0" lang="en-US" altLang="ko-KR" sz="2800" b="1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 3"/>
          <p:cNvSpPr>
            <a:spLocks noGrp="1" noChangeArrowheads="1"/>
          </p:cNvSpPr>
          <p:nvPr>
            <p:ph type="title"/>
          </p:nvPr>
        </p:nvSpPr>
        <p:spPr>
          <a:xfrm>
            <a:off x="1180531" y="274320"/>
            <a:ext cx="6762466" cy="114490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ctr">
            <a:noAutofit/>
          </a:bodyPr>
          <a:lstStyle/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dirty="0" smtClean="0">
                <a:solidFill>
                  <a:srgbClr val="000000"/>
                </a:solidFill>
                <a:latin typeface="Berlin Sans FB" pitchFamily="34" charset="0"/>
              </a:rPr>
              <a:t>Consequences of Deficient Documentation</a:t>
            </a:r>
            <a:endParaRPr lang="ko-KR" altLang="en-US" sz="4400" b="0" dirty="0" smtClean="0">
              <a:latin typeface="Berlin Sans FB" pitchFamily="34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1371600" y="1883391"/>
            <a:ext cx="7315200" cy="3753134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algn="l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Inability to provide continuity and consistency of care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.</a:t>
            </a:r>
          </a:p>
          <a:p>
            <a:pPr marL="0" indent="0" algn="l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The omission or duplication of treatment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.</a:t>
            </a:r>
          </a:p>
          <a:p>
            <a:pPr marL="0" indent="0" algn="l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50" y="3145886"/>
            <a:ext cx="2453109" cy="2453109"/>
          </a:xfrm>
          <a:prstGeom prst="rect">
            <a:avLst/>
          </a:prstGeom>
        </p:spPr>
      </p:pic>
      <p:pic>
        <p:nvPicPr>
          <p:cNvPr id="5" name="Picture 4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365" y="3145886"/>
            <a:ext cx="2464060" cy="2453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 3"/>
          <p:cNvSpPr>
            <a:spLocks noGrp="1" noChangeArrowheads="1"/>
          </p:cNvSpPr>
          <p:nvPr>
            <p:ph type="title"/>
          </p:nvPr>
        </p:nvSpPr>
        <p:spPr>
          <a:xfrm>
            <a:off x="1180531" y="274320"/>
            <a:ext cx="5916306" cy="114490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ctr">
            <a:noAutofit/>
          </a:bodyPr>
          <a:lstStyle/>
          <a:p>
            <a:pPr marL="0" indent="0" algn="l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dirty="0" smtClean="0">
                <a:solidFill>
                  <a:srgbClr val="000000"/>
                </a:solidFill>
                <a:latin typeface="Berlin Sans FB" pitchFamily="34" charset="0"/>
              </a:rPr>
              <a:t>Consequences of Deficient Documentation</a:t>
            </a:r>
            <a:endParaRPr lang="ko-KR" altLang="en-US" sz="3200" b="0" dirty="0" smtClean="0">
              <a:latin typeface="Berlin Sans FB" pitchFamily="34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1371600" y="1992575"/>
            <a:ext cx="7315200" cy="3753134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algn="l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Inappropriate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care decisions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.</a:t>
            </a:r>
          </a:p>
          <a:p>
            <a:pPr marL="0" indent="0" algn="l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Inability to evaluate the effectiveness of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care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and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treatment.</a:t>
            </a:r>
          </a:p>
          <a:p>
            <a:pPr marL="0" indent="0" algn="l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Responding ineffectively to deterioration in a client’s health status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0184" y="1307743"/>
            <a:ext cx="2688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ko-KR" sz="2800" b="1" dirty="0" err="1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Cnt’d</a:t>
            </a:r>
            <a:r>
              <a:rPr kumimoji="0" lang="en-US" altLang="ko-KR" sz="2800" b="1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 3"/>
          <p:cNvSpPr>
            <a:spLocks noGrp="1" noChangeArrowheads="1"/>
          </p:cNvSpPr>
          <p:nvPr/>
        </p:nvSpPr>
        <p:spPr>
          <a:xfrm rot="0">
            <a:off x="4413250" y="3234690"/>
            <a:ext cx="179705" cy="38925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161" name="Rect 3"/>
          <p:cNvSpPr>
            <a:spLocks noGrp="1" noChangeArrowheads="1"/>
          </p:cNvSpPr>
          <p:nvPr/>
        </p:nvSpPr>
        <p:spPr>
          <a:xfrm rot="0">
            <a:off x="4413250" y="3234690"/>
            <a:ext cx="179705" cy="38925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162" name="Rect 3"/>
          <p:cNvSpPr>
            <a:spLocks noGrp="1" noChangeArrowheads="1"/>
          </p:cNvSpPr>
          <p:nvPr/>
        </p:nvSpPr>
        <p:spPr>
          <a:xfrm rot="0">
            <a:off x="872490" y="820420"/>
            <a:ext cx="7295515" cy="49784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just" defTabSz="508000">
              <a:lnSpc>
                <a:spcPct val="112000"/>
              </a:lnSpc>
              <a:spcBef>
                <a:spcPts val="0"/>
              </a:spcBef>
              <a:spcAft>
                <a:spcPts val="500"/>
              </a:spcAft>
              <a:buFontTx/>
              <a:buNone/>
            </a:pPr>
            <a:r>
              <a:rPr lang="en-US" altLang="ko-KR" sz="22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REFERENCES</a:t>
            </a:r>
            <a:endParaRPr lang="ko-KR" altLang="en-US" sz="2200" dirty="0" smtClean="0">
              <a:latin typeface="굴림" pitchFamily="0" charset="0"/>
              <a:ea typeface="굴림" pitchFamily="0" charset="0"/>
            </a:endParaRPr>
          </a:p>
          <a:p>
            <a:pPr marL="0" indent="0" algn="just" defTabSz="508000">
              <a:lnSpc>
                <a:spcPct val="112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ko-KR" altLang="en-US" sz="1200" dirty="0" smtClean="0">
              <a:latin typeface="굴림" pitchFamily="0" charset="0"/>
              <a:ea typeface="굴림" pitchFamily="0" charset="0"/>
            </a:endParaRPr>
          </a:p>
          <a:p>
            <a:pPr marL="457200" indent="-228600" algn="just" defTabSz="508000">
              <a:lnSpc>
                <a:spcPct val="112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NYU Langone Medical Center (2013), </a:t>
            </a:r>
            <a:r>
              <a:rPr lang="en-US" altLang="ko-KR" sz="1700" dirty="0" smtClean="0" i="1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 Internal Audit, Compliance &amp; Enterprise </a:t>
            </a:r>
            <a:r>
              <a:rPr lang="en-US" altLang="ko-KR" sz="1700" dirty="0" smtClean="0" i="1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Risk Management, </a:t>
            </a: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Retrieved 12</a:t>
            </a:r>
            <a:r>
              <a:rPr lang="en-US" altLang="ko-KR" sz="1700" dirty="0" smtClean="0" baseline="3000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th</a:t>
            </a: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 February 2014, Retrieved from </a:t>
            </a:r>
            <a:r>
              <a:rPr lang="en-US" altLang="ko-KR" sz="1700" dirty="0" smtClean="0" u="sng">
                <a:solidFill>
                  <a:srgbClr val="0000FF"/>
                </a:solidFill>
                <a:latin typeface="굴림" pitchFamily="0" charset="0"/>
                <a:ea typeface="굴림" pitchFamily="0" charset="0"/>
                <a:hlinkClick r:id="rId3"/>
              </a:rPr>
              <a:t>http://compliance.med.nyu.edu/departments/faculty-group-practice-</a:t>
            </a:r>
            <a:r>
              <a:rPr lang="en-US" altLang="ko-KR" sz="1700" dirty="0" smtClean="0" u="sng">
                <a:solidFill>
                  <a:srgbClr val="0000FF"/>
                </a:solidFill>
                <a:latin typeface="굴림" pitchFamily="0" charset="0"/>
                <a:ea typeface="굴림" pitchFamily="0" charset="0"/>
              </a:rPr>
              <a:t>compliance/coding-reimbursement/importance-documentation</a:t>
            </a: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 </a:t>
            </a:r>
            <a:endParaRPr lang="ko-KR" altLang="en-US" sz="1700" dirty="0" smtClean="0">
              <a:latin typeface="굴림" pitchFamily="0" charset="0"/>
              <a:ea typeface="굴림" pitchFamily="0" charset="0"/>
            </a:endParaRPr>
          </a:p>
          <a:p>
            <a:pPr marL="457200" indent="0" algn="just" defTabSz="508000">
              <a:lnSpc>
                <a:spcPct val="112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ko-KR" altLang="en-US" sz="1700" dirty="0" smtClean="0">
              <a:latin typeface="굴림" pitchFamily="0" charset="0"/>
              <a:ea typeface="굴림" pitchFamily="0" charset="0"/>
            </a:endParaRPr>
          </a:p>
          <a:p>
            <a:pPr marL="457200" indent="-228600" algn="just" defTabSz="508000">
              <a:lnSpc>
                <a:spcPct val="112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McCoy K. (2012), </a:t>
            </a:r>
            <a:r>
              <a:rPr lang="en-US" altLang="ko-KR" sz="1700" dirty="0" smtClean="0" i="1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Getting Paid, </a:t>
            </a: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Retrieved 12</a:t>
            </a:r>
            <a:r>
              <a:rPr lang="en-US" altLang="ko-KR" sz="1700" dirty="0" smtClean="0" baseline="3000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th</a:t>
            </a: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 February 2014, Retrieved from </a:t>
            </a:r>
            <a:r>
              <a:rPr lang="en-US" altLang="ko-KR" sz="1700" dirty="0" smtClean="0" u="sng">
                <a:solidFill>
                  <a:srgbClr val="0000FF"/>
                </a:solidFill>
                <a:latin typeface="굴림" pitchFamily="0" charset="0"/>
                <a:ea typeface="굴림" pitchFamily="0" charset="0"/>
                <a:hlinkClick r:id="rId4"/>
              </a:rPr>
              <a:t>http://www.kareo.com/gettingpaid/2012/02/the-importance-of-documentation-</a:t>
            </a:r>
            <a:r>
              <a:rPr lang="en-US" altLang="ko-KR" sz="1700" dirty="0" smtClean="0" u="sng">
                <a:solidFill>
                  <a:srgbClr val="0000FF"/>
                </a:solidFill>
                <a:latin typeface="굴림" pitchFamily="0" charset="0"/>
                <a:ea typeface="굴림" pitchFamily="0" charset="0"/>
              </a:rPr>
              <a:t>for-medicare-and-medicaid-claims-part-1-of-2/</a:t>
            </a: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 </a:t>
            </a:r>
            <a:endParaRPr lang="ko-KR" altLang="en-US" sz="1700" dirty="0" smtClean="0">
              <a:latin typeface="굴림" pitchFamily="0" charset="0"/>
              <a:ea typeface="굴림" pitchFamily="0" charset="0"/>
            </a:endParaRPr>
          </a:p>
          <a:p>
            <a:pPr marL="457200" indent="0" algn="just" defTabSz="508000">
              <a:lnSpc>
                <a:spcPct val="112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ko-KR" altLang="en-US" sz="1700" dirty="0" smtClean="0">
              <a:latin typeface="굴림" pitchFamily="0" charset="0"/>
              <a:ea typeface="굴림" pitchFamily="0" charset="0"/>
            </a:endParaRPr>
          </a:p>
          <a:p>
            <a:pPr marL="457200" indent="-228600" algn="just" defTabSz="508000">
              <a:lnSpc>
                <a:spcPct val="112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Marsh Canada Ltd. (2007), </a:t>
            </a:r>
            <a:r>
              <a:rPr lang="en-US" altLang="ko-KR" sz="1700" dirty="0" smtClean="0" i="1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Health care, </a:t>
            </a: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Retrieved 12</a:t>
            </a:r>
            <a:r>
              <a:rPr lang="en-US" altLang="ko-KR" sz="1700" dirty="0" smtClean="0" baseline="3000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th</a:t>
            </a: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 February 2014, Retrieved </a:t>
            </a: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from </a:t>
            </a:r>
            <a:r>
              <a:rPr lang="en-US" altLang="ko-KR" sz="1700" dirty="0" smtClean="0" u="sng">
                <a:solidFill>
                  <a:srgbClr val="0000FF"/>
                </a:solidFill>
                <a:latin typeface="굴림" pitchFamily="0" charset="0"/>
                <a:ea typeface="굴림" pitchFamily="0" charset="0"/>
                <a:hlinkClick r:id="rId5"/>
              </a:rPr>
              <a:t>www.marsh.com</a:t>
            </a:r>
            <a:r>
              <a:rPr lang="en-US" altLang="ko-KR" sz="1700" dirty="0" smtClean="0">
                <a:solidFill>
                  <a:srgbClr val="000000"/>
                </a:solidFill>
                <a:latin typeface="굴림" pitchFamily="0" charset="0"/>
                <a:ea typeface="굴림" pitchFamily="0" charset="0"/>
              </a:rPr>
              <a:t> </a:t>
            </a:r>
            <a:endParaRPr lang="ko-KR" altLang="en-US" sz="1700" dirty="0" smtClean="0">
              <a:latin typeface="굴림" pitchFamily="0" charset="0"/>
              <a:ea typeface="굴림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51" y="674073"/>
            <a:ext cx="7969796" cy="5303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44" y="766764"/>
            <a:ext cx="8126542" cy="4938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91813"/>
            <a:ext cx="5278698" cy="2821137"/>
          </a:xfrm>
        </p:spPr>
        <p:txBody>
          <a:bodyPr/>
          <a:lstStyle/>
          <a:p>
            <a:r>
              <a:rPr lang="en-US" sz="2000" dirty="0" smtClean="0">
                <a:latin typeface="Candara" pitchFamily="34" charset="0"/>
                <a:cs typeface="BrowalliaUPC" pitchFamily="34" charset="-34"/>
              </a:rPr>
              <a:t>Clinical Documentation</a:t>
            </a:r>
          </a:p>
          <a:p>
            <a:r>
              <a:rPr lang="en-US" sz="2000" dirty="0" smtClean="0">
                <a:latin typeface="Candara" pitchFamily="34" charset="0"/>
                <a:cs typeface="BrowalliaUPC" pitchFamily="34" charset="-34"/>
              </a:rPr>
              <a:t>Importance of Documentation</a:t>
            </a:r>
          </a:p>
          <a:p>
            <a:r>
              <a:rPr lang="en-US" sz="2000" dirty="0" smtClean="0">
                <a:latin typeface="Candara" pitchFamily="34" charset="0"/>
                <a:cs typeface="BrowalliaUPC" pitchFamily="34" charset="-34"/>
              </a:rPr>
              <a:t>Purposes</a:t>
            </a:r>
          </a:p>
          <a:p>
            <a:r>
              <a:rPr lang="en-US" sz="2000" dirty="0" smtClean="0">
                <a:latin typeface="Candara" pitchFamily="34" charset="0"/>
                <a:cs typeface="BrowalliaUPC" pitchFamily="34" charset="-34"/>
              </a:rPr>
              <a:t>Basic Principles of Documentation</a:t>
            </a:r>
          </a:p>
          <a:p>
            <a:r>
              <a:rPr lang="en-US" altLang="ko-KR" sz="2000" dirty="0" smtClean="0">
                <a:solidFill>
                  <a:srgbClr val="000000"/>
                </a:solidFill>
                <a:latin typeface="Candara" pitchFamily="34" charset="0"/>
                <a:cs typeface="BrowalliaUPC" pitchFamily="34" charset="-34"/>
              </a:rPr>
              <a:t>Elements of Good Clinical </a:t>
            </a:r>
            <a:r>
              <a:rPr lang="en-US" altLang="ko-KR" sz="2000" dirty="0" smtClean="0">
                <a:solidFill>
                  <a:srgbClr val="000000"/>
                </a:solidFill>
                <a:latin typeface="Candara" pitchFamily="34" charset="0"/>
                <a:cs typeface="BrowalliaUPC" pitchFamily="34" charset="-34"/>
              </a:rPr>
              <a:t>Documentation</a:t>
            </a:r>
          </a:p>
          <a:p>
            <a:r>
              <a:rPr lang="en-US" altLang="ko-KR" sz="2000" dirty="0" smtClean="0">
                <a:solidFill>
                  <a:srgbClr val="000000"/>
                </a:solidFill>
                <a:latin typeface="Candara" pitchFamily="34" charset="0"/>
                <a:cs typeface="BrowalliaUPC" pitchFamily="34" charset="-34"/>
              </a:rPr>
              <a:t>Consequences </a:t>
            </a:r>
            <a:r>
              <a:rPr lang="en-US" altLang="ko-KR" sz="2000" dirty="0" smtClean="0">
                <a:solidFill>
                  <a:srgbClr val="000000"/>
                </a:solidFill>
                <a:latin typeface="Candara" pitchFamily="34" charset="0"/>
                <a:cs typeface="BrowalliaUPC" pitchFamily="34" charset="-34"/>
              </a:rPr>
              <a:t>of Deficient Documentation</a:t>
            </a:r>
            <a:endParaRPr lang="en-US" altLang="ko-KR" sz="2000" dirty="0" smtClean="0">
              <a:solidFill>
                <a:srgbClr val="000000"/>
              </a:solidFill>
              <a:latin typeface="Candara" pitchFamily="34" charset="0"/>
              <a:cs typeface="BrowalliaUPC" pitchFamily="34" charset="-34"/>
            </a:endParaRPr>
          </a:p>
          <a:p>
            <a:endParaRPr lang="en-US" altLang="ko-KR" sz="2000" dirty="0" smtClean="0">
              <a:solidFill>
                <a:srgbClr val="000000"/>
              </a:solidFill>
              <a:latin typeface="Candara" pitchFamily="34" charset="0"/>
              <a:cs typeface="BrowalliaUPC" pitchFamily="34" charset="-34"/>
            </a:endParaRPr>
          </a:p>
          <a:p>
            <a:endParaRPr lang="en-US" sz="2000" dirty="0" smtClean="0">
              <a:latin typeface="Candara" pitchFamily="34" charset="0"/>
              <a:cs typeface="BrowalliaUPC" pitchFamily="34" charset="-34"/>
            </a:endParaRPr>
          </a:p>
          <a:p>
            <a:endParaRPr lang="en-US" sz="2000" dirty="0">
              <a:latin typeface="Candara" pitchFamily="34" charset="0"/>
              <a:cs typeface="BrowalliaUPC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1320" y="780696"/>
            <a:ext cx="3067226" cy="693737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Contents…</a:t>
            </a:r>
            <a:endParaRPr lang="en-US" sz="4000" dirty="0">
              <a:latin typeface="Baskerville Old Face" pitchFamily="18" charset="0"/>
            </a:endParaRPr>
          </a:p>
        </p:txBody>
      </p:sp>
      <p:pic>
        <p:nvPicPr>
          <p:cNvPr id="4" name="Picture 3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5898" y="1242417"/>
            <a:ext cx="2725714" cy="4096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1480781" y="1405715"/>
            <a:ext cx="6025487" cy="185609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algn="just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Clinical </a:t>
            </a:r>
            <a:r>
              <a:rPr lang="en-US" altLang="ko-KR" sz="28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documentation is one of the most basic professional responsibilities.</a:t>
            </a:r>
            <a:endParaRPr lang="ko-KR" altLang="en-US" sz="2800" b="0" dirty="0" smtClean="0"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3497" y="327546"/>
            <a:ext cx="67488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solidFill>
                  <a:srgbClr val="000000"/>
                </a:solidFill>
                <a:latin typeface="Berlin Sans FB" pitchFamily="34" charset="0"/>
              </a:rPr>
              <a:t>Clinical Documentation</a:t>
            </a:r>
            <a:endParaRPr lang="ko-KR" altLang="en-US" sz="4400" dirty="0" smtClean="0">
              <a:latin typeface="Berlin Sans FB" pitchFamily="34" charset="0"/>
            </a:endParaRPr>
          </a:p>
          <a:p>
            <a:endParaRPr lang="en-US" sz="4400" dirty="0"/>
          </a:p>
        </p:txBody>
      </p:sp>
      <p:pic>
        <p:nvPicPr>
          <p:cNvPr id="6" name="Picture 5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034" y="3023566"/>
            <a:ext cx="3510460" cy="2431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1385252" y="1364776"/>
            <a:ext cx="6434919" cy="1924334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algn="just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The clinical record is an overall indicator of clinical and service </a:t>
            </a:r>
            <a:r>
              <a:rPr lang="en-US" altLang="ko-KR" sz="28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quality.</a:t>
            </a:r>
            <a:endParaRPr lang="ko-KR" altLang="en-US" sz="2800" b="0" dirty="0" smtClean="0">
              <a:effectLst/>
              <a:latin typeface="Comic Sans MS" pitchFamily="66" charset="0"/>
            </a:endParaRPr>
          </a:p>
          <a:p>
            <a:pPr marL="0" indent="0" algn="just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dirty="0" smtClean="0">
              <a:effectLst/>
              <a:latin typeface="Comic Sans MS" pitchFamily="66" charset="0"/>
            </a:endParaRPr>
          </a:p>
          <a:p>
            <a:pPr marL="0" indent="0" algn="just" defTabSz="5080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dirty="0" smtClean="0">
              <a:effectLst/>
              <a:latin typeface="Comic Sans MS" pitchFamily="66" charset="0"/>
            </a:endParaRPr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324" y="3023373"/>
            <a:ext cx="3289111" cy="2463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836033" y="368490"/>
            <a:ext cx="7632700" cy="693737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>Importance of Documentation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1426192" y="1423318"/>
            <a:ext cx="6312090" cy="275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64008" lvl="0" indent="0" algn="just" defTabSz="914400" rtl="0" eaLnBrk="1" fontAlgn="base" latin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mic Sans MS" pitchFamily="66" charset="0"/>
                <a:ea typeface="+mn-ea"/>
              </a:rPr>
              <a:t>Being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mic Sans MS" pitchFamily="66" charset="0"/>
                <a:ea typeface="+mn-ea"/>
              </a:rPr>
              <a:t> able to evaluate and plan the patient’s immediate treatment.</a:t>
            </a:r>
            <a:endParaRPr kumimoji="0" lang="en-US" sz="2000" dirty="0">
              <a:latin typeface="Comic Sans MS" pitchFamily="66" charset="0"/>
              <a:ea typeface="+mn-ea"/>
            </a:endParaRPr>
          </a:p>
          <a:p>
            <a:pPr marL="0" marR="64008" lvl="0" indent="0" algn="just" defTabSz="914400" rtl="0" eaLnBrk="1" fontAlgn="base" latin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endParaRPr kumimoji="0" lang="en-US" sz="2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Comic Sans MS" pitchFamily="66" charset="0"/>
              <a:ea typeface="+mn-ea"/>
            </a:endParaRPr>
          </a:p>
          <a:p>
            <a:pPr marL="0" marR="64008" lvl="0" indent="0" algn="just" defTabSz="914400" rtl="0" eaLnBrk="1" fontAlgn="base" latin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n-US" sz="2000" dirty="0" smtClean="0">
                <a:latin typeface="Comic Sans MS" pitchFamily="66" charset="0"/>
                <a:ea typeface="+mn-ea"/>
              </a:rPr>
              <a:t>Helps communication and continuity of care.</a:t>
            </a:r>
          </a:p>
          <a:p>
            <a:pPr marL="0" marR="64008" lvl="0" indent="0" algn="just" defTabSz="914400" rtl="0" eaLnBrk="1" fontAlgn="base" latin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endParaRPr kumimoji="0" lang="en-US" sz="2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Comic Sans MS" pitchFamily="66" charset="0"/>
              <a:ea typeface="+mn-ea"/>
            </a:endParaRPr>
          </a:p>
          <a:p>
            <a:pPr marL="0" marR="64008" lvl="0" indent="0" algn="just" defTabSz="914400" rtl="0" eaLnBrk="1" fontAlgn="base" latin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n-US" sz="2000" dirty="0" smtClean="0">
                <a:latin typeface="Comic Sans MS" pitchFamily="66" charset="0"/>
                <a:ea typeface="+mn-ea"/>
              </a:rPr>
              <a:t>Accurate and timely claims review and payment.</a:t>
            </a:r>
          </a:p>
          <a:p>
            <a:pPr marL="0" marR="64008" lvl="0" indent="0" algn="just" defTabSz="914400" rtl="0" eaLnBrk="1" fontAlgn="base" latin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endParaRPr kumimoji="0" lang="en-US" sz="2000" dirty="0" smtClean="0">
              <a:latin typeface="Comic Sans MS" pitchFamily="66" charset="0"/>
              <a:ea typeface="+mn-ea"/>
            </a:endParaRPr>
          </a:p>
          <a:p>
            <a:pPr marR="64008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</a:pPr>
            <a:r>
              <a:rPr kumimoji="0" lang="en-US" sz="2000" dirty="0" smtClean="0">
                <a:latin typeface="Comic Sans MS" pitchFamily="66" charset="0"/>
              </a:rPr>
              <a:t>Gives appropriate utilization review.</a:t>
            </a:r>
          </a:p>
          <a:p>
            <a:pPr marL="0" marR="64008" lvl="0" indent="0" algn="just" defTabSz="914400" rtl="0" eaLnBrk="1" fontAlgn="base" latin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Comic Sans MS" pitchFamily="66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228299" y="368490"/>
            <a:ext cx="6237025" cy="693737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>Importance of Documentation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1426192" y="1774209"/>
            <a:ext cx="6312090" cy="275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64008" lvl="0" indent="0" algn="just" defTabSz="914400" rtl="0" eaLnBrk="1" fontAlgn="base" latin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n-US" sz="2000" dirty="0" smtClean="0">
                <a:latin typeface="Comic Sans MS" pitchFamily="66" charset="0"/>
                <a:ea typeface="+mn-ea"/>
              </a:rPr>
              <a:t>Gives data for researches and education.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8300" y="1062227"/>
            <a:ext cx="1869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ko-KR" sz="2800" b="1" dirty="0" err="1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Cnt’d</a:t>
            </a:r>
            <a:r>
              <a:rPr kumimoji="0" lang="en-US" altLang="ko-KR" sz="2800" b="1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…</a:t>
            </a:r>
            <a:endParaRPr lang="en-US" sz="2800" dirty="0"/>
          </a:p>
        </p:txBody>
      </p:sp>
      <p:pic>
        <p:nvPicPr>
          <p:cNvPr id="9" name="Picture 8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897" y="2546017"/>
            <a:ext cx="3524712" cy="264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type="title"/>
          </p:nvPr>
        </p:nvSpPr>
        <p:spPr>
          <a:xfrm>
            <a:off x="1412555" y="96896"/>
            <a:ext cx="2913797" cy="114490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ctr">
            <a:noAutofit/>
          </a:bodyPr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dirty="0" smtClean="0">
                <a:solidFill>
                  <a:srgbClr val="000000"/>
                </a:solidFill>
                <a:latin typeface="Berlin Sans FB" pitchFamily="34" charset="0"/>
              </a:rPr>
              <a:t>Purposes</a:t>
            </a:r>
            <a:endParaRPr lang="ko-KR" altLang="en-US" sz="4400" b="0" dirty="0" smtClean="0">
              <a:latin typeface="Berlin Sans FB" pitchFamily="34" charset="0"/>
            </a:endParaRPr>
          </a:p>
        </p:txBody>
      </p:sp>
      <p:sp>
        <p:nvSpPr>
          <p:cNvPr id="3" name="Rect 3"/>
          <p:cNvSpPr>
            <a:spLocks noGrp="1" noChangeArrowheads="1"/>
          </p:cNvSpPr>
          <p:nvPr/>
        </p:nvSpPr>
        <p:spPr>
          <a:xfrm>
            <a:off x="1303371" y="1241801"/>
            <a:ext cx="7076352" cy="5185410"/>
          </a:xfrm>
          <a:prstGeom prst="rect">
            <a:avLst/>
          </a:prstGeom>
          <a:noFill/>
          <a:ln w="9525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000000"/>
                </a:solidFill>
                <a:latin typeface="Comic Sans MS" pitchFamily="66" charset="0"/>
              </a:rPr>
              <a:t>Document clinical </a:t>
            </a:r>
            <a:r>
              <a:rPr lang="en-US" altLang="ko-KR" sz="2000" dirty="0" smtClean="0">
                <a:solidFill>
                  <a:srgbClr val="000000"/>
                </a:solidFill>
                <a:latin typeface="Comic Sans MS" pitchFamily="66" charset="0"/>
              </a:rPr>
              <a:t>care.</a:t>
            </a:r>
            <a:endParaRPr lang="ko-KR" altLang="en-US" sz="2000" dirty="0" smtClean="0">
              <a:latin typeface="Comic Sans MS" pitchFamily="66" charset="0"/>
            </a:endParaRPr>
          </a:p>
          <a:p>
            <a:pPr marL="0" indent="0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dirty="0" smtClean="0">
              <a:latin typeface="Comic Sans MS" pitchFamily="66" charset="0"/>
            </a:endParaRPr>
          </a:p>
          <a:p>
            <a:pPr marL="0" indent="0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000000"/>
                </a:solidFill>
                <a:latin typeface="Comic Sans MS" pitchFamily="66" charset="0"/>
              </a:rPr>
              <a:t>Serve as the basis for care planning and continuity of care</a:t>
            </a:r>
            <a:r>
              <a:rPr lang="en-US" altLang="ko-KR" sz="200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  <a:p>
            <a:pPr marL="0" indent="0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altLang="ko-KR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000000"/>
                </a:solidFill>
                <a:latin typeface="Comic Sans MS" pitchFamily="66" charset="0"/>
              </a:rPr>
              <a:t>Serve as the basis for continuity of care.</a:t>
            </a:r>
            <a:endParaRPr lang="ko-KR" altLang="en-US" sz="2000" dirty="0" smtClean="0">
              <a:latin typeface="Comic Sans MS" pitchFamily="66" charset="0"/>
            </a:endParaRPr>
          </a:p>
          <a:p>
            <a:pPr marL="0" indent="0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dirty="0" smtClean="0">
              <a:latin typeface="Comic Sans MS" pitchFamily="66" charset="0"/>
            </a:endParaRPr>
          </a:p>
        </p:txBody>
      </p:sp>
      <p:pic>
        <p:nvPicPr>
          <p:cNvPr id="4" name="Picture 3" descr="images (15).jpg"/>
          <p:cNvPicPr>
            <a:picLocks noChangeAspect="1"/>
          </p:cNvPicPr>
          <p:nvPr/>
        </p:nvPicPr>
        <p:blipFill>
          <a:blip r:embed="rId2"/>
          <a:srcRect t="20311"/>
          <a:stretch>
            <a:fillRect/>
          </a:stretch>
        </p:blipFill>
        <p:spPr>
          <a:xfrm>
            <a:off x="2613552" y="3489300"/>
            <a:ext cx="3964676" cy="2106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1310187" y="1651380"/>
            <a:ext cx="6741994" cy="4058107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algn="l" defTabSz="50800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Facilitate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coordination of clinical care.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2000" b="0" dirty="0" smtClean="0"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C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omply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with legal, regulatory, and institutional guidance and standards.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F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acilitate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quality assurance and utilization review.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ko-KR" altLang="en-US" sz="2000" b="0" dirty="0" smtClean="0"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P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rovide </a:t>
            </a: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risk management and malpractice protection.</a:t>
            </a:r>
            <a:endParaRPr lang="ko-KR" altLang="en-US" sz="2000" b="0" dirty="0" smtClean="0">
              <a:effectLst/>
              <a:latin typeface="Comic Sans MS" pitchFamily="66" charset="0"/>
            </a:endParaRPr>
          </a:p>
        </p:txBody>
      </p:sp>
      <p:sp>
        <p:nvSpPr>
          <p:cNvPr id="3" name="Rect 3"/>
          <p:cNvSpPr txBox="1">
            <a:spLocks noChangeArrowheads="1"/>
          </p:cNvSpPr>
          <p:nvPr/>
        </p:nvSpPr>
        <p:spPr>
          <a:xfrm>
            <a:off x="1412556" y="288108"/>
            <a:ext cx="2313284" cy="858304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vert="horz" wrap="square" lIns="91440" tIns="45720" rIns="91440" bIns="4572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508000" rtl="0" eaLnBrk="1" fontAlgn="base" latinLnBrk="1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>Purposes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2073" y="982622"/>
            <a:ext cx="1869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ko-KR" sz="2800" b="1" dirty="0" err="1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Cnt’d</a:t>
            </a:r>
            <a:r>
              <a:rPr kumimoji="0" lang="en-US" altLang="ko-KR" sz="2800" b="1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radley Hand ITC" pitchFamily="66" charset="0"/>
              </a:rPr>
              <a:t>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>
            <a:off x="1310187" y="1460308"/>
            <a:ext cx="6741994" cy="4058107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Chief complaint or reason for the encounter.</a:t>
            </a: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altLang="ko-KR" sz="2000" b="0" dirty="0" smtClean="0"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altLang="ko-KR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Relevant history, findings and prior diagnostic best results.</a:t>
            </a:r>
          </a:p>
        </p:txBody>
      </p:sp>
      <p:sp>
        <p:nvSpPr>
          <p:cNvPr id="3" name="Rect 3"/>
          <p:cNvSpPr txBox="1">
            <a:spLocks noChangeArrowheads="1"/>
          </p:cNvSpPr>
          <p:nvPr/>
        </p:nvSpPr>
        <p:spPr>
          <a:xfrm>
            <a:off x="627798" y="354838"/>
            <a:ext cx="8229600" cy="873457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vert="horz" wrap="square" lIns="91440" tIns="45720" rIns="91440" bIns="4572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508000" rtl="0" eaLnBrk="1" fontAlgn="base" latinLnBrk="1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erlin Sans FB" pitchFamily="34" charset="0"/>
                <a:ea typeface="+mj-ea"/>
                <a:cs typeface="+mj-cs"/>
              </a:rPr>
              <a:t>Basic Principles of Documentation</a:t>
            </a:r>
            <a:endParaRPr kumimoji="0" lang="en-US" altLang="ko-KR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757" y="3097359"/>
            <a:ext cx="5578244" cy="2421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rgbClr val="E8A56E"/>
        </a:solidFill>
        <a:ln w="38100" cmpd="sng">
          <a:noFill/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6822</TotalTime>
  <Words>448</Words>
  <Application>Microsoft Office PowerPoint</Application>
  <PresentationFormat>On-screen Show (4:3)</PresentationFormat>
  <Paragraphs>105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Documentation in  health care</vt:lpstr>
      <vt:lpstr>Contents…</vt:lpstr>
      <vt:lpstr>Slide 3</vt:lpstr>
      <vt:lpstr>Slide 4</vt:lpstr>
      <vt:lpstr>Slide 5</vt:lpstr>
      <vt:lpstr>Slide 6</vt:lpstr>
      <vt:lpstr>Purposes</vt:lpstr>
      <vt:lpstr>Slide 8</vt:lpstr>
      <vt:lpstr>Slide 9</vt:lpstr>
      <vt:lpstr>Slide 10</vt:lpstr>
      <vt:lpstr>Elements of Good Clinical Documentation</vt:lpstr>
      <vt:lpstr>Slide 12</vt:lpstr>
      <vt:lpstr>Slide 13</vt:lpstr>
      <vt:lpstr>Documentation should be able to demonstrate...</vt:lpstr>
      <vt:lpstr>Slide 15</vt:lpstr>
      <vt:lpstr>Consequences of Deficient Documentation</vt:lpstr>
      <vt:lpstr>Consequences of Deficient Documentation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제목</dc:title>
  <dc:creator>김준범</dc:creator>
  <cp:lastModifiedBy>watz</cp:lastModifiedBy>
  <cp:revision>132</cp:revision>
  <dcterms:created xsi:type="dcterms:W3CDTF">2011-02-17T05:47:24Z</dcterms:created>
  <dcterms:modified xsi:type="dcterms:W3CDTF">2014-02-14T13:00:07Z</dcterms:modified>
</cp:coreProperties>
</file>