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70" r:id="rId14"/>
    <p:sldId id="273" r:id="rId15"/>
    <p:sldId id="272" r:id="rId16"/>
    <p:sldId id="274" r:id="rId17"/>
    <p:sldId id="275" r:id="rId18"/>
    <p:sldId id="276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8FA29C-F8CC-4E12-AA99-1E04A180C9D5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586886C-53E2-4F7B-9283-1D5FCA246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A29C-F8CC-4E12-AA99-1E04A180C9D5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886C-53E2-4F7B-9283-1D5FCA246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A29C-F8CC-4E12-AA99-1E04A180C9D5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886C-53E2-4F7B-9283-1D5FCA246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8FA29C-F8CC-4E12-AA99-1E04A180C9D5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86886C-53E2-4F7B-9283-1D5FCA246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8FA29C-F8CC-4E12-AA99-1E04A180C9D5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586886C-53E2-4F7B-9283-1D5FCA246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A29C-F8CC-4E12-AA99-1E04A180C9D5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886C-53E2-4F7B-9283-1D5FCA246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A29C-F8CC-4E12-AA99-1E04A180C9D5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886C-53E2-4F7B-9283-1D5FCA246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8FA29C-F8CC-4E12-AA99-1E04A180C9D5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86886C-53E2-4F7B-9283-1D5FCA246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A29C-F8CC-4E12-AA99-1E04A180C9D5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886C-53E2-4F7B-9283-1D5FCA246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8FA29C-F8CC-4E12-AA99-1E04A180C9D5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86886C-53E2-4F7B-9283-1D5FCA246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8FA29C-F8CC-4E12-AA99-1E04A180C9D5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86886C-53E2-4F7B-9283-1D5FCA246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8FA29C-F8CC-4E12-AA99-1E04A180C9D5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586886C-53E2-4F7B-9283-1D5FCA246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lideshare.net/zia_jaan/verbal-communication-1015480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676400"/>
            <a:ext cx="9144000" cy="2819400"/>
          </a:xfrm>
        </p:spPr>
        <p:txBody>
          <a:bodyPr/>
          <a:lstStyle/>
          <a:p>
            <a:r>
              <a:rPr lang="en-US" dirty="0" smtClean="0"/>
              <a:t>Professional Relationships</a:t>
            </a:r>
            <a:endParaRPr lang="en-US" dirty="0"/>
          </a:p>
        </p:txBody>
      </p:sp>
      <p:pic>
        <p:nvPicPr>
          <p:cNvPr id="21506" name="Picture 2" descr="Mortg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219200"/>
            <a:ext cx="5791200" cy="409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Verbal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Oral Communication</a:t>
            </a:r>
          </a:p>
          <a:p>
            <a:r>
              <a:rPr lang="en-US" sz="2800" dirty="0" smtClean="0"/>
              <a:t>Written Communication</a:t>
            </a:r>
          </a:p>
          <a:p>
            <a:endParaRPr lang="en-US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733800"/>
            <a:ext cx="1981200" cy="2313810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981200"/>
            <a:ext cx="2638425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and written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Oral communication</a:t>
            </a:r>
          </a:p>
          <a:p>
            <a:r>
              <a:rPr lang="en-US" sz="2800" dirty="0" smtClean="0"/>
              <a:t>Anything that emanates from the mouth is called as oral communication.</a:t>
            </a:r>
          </a:p>
          <a:p>
            <a:pPr>
              <a:buNone/>
            </a:pPr>
            <a:r>
              <a:rPr lang="en-US" sz="2800" dirty="0" smtClean="0"/>
              <a:t>Written communication</a:t>
            </a:r>
          </a:p>
          <a:p>
            <a:r>
              <a:rPr lang="en-US" sz="2800" dirty="0" smtClean="0"/>
              <a:t>Anything that involves writing, typing is called written communication.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dirty="0" smtClean="0"/>
              <a:t>Non verbal communication</a:t>
            </a:r>
            <a:endParaRPr lang="en-US" dirty="0"/>
          </a:p>
        </p:txBody>
      </p:sp>
      <p:pic>
        <p:nvPicPr>
          <p:cNvPr id="4" name="Picture 2" descr="C:\Users\User\Desktop\FB pic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078935" cy="306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FB pic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3657600" cy="348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533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non verbal communication?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3716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When we interact  with others, we continuously give and receive wordless signals.</a:t>
            </a:r>
            <a:endParaRPr lang="en-US" sz="2800" dirty="0"/>
          </a:p>
        </p:txBody>
      </p:sp>
      <p:pic>
        <p:nvPicPr>
          <p:cNvPr id="9220" name="Picture 4" descr="Grumpy Cat 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4419600" cy="311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295400"/>
            <a:ext cx="7848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Facial expressions </a:t>
            </a:r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812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The human face is extremely expressive, able to express countless emotions without saying a word.</a:t>
            </a:r>
            <a:endParaRPr lang="en-US" sz="2800" dirty="0"/>
          </a:p>
        </p:txBody>
      </p:sp>
      <p:pic>
        <p:nvPicPr>
          <p:cNvPr id="5" name="Picture 2" descr="C:\Users\User\Desktop\FB pics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3733800" cy="301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Types of non verbal communication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2233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793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Body movements and posture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Consider how your perceptions of people are affected by the way they sit, walk, stand up, or hold their head.</a:t>
            </a:r>
            <a:endParaRPr lang="en-US" sz="2800" dirty="0"/>
          </a:p>
        </p:txBody>
      </p:sp>
      <p:pic>
        <p:nvPicPr>
          <p:cNvPr id="5" name="Picture 2" descr="C:\Users\User\Desktop\FB pics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33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Gestures </a:t>
            </a:r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Gestures are woven into the fabric of our daily lives. We wave, point, beckon, and use our hands when we’re arguing or speaking animatedly.</a:t>
            </a:r>
            <a:endParaRPr lang="en-US" sz="2800" dirty="0"/>
          </a:p>
        </p:txBody>
      </p:sp>
      <p:pic>
        <p:nvPicPr>
          <p:cNvPr id="4" name="Picture 2" descr="C:\Users\User\Desktop\FB pic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Eye contact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Since the visual sense is dominant for most people, eye contact is an especially important type of nonverbal communication.</a:t>
            </a:r>
            <a:endParaRPr lang="en-US" sz="2800" dirty="0"/>
          </a:p>
        </p:txBody>
      </p:sp>
      <p:pic>
        <p:nvPicPr>
          <p:cNvPr id="4" name="Picture 2" descr="C:\Users\User\Desktop\FB pic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5029200" cy="24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Touch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8305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We communicate a great deal through touch. Think about the messages given by the following: a weak handshake, a timid tap on the shoulder, a warm bear hug, a reassuring slap on the back, a patronizing pat on the head, or a controlling grip on your arm.</a:t>
            </a:r>
          </a:p>
          <a:p>
            <a:endParaRPr lang="en-US" dirty="0"/>
          </a:p>
        </p:txBody>
      </p:sp>
      <p:pic>
        <p:nvPicPr>
          <p:cNvPr id="5" name="Picture 2" descr="C:\Users\User\Desktop\FB pics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57428"/>
            <a:ext cx="3352800" cy="251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Voice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smtClean="0"/>
              <a:t> It’s </a:t>
            </a:r>
            <a:r>
              <a:rPr lang="en-US" sz="2800" dirty="0" smtClean="0"/>
              <a:t>not just what you say, it’s </a:t>
            </a:r>
            <a:r>
              <a:rPr lang="en-US" sz="2800" b="1" i="1" dirty="0" smtClean="0"/>
              <a:t>how</a:t>
            </a:r>
            <a:r>
              <a:rPr lang="en-US" sz="2800" dirty="0" smtClean="0"/>
              <a:t> you say it. When we speak, other people “read” our voices in addition to listening to our words. </a:t>
            </a:r>
          </a:p>
          <a:p>
            <a:endParaRPr lang="en-US" sz="3600" dirty="0"/>
          </a:p>
        </p:txBody>
      </p:sp>
      <p:pic>
        <p:nvPicPr>
          <p:cNvPr id="3074" name="Picture 2" descr="Mother asking daughter to take her n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276600"/>
            <a:ext cx="4203088" cy="2967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What is a professional relationship?</a:t>
            </a:r>
          </a:p>
          <a:p>
            <a:r>
              <a:rPr lang="en-US" sz="2800" dirty="0" smtClean="0"/>
              <a:t>Comparison between professional and non professional </a:t>
            </a:r>
          </a:p>
          <a:p>
            <a:r>
              <a:rPr lang="en-US" sz="2800" dirty="0" smtClean="0"/>
              <a:t>Communication </a:t>
            </a:r>
          </a:p>
          <a:p>
            <a:r>
              <a:rPr lang="en-US" sz="2800" dirty="0" smtClean="0"/>
              <a:t>Types of communication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Therapeutic communication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800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 smtClean="0"/>
              <a:t>What is it? </a:t>
            </a:r>
          </a:p>
          <a:p>
            <a:endParaRPr lang="en-SG" sz="3200" dirty="0" smtClean="0"/>
          </a:p>
          <a:p>
            <a:pPr>
              <a:buFont typeface="Arial" pitchFamily="34" charset="0"/>
              <a:buChar char="•"/>
            </a:pPr>
            <a:r>
              <a:rPr lang="en-SG" sz="2800" dirty="0" smtClean="0"/>
              <a:t> Therapeutic communication is defined as the face-to-face process of interacting that focuses on advancing the physical and emotional well-being of a patient</a:t>
            </a:r>
            <a:endParaRPr lang="en-US" sz="28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791200"/>
            <a:ext cx="84892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Watson J. Caring Science as Sacred Science. Philadelphia, PA: FA Davis Company; 2005.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therapeitic relationship2 thumb1 Therapeutic and Non Therapeutic Communi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683000"/>
            <a:ext cx="2895600" cy="193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Thankyou</a:t>
            </a:r>
            <a:r>
              <a:rPr lang="en-US" sz="4000" dirty="0" smtClean="0"/>
              <a:t>, 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Any questions?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professional relationship?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professional relationship is a good understanding between colleagues, clients or any other important person for various reasons. The relationship involves work related issues and businesses.</a:t>
            </a:r>
            <a:endParaRPr lang="en-US" sz="2800" dirty="0"/>
          </a:p>
        </p:txBody>
      </p:sp>
      <p:pic>
        <p:nvPicPr>
          <p:cNvPr id="19458" name="Picture 2" descr="http://www.optiver.com/amsterdam/data/women-shaking-ha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886200"/>
            <a:ext cx="4025660" cy="2667000"/>
          </a:xfrm>
          <a:prstGeom prst="rect">
            <a:avLst/>
          </a:prstGeom>
          <a:noFill/>
        </p:spPr>
      </p:pic>
      <p:pic>
        <p:nvPicPr>
          <p:cNvPr id="19460" name="Picture 4" descr="Mortg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73229"/>
            <a:ext cx="2004060" cy="2984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Comparison between professional and non professional relationship</a:t>
            </a:r>
            <a:endParaRPr lang="en-US" dirty="0"/>
          </a:p>
        </p:txBody>
      </p:sp>
      <p:pic>
        <p:nvPicPr>
          <p:cNvPr id="4" name="Picture 2" descr="C:\Users\nexus\Desktop\Success\IIHS\gen5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78822">
            <a:off x="457200" y="2590800"/>
            <a:ext cx="4038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nexus\Desktop\Success\IIHS\aawebsite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9268">
            <a:off x="4495800" y="2618509"/>
            <a:ext cx="42672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600" y="6096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r>
              <a:rPr lang="en-US" dirty="0" err="1" smtClean="0"/>
              <a:t>Milgrom</a:t>
            </a:r>
            <a:r>
              <a:rPr lang="en-US" dirty="0" smtClean="0"/>
              <a:t> , J. (1992)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Professional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2590800"/>
          </a:xfrm>
        </p:spPr>
        <p:txBody>
          <a:bodyPr/>
          <a:lstStyle/>
          <a:p>
            <a:r>
              <a:rPr lang="en-US" dirty="0" smtClean="0"/>
              <a:t> A</a:t>
            </a:r>
            <a:r>
              <a:rPr lang="en-US" sz="2800" dirty="0" smtClean="0"/>
              <a:t> professional relationship is a good understanding between colleagues, clients or any other important person for various reasons. As a nurse, it is a therapeutic relationship.</a:t>
            </a:r>
            <a:endParaRPr lang="en-US" sz="2800" dirty="0"/>
          </a:p>
        </p:txBody>
      </p:sp>
      <p:pic>
        <p:nvPicPr>
          <p:cNvPr id="4" name="Picture 2" descr="C:\Users\nexus\Desktop\Success\IIH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62393"/>
            <a:ext cx="4572000" cy="309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nexus\Desktop\Success\IIHS\1342147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79137">
            <a:off x="4920598" y="3510827"/>
            <a:ext cx="4048560" cy="31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Non professional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001000" cy="1600200"/>
          </a:xfrm>
        </p:spPr>
        <p:txBody>
          <a:bodyPr/>
          <a:lstStyle/>
          <a:p>
            <a:r>
              <a:rPr lang="en-US" dirty="0" smtClean="0"/>
              <a:t> Non-professional relationships are social relationships which may be casual, friendly, or romantic in nature.</a:t>
            </a:r>
            <a:endParaRPr lang="en-US" dirty="0"/>
          </a:p>
        </p:txBody>
      </p:sp>
      <p:pic>
        <p:nvPicPr>
          <p:cNvPr id="4" name="Picture 2" descr="C:\Users\nexus\Desktop\Success\IIHS\Leon Mathilda and Leon say goodb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8799">
            <a:off x="133391" y="3204847"/>
            <a:ext cx="3844996" cy="317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nexus\Desktop\Success\IIHS\7596629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29589">
            <a:off x="4685708" y="3133935"/>
            <a:ext cx="3493010" cy="33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304800"/>
          <a:ext cx="4038600" cy="6517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18354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Professional relationship</a:t>
                      </a:r>
                      <a:endParaRPr lang="en-US" sz="3200" dirty="0"/>
                    </a:p>
                  </a:txBody>
                  <a:tcPr/>
                </a:tc>
              </a:tr>
              <a:tr h="794588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professional puts the consumer first.</a:t>
                      </a:r>
                      <a:endParaRPr lang="en-US" sz="2400" dirty="0"/>
                    </a:p>
                  </a:txBody>
                  <a:tcPr/>
                </a:tc>
              </a:tr>
              <a:tr h="1573215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professional does not invite the consumer to his</a:t>
                      </a:r>
                    </a:p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her home.</a:t>
                      </a:r>
                      <a:endParaRPr lang="en-US" sz="2400" dirty="0"/>
                    </a:p>
                  </a:txBody>
                  <a:tcPr/>
                </a:tc>
              </a:tr>
              <a:tr h="2045180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professional does not engage in discussions with the</a:t>
                      </a:r>
                    </a:p>
                    <a:p>
                      <a:pPr algn="l"/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consumer about the professional ’ s personal problems.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2072316"/>
              </p:ext>
            </p:extLst>
          </p:nvPr>
        </p:nvGraphicFramePr>
        <p:xfrm>
          <a:off x="381000" y="304800"/>
          <a:ext cx="8077200" cy="6517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18354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Professional relationship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Friendship</a:t>
                      </a:r>
                      <a:endParaRPr lang="en-US" sz="3200" dirty="0"/>
                    </a:p>
                  </a:txBody>
                  <a:tcPr/>
                </a:tc>
              </a:tr>
              <a:tr h="794588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professional puts the consumer first.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Each friend gives support to the other</a:t>
                      </a:r>
                      <a:endParaRPr lang="en-US" sz="2400" dirty="0"/>
                    </a:p>
                  </a:txBody>
                  <a:tcPr/>
                </a:tc>
              </a:tr>
              <a:tr h="1573215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professional does not invite the consumer to his</a:t>
                      </a:r>
                    </a:p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her home.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Friends can go to each other ’ s home</a:t>
                      </a:r>
                      <a:endParaRPr lang="en-US" sz="2400" dirty="0"/>
                    </a:p>
                  </a:txBody>
                  <a:tcPr/>
                </a:tc>
              </a:tr>
              <a:tr h="2045180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professional does not engage in discussions with the</a:t>
                      </a:r>
                    </a:p>
                    <a:p>
                      <a:pPr algn="l"/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consumer about the professional ’ s personal problems.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Friends confide in each other equally and</a:t>
                      </a:r>
                    </a:p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discuss each other ’ s personal problems.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7467600" cy="1143000"/>
          </a:xfrm>
        </p:spPr>
        <p:txBody>
          <a:bodyPr/>
          <a:lstStyle/>
          <a:p>
            <a:r>
              <a:rPr lang="en-US" dirty="0" smtClean="0"/>
              <a:t>What is 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8305800" cy="205739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sz="3000" dirty="0" smtClean="0"/>
          </a:p>
          <a:p>
            <a:pPr>
              <a:buNone/>
            </a:pPr>
            <a:endParaRPr lang="en-US" sz="5100" dirty="0" smtClean="0"/>
          </a:p>
          <a:p>
            <a:pPr>
              <a:buNone/>
            </a:pPr>
            <a:r>
              <a:rPr lang="en-US" sz="5100" dirty="0" smtClean="0"/>
              <a:t>Communication </a:t>
            </a:r>
            <a:r>
              <a:rPr lang="en-US" sz="5100" dirty="0" smtClean="0"/>
              <a:t>is simply the act of transferring information from one place to another.</a:t>
            </a:r>
            <a:br>
              <a:rPr lang="en-US" sz="51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3528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Types of communication: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Non verbal communication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Verbal communication</a:t>
            </a:r>
          </a:p>
        </p:txBody>
      </p:sp>
      <p:pic>
        <p:nvPicPr>
          <p:cNvPr id="14338" name="Picture 2" descr="http://upload.wikimedia.org/wikipedia/commons/thumb/0/0d/Transactional_comm_model.jpg/270px-Transactional_comm_mod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495800"/>
            <a:ext cx="2571750" cy="1857376"/>
          </a:xfrm>
          <a:prstGeom prst="rect">
            <a:avLst/>
          </a:prstGeom>
          <a:noFill/>
        </p:spPr>
      </p:pic>
      <p:pic>
        <p:nvPicPr>
          <p:cNvPr id="14342" name="Picture 6" descr="http://www.technovativesolutions.co.uk/file/img/work/communic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04800"/>
            <a:ext cx="351663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verbal 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228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is written or spoken message that uses words to exchange ideas/information.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67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http://www.slideshare.net/zia_jaan/verbal-communication-10154800</a:t>
            </a:r>
            <a:endParaRPr lang="en-US" sz="2000" dirty="0"/>
          </a:p>
        </p:txBody>
      </p:sp>
      <p:pic>
        <p:nvPicPr>
          <p:cNvPr id="5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895600"/>
            <a:ext cx="4191000" cy="1876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354</TotalTime>
  <Words>540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Professional Relationships</vt:lpstr>
      <vt:lpstr>Contents</vt:lpstr>
      <vt:lpstr>What is a professional relationship?</vt:lpstr>
      <vt:lpstr>Comparison between professional and non professional relationship</vt:lpstr>
      <vt:lpstr>Professional relationship</vt:lpstr>
      <vt:lpstr>Non professional relationship</vt:lpstr>
      <vt:lpstr>Slide 7</vt:lpstr>
      <vt:lpstr>What is communication?</vt:lpstr>
      <vt:lpstr>What is verbal communication?</vt:lpstr>
      <vt:lpstr>Types of Verbal Communication</vt:lpstr>
      <vt:lpstr>Oral and written communication</vt:lpstr>
      <vt:lpstr>Non verbal communication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Relationships</dc:title>
  <dc:creator>Your User Name</dc:creator>
  <cp:lastModifiedBy>Your User Name</cp:lastModifiedBy>
  <cp:revision>6</cp:revision>
  <dcterms:created xsi:type="dcterms:W3CDTF">2014-01-27T03:43:42Z</dcterms:created>
  <dcterms:modified xsi:type="dcterms:W3CDTF">2014-01-28T07:18:37Z</dcterms:modified>
</cp:coreProperties>
</file>