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8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71" r:id="rId14"/>
    <p:sldId id="272" r:id="rId15"/>
    <p:sldId id="273" r:id="rId16"/>
    <p:sldId id="274" r:id="rId17"/>
    <p:sldId id="268" r:id="rId18"/>
    <p:sldId id="269" r:id="rId19"/>
    <p:sldId id="27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BF908D-89DE-4B94-99EA-77B69E8B7D13}" type="doc">
      <dgm:prSet loTypeId="urn:microsoft.com/office/officeart/2005/8/layout/radial3" loCatId="relationship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618533BC-816B-4C84-852F-D39F2A0B0798}">
      <dgm:prSet phldrT="[Text]"/>
      <dgm:spPr/>
      <dgm:t>
        <a:bodyPr/>
        <a:lstStyle/>
        <a:p>
          <a:r>
            <a:rPr lang="en-US" dirty="0" smtClean="0"/>
            <a:t>Restraints</a:t>
          </a:r>
          <a:endParaRPr lang="en-US" dirty="0"/>
        </a:p>
      </dgm:t>
    </dgm:pt>
    <dgm:pt modelId="{6F28A6EF-F82F-4876-896B-823CE53D633D}" type="parTrans" cxnId="{FD6503DA-43DC-46C9-ADF7-EDBE36E145E3}">
      <dgm:prSet/>
      <dgm:spPr/>
      <dgm:t>
        <a:bodyPr/>
        <a:lstStyle/>
        <a:p>
          <a:endParaRPr lang="en-US"/>
        </a:p>
      </dgm:t>
    </dgm:pt>
    <dgm:pt modelId="{F588660D-9565-4D3F-825D-0B35783E5B8B}" type="sibTrans" cxnId="{FD6503DA-43DC-46C9-ADF7-EDBE36E145E3}">
      <dgm:prSet/>
      <dgm:spPr/>
      <dgm:t>
        <a:bodyPr/>
        <a:lstStyle/>
        <a:p>
          <a:endParaRPr lang="en-US"/>
        </a:p>
      </dgm:t>
    </dgm:pt>
    <dgm:pt modelId="{72975B7E-98FC-449B-BC35-C2F6508B68F6}">
      <dgm:prSet phldrT="[Text]" custT="1"/>
      <dgm:spPr/>
      <dgm:t>
        <a:bodyPr/>
        <a:lstStyle/>
        <a:p>
          <a:r>
            <a:rPr lang="en-US" sz="1800" dirty="0" smtClean="0"/>
            <a:t>Autonomy</a:t>
          </a:r>
          <a:endParaRPr lang="en-US" sz="1800" dirty="0"/>
        </a:p>
      </dgm:t>
    </dgm:pt>
    <dgm:pt modelId="{1918BFA8-EB41-4CAF-BDC1-3F4E056259E7}" type="parTrans" cxnId="{424F928B-B487-40DA-AF44-92EEE333A12F}">
      <dgm:prSet/>
      <dgm:spPr/>
      <dgm:t>
        <a:bodyPr/>
        <a:lstStyle/>
        <a:p>
          <a:endParaRPr lang="en-US"/>
        </a:p>
      </dgm:t>
    </dgm:pt>
    <dgm:pt modelId="{1204348F-D115-4C86-AC9C-45AE89000318}" type="sibTrans" cxnId="{424F928B-B487-40DA-AF44-92EEE333A12F}">
      <dgm:prSet/>
      <dgm:spPr/>
      <dgm:t>
        <a:bodyPr/>
        <a:lstStyle/>
        <a:p>
          <a:endParaRPr lang="en-US"/>
        </a:p>
      </dgm:t>
    </dgm:pt>
    <dgm:pt modelId="{A77BC4F2-9C19-4348-82A4-43FC243D63B8}">
      <dgm:prSet phldrT="[Text]" custT="1"/>
      <dgm:spPr/>
      <dgm:t>
        <a:bodyPr/>
        <a:lstStyle/>
        <a:p>
          <a:r>
            <a:rPr lang="en-US" sz="1800" dirty="0" smtClean="0"/>
            <a:t>Beneficence</a:t>
          </a:r>
          <a:endParaRPr lang="en-US" sz="1800" dirty="0"/>
        </a:p>
      </dgm:t>
    </dgm:pt>
    <dgm:pt modelId="{AE042431-2B95-41B7-B91F-491B16FE3789}" type="parTrans" cxnId="{F3ACAD7A-8AB9-42FE-9A5D-117D88A6DD73}">
      <dgm:prSet/>
      <dgm:spPr/>
      <dgm:t>
        <a:bodyPr/>
        <a:lstStyle/>
        <a:p>
          <a:endParaRPr lang="en-US"/>
        </a:p>
      </dgm:t>
    </dgm:pt>
    <dgm:pt modelId="{E97F3191-249A-4B8C-989A-635EA9623F06}" type="sibTrans" cxnId="{F3ACAD7A-8AB9-42FE-9A5D-117D88A6DD73}">
      <dgm:prSet/>
      <dgm:spPr/>
      <dgm:t>
        <a:bodyPr/>
        <a:lstStyle/>
        <a:p>
          <a:endParaRPr lang="en-US"/>
        </a:p>
      </dgm:t>
    </dgm:pt>
    <dgm:pt modelId="{6B70D39D-B722-4270-9D01-D0D73CC82F9E}">
      <dgm:prSet phldrT="[Text]" custT="1"/>
      <dgm:spPr/>
      <dgm:t>
        <a:bodyPr/>
        <a:lstStyle/>
        <a:p>
          <a:r>
            <a:rPr lang="en-US" sz="1800" dirty="0" smtClean="0"/>
            <a:t>Non-maleficence</a:t>
          </a:r>
          <a:endParaRPr lang="en-US" sz="1800" dirty="0"/>
        </a:p>
      </dgm:t>
    </dgm:pt>
    <dgm:pt modelId="{C43FEB27-83A2-4035-81D0-024B159602E9}" type="parTrans" cxnId="{107078A4-5AEE-4A89-B955-14A1B2FFD52C}">
      <dgm:prSet/>
      <dgm:spPr/>
      <dgm:t>
        <a:bodyPr/>
        <a:lstStyle/>
        <a:p>
          <a:endParaRPr lang="en-US"/>
        </a:p>
      </dgm:t>
    </dgm:pt>
    <dgm:pt modelId="{2D533CC6-D288-407A-AA4B-7F367A706095}" type="sibTrans" cxnId="{107078A4-5AEE-4A89-B955-14A1B2FFD52C}">
      <dgm:prSet/>
      <dgm:spPr/>
      <dgm:t>
        <a:bodyPr/>
        <a:lstStyle/>
        <a:p>
          <a:endParaRPr lang="en-US"/>
        </a:p>
      </dgm:t>
    </dgm:pt>
    <dgm:pt modelId="{8C35E078-214B-41FA-AD64-D702067C68BF}">
      <dgm:prSet phldrT="[Text]" custT="1"/>
      <dgm:spPr/>
      <dgm:t>
        <a:bodyPr/>
        <a:lstStyle/>
        <a:p>
          <a:r>
            <a:rPr lang="en-US" sz="1800" dirty="0" smtClean="0"/>
            <a:t>Justice</a:t>
          </a:r>
          <a:endParaRPr lang="en-US" sz="1800" dirty="0"/>
        </a:p>
      </dgm:t>
    </dgm:pt>
    <dgm:pt modelId="{C7C4FF64-7499-4093-9FF9-F8C7624D5C63}" type="parTrans" cxnId="{A226C55C-58EA-4CBE-90ED-499F8137E4FB}">
      <dgm:prSet/>
      <dgm:spPr/>
      <dgm:t>
        <a:bodyPr/>
        <a:lstStyle/>
        <a:p>
          <a:endParaRPr lang="en-US"/>
        </a:p>
      </dgm:t>
    </dgm:pt>
    <dgm:pt modelId="{E6C4AD4E-A18B-4AEB-A397-989502385DA0}" type="sibTrans" cxnId="{A226C55C-58EA-4CBE-90ED-499F8137E4FB}">
      <dgm:prSet/>
      <dgm:spPr/>
      <dgm:t>
        <a:bodyPr/>
        <a:lstStyle/>
        <a:p>
          <a:endParaRPr lang="en-US"/>
        </a:p>
      </dgm:t>
    </dgm:pt>
    <dgm:pt modelId="{B9A9C4A5-DD52-404F-AEFC-DFFD5E0BEDD9}" type="pres">
      <dgm:prSet presAssocID="{4DBF908D-89DE-4B94-99EA-77B69E8B7D13}" presName="composite" presStyleCnt="0">
        <dgm:presLayoutVars>
          <dgm:chMax val="1"/>
          <dgm:dir/>
          <dgm:resizeHandles val="exact"/>
        </dgm:presLayoutVars>
      </dgm:prSet>
      <dgm:spPr/>
    </dgm:pt>
    <dgm:pt modelId="{796F3D16-E04F-459F-8229-71EF32E462C4}" type="pres">
      <dgm:prSet presAssocID="{4DBF908D-89DE-4B94-99EA-77B69E8B7D13}" presName="radial" presStyleCnt="0">
        <dgm:presLayoutVars>
          <dgm:animLvl val="ctr"/>
        </dgm:presLayoutVars>
      </dgm:prSet>
      <dgm:spPr/>
    </dgm:pt>
    <dgm:pt modelId="{50A9F04C-8630-4CDE-99ED-49486A06169E}" type="pres">
      <dgm:prSet presAssocID="{618533BC-816B-4C84-852F-D39F2A0B0798}" presName="centerShape" presStyleLbl="vennNode1" presStyleIdx="0" presStyleCnt="5"/>
      <dgm:spPr/>
      <dgm:t>
        <a:bodyPr/>
        <a:lstStyle/>
        <a:p>
          <a:endParaRPr lang="en-US"/>
        </a:p>
      </dgm:t>
    </dgm:pt>
    <dgm:pt modelId="{27D8698A-4783-43E7-AD1E-A5150AE5A1ED}" type="pres">
      <dgm:prSet presAssocID="{72975B7E-98FC-449B-BC35-C2F6508B68F6}" presName="node" presStyleLbl="vennNode1" presStyleIdx="1" presStyleCnt="5" custScaleX="165666" custScaleY="142958" custRadScaleRad="95821" custRadScaleInc="1054">
        <dgm:presLayoutVars>
          <dgm:bulletEnabled val="1"/>
        </dgm:presLayoutVars>
      </dgm:prSet>
      <dgm:spPr/>
    </dgm:pt>
    <dgm:pt modelId="{29910A0A-B0C8-4436-ACCE-C7F9DC61B625}" type="pres">
      <dgm:prSet presAssocID="{A77BC4F2-9C19-4348-82A4-43FC243D63B8}" presName="node" presStyleLbl="vennNode1" presStyleIdx="2" presStyleCnt="5" custScaleX="179766" custScaleY="165732" custRadScaleRad="134262" custRadScaleInc="-1180">
        <dgm:presLayoutVars>
          <dgm:bulletEnabled val="1"/>
        </dgm:presLayoutVars>
      </dgm:prSet>
      <dgm:spPr/>
    </dgm:pt>
    <dgm:pt modelId="{D9376ED6-EEE3-4ECA-B473-D74685B39F17}" type="pres">
      <dgm:prSet presAssocID="{6B70D39D-B722-4270-9D01-D0D73CC82F9E}" presName="node" presStyleLbl="vennNode1" presStyleIdx="3" presStyleCnt="5" custScaleX="186780" custScaleY="183139" custRadScaleRad="110482" custRadScaleInc="1367">
        <dgm:presLayoutVars>
          <dgm:bulletEnabled val="1"/>
        </dgm:presLayoutVars>
      </dgm:prSet>
      <dgm:spPr/>
    </dgm:pt>
    <dgm:pt modelId="{4A4015E8-29CE-45FA-B4F3-4B4DBFF3D611}" type="pres">
      <dgm:prSet presAssocID="{8C35E078-214B-41FA-AD64-D702067C68BF}" presName="node" presStyleLbl="vennNode1" presStyleIdx="4" presStyleCnt="5" custScaleX="170263" custScaleY="159299" custRadScaleRad="119958" custRadScaleInc="-1281">
        <dgm:presLayoutVars>
          <dgm:bulletEnabled val="1"/>
        </dgm:presLayoutVars>
      </dgm:prSet>
      <dgm:spPr/>
    </dgm:pt>
  </dgm:ptLst>
  <dgm:cxnLst>
    <dgm:cxn modelId="{E775BC5E-51C7-47BA-ADCA-F8C2AC2E72D8}" type="presOf" srcId="{8C35E078-214B-41FA-AD64-D702067C68BF}" destId="{4A4015E8-29CE-45FA-B4F3-4B4DBFF3D611}" srcOrd="0" destOrd="0" presId="urn:microsoft.com/office/officeart/2005/8/layout/radial3"/>
    <dgm:cxn modelId="{F3ACAD7A-8AB9-42FE-9A5D-117D88A6DD73}" srcId="{618533BC-816B-4C84-852F-D39F2A0B0798}" destId="{A77BC4F2-9C19-4348-82A4-43FC243D63B8}" srcOrd="1" destOrd="0" parTransId="{AE042431-2B95-41B7-B91F-491B16FE3789}" sibTransId="{E97F3191-249A-4B8C-989A-635EA9623F06}"/>
    <dgm:cxn modelId="{424F928B-B487-40DA-AF44-92EEE333A12F}" srcId="{618533BC-816B-4C84-852F-D39F2A0B0798}" destId="{72975B7E-98FC-449B-BC35-C2F6508B68F6}" srcOrd="0" destOrd="0" parTransId="{1918BFA8-EB41-4CAF-BDC1-3F4E056259E7}" sibTransId="{1204348F-D115-4C86-AC9C-45AE89000318}"/>
    <dgm:cxn modelId="{0494A7A9-EC57-4AB7-A453-E77C64AF50AC}" type="presOf" srcId="{6B70D39D-B722-4270-9D01-D0D73CC82F9E}" destId="{D9376ED6-EEE3-4ECA-B473-D74685B39F17}" srcOrd="0" destOrd="0" presId="urn:microsoft.com/office/officeart/2005/8/layout/radial3"/>
    <dgm:cxn modelId="{3274D54F-69E2-47B1-B066-D8130050C90C}" type="presOf" srcId="{A77BC4F2-9C19-4348-82A4-43FC243D63B8}" destId="{29910A0A-B0C8-4436-ACCE-C7F9DC61B625}" srcOrd="0" destOrd="0" presId="urn:microsoft.com/office/officeart/2005/8/layout/radial3"/>
    <dgm:cxn modelId="{107078A4-5AEE-4A89-B955-14A1B2FFD52C}" srcId="{618533BC-816B-4C84-852F-D39F2A0B0798}" destId="{6B70D39D-B722-4270-9D01-D0D73CC82F9E}" srcOrd="2" destOrd="0" parTransId="{C43FEB27-83A2-4035-81D0-024B159602E9}" sibTransId="{2D533CC6-D288-407A-AA4B-7F367A706095}"/>
    <dgm:cxn modelId="{FD6503DA-43DC-46C9-ADF7-EDBE36E145E3}" srcId="{4DBF908D-89DE-4B94-99EA-77B69E8B7D13}" destId="{618533BC-816B-4C84-852F-D39F2A0B0798}" srcOrd="0" destOrd="0" parTransId="{6F28A6EF-F82F-4876-896B-823CE53D633D}" sibTransId="{F588660D-9565-4D3F-825D-0B35783E5B8B}"/>
    <dgm:cxn modelId="{342CF095-E384-4DDE-ACDC-8E321B27F169}" type="presOf" srcId="{618533BC-816B-4C84-852F-D39F2A0B0798}" destId="{50A9F04C-8630-4CDE-99ED-49486A06169E}" srcOrd="0" destOrd="0" presId="urn:microsoft.com/office/officeart/2005/8/layout/radial3"/>
    <dgm:cxn modelId="{E66ED82A-F33E-4792-A836-AF2C37D6FB03}" type="presOf" srcId="{72975B7E-98FC-449B-BC35-C2F6508B68F6}" destId="{27D8698A-4783-43E7-AD1E-A5150AE5A1ED}" srcOrd="0" destOrd="0" presId="urn:microsoft.com/office/officeart/2005/8/layout/radial3"/>
    <dgm:cxn modelId="{A226C55C-58EA-4CBE-90ED-499F8137E4FB}" srcId="{618533BC-816B-4C84-852F-D39F2A0B0798}" destId="{8C35E078-214B-41FA-AD64-D702067C68BF}" srcOrd="3" destOrd="0" parTransId="{C7C4FF64-7499-4093-9FF9-F8C7624D5C63}" sibTransId="{E6C4AD4E-A18B-4AEB-A397-989502385DA0}"/>
    <dgm:cxn modelId="{3B9CCDCE-0BB3-4213-874C-13FBC880CF3D}" type="presOf" srcId="{4DBF908D-89DE-4B94-99EA-77B69E8B7D13}" destId="{B9A9C4A5-DD52-404F-AEFC-DFFD5E0BEDD9}" srcOrd="0" destOrd="0" presId="urn:microsoft.com/office/officeart/2005/8/layout/radial3"/>
    <dgm:cxn modelId="{E9320E03-3E29-4C00-8D27-4A27950669E7}" type="presParOf" srcId="{B9A9C4A5-DD52-404F-AEFC-DFFD5E0BEDD9}" destId="{796F3D16-E04F-459F-8229-71EF32E462C4}" srcOrd="0" destOrd="0" presId="urn:microsoft.com/office/officeart/2005/8/layout/radial3"/>
    <dgm:cxn modelId="{468D5770-14B7-45F9-A5F6-968A07CE282D}" type="presParOf" srcId="{796F3D16-E04F-459F-8229-71EF32E462C4}" destId="{50A9F04C-8630-4CDE-99ED-49486A06169E}" srcOrd="0" destOrd="0" presId="urn:microsoft.com/office/officeart/2005/8/layout/radial3"/>
    <dgm:cxn modelId="{40C1D2FC-884D-461F-8480-3CF6986870BC}" type="presParOf" srcId="{796F3D16-E04F-459F-8229-71EF32E462C4}" destId="{27D8698A-4783-43E7-AD1E-A5150AE5A1ED}" srcOrd="1" destOrd="0" presId="urn:microsoft.com/office/officeart/2005/8/layout/radial3"/>
    <dgm:cxn modelId="{8CD4BC8C-0FB5-40BF-9AA6-B38739234B60}" type="presParOf" srcId="{796F3D16-E04F-459F-8229-71EF32E462C4}" destId="{29910A0A-B0C8-4436-ACCE-C7F9DC61B625}" srcOrd="2" destOrd="0" presId="urn:microsoft.com/office/officeart/2005/8/layout/radial3"/>
    <dgm:cxn modelId="{B37180BD-295B-4B7E-9A12-D557C993E0C2}" type="presParOf" srcId="{796F3D16-E04F-459F-8229-71EF32E462C4}" destId="{D9376ED6-EEE3-4ECA-B473-D74685B39F17}" srcOrd="3" destOrd="0" presId="urn:microsoft.com/office/officeart/2005/8/layout/radial3"/>
    <dgm:cxn modelId="{FC578E66-F696-47B7-B495-A4CB70AEEB5F}" type="presParOf" srcId="{796F3D16-E04F-459F-8229-71EF32E462C4}" destId="{4A4015E8-29CE-45FA-B4F3-4B4DBFF3D611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A9F04C-8630-4CDE-99ED-49486A06169E}">
      <dsp:nvSpPr>
        <dsp:cNvPr id="0" name=""/>
        <dsp:cNvSpPr/>
      </dsp:nvSpPr>
      <dsp:spPr>
        <a:xfrm>
          <a:off x="2074819" y="701973"/>
          <a:ext cx="1998885" cy="1998885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Restraints</a:t>
          </a:r>
          <a:endParaRPr lang="en-US" sz="2400" kern="1200" dirty="0"/>
        </a:p>
      </dsp:txBody>
      <dsp:txXfrm>
        <a:off x="2367549" y="994703"/>
        <a:ext cx="1413425" cy="1413425"/>
      </dsp:txXfrm>
    </dsp:sp>
    <dsp:sp modelId="{27D8698A-4783-43E7-AD1E-A5150AE5A1ED}">
      <dsp:nvSpPr>
        <dsp:cNvPr id="0" name=""/>
        <dsp:cNvSpPr/>
      </dsp:nvSpPr>
      <dsp:spPr>
        <a:xfrm>
          <a:off x="2267043" y="-260139"/>
          <a:ext cx="1655737" cy="1428783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Autonomy</a:t>
          </a:r>
          <a:endParaRPr lang="en-US" sz="1800" kern="1200" dirty="0"/>
        </a:p>
      </dsp:txBody>
      <dsp:txXfrm>
        <a:off x="2509520" y="-50899"/>
        <a:ext cx="1170783" cy="1010303"/>
      </dsp:txXfrm>
    </dsp:sp>
    <dsp:sp modelId="{29910A0A-B0C8-4436-ACCE-C7F9DC61B625}">
      <dsp:nvSpPr>
        <dsp:cNvPr id="0" name=""/>
        <dsp:cNvSpPr/>
      </dsp:nvSpPr>
      <dsp:spPr>
        <a:xfrm>
          <a:off x="3923367" y="840824"/>
          <a:ext cx="1796658" cy="1656396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Beneficence</a:t>
          </a:r>
          <a:endParaRPr lang="en-US" sz="1800" kern="1200" dirty="0"/>
        </a:p>
      </dsp:txBody>
      <dsp:txXfrm>
        <a:off x="4186481" y="1083398"/>
        <a:ext cx="1270430" cy="1171248"/>
      </dsp:txXfrm>
    </dsp:sp>
    <dsp:sp modelId="{D9376ED6-EEE3-4ECA-B473-D74685B39F17}">
      <dsp:nvSpPr>
        <dsp:cNvPr id="0" name=""/>
        <dsp:cNvSpPr/>
      </dsp:nvSpPr>
      <dsp:spPr>
        <a:xfrm>
          <a:off x="2110003" y="2087965"/>
          <a:ext cx="1866759" cy="1830369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Non-maleficence</a:t>
          </a:r>
          <a:endParaRPr lang="en-US" sz="1800" kern="1200" dirty="0"/>
        </a:p>
      </dsp:txBody>
      <dsp:txXfrm>
        <a:off x="2383384" y="2356016"/>
        <a:ext cx="1319997" cy="1294267"/>
      </dsp:txXfrm>
    </dsp:sp>
    <dsp:sp modelId="{4A4015E8-29CE-45FA-B4F3-4B4DBFF3D611}">
      <dsp:nvSpPr>
        <dsp:cNvPr id="0" name=""/>
        <dsp:cNvSpPr/>
      </dsp:nvSpPr>
      <dsp:spPr>
        <a:xfrm>
          <a:off x="662203" y="936783"/>
          <a:ext cx="1701681" cy="1592102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Justice</a:t>
          </a:r>
          <a:endParaRPr lang="en-US" sz="1800" kern="1200" dirty="0"/>
        </a:p>
      </dsp:txBody>
      <dsp:txXfrm>
        <a:off x="911408" y="1169941"/>
        <a:ext cx="1203271" cy="11257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532933-E169-4331-AC54-E8CCC1404D7D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F9BE4F-09C1-469C-8557-508973E6B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14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4CACEFAD-D178-4C94-A055-6164364EA91E}" type="datetime1">
              <a:rPr lang="en-US" smtClean="0"/>
              <a:t>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r>
              <a:rPr lang="en-US" smtClean="0"/>
              <a:t>Ethics- Restraints- Group 3-DGN10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0503BA8F-4283-47D1-9C79-277FC098C3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33793-58C2-4624-A133-440893D49F19}" type="datetime1">
              <a:rPr lang="en-US" smtClean="0"/>
              <a:t>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Ethics- Restraints- Group 3-DGN10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3BA8F-4283-47D1-9C79-277FC098C3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AD7AB-CF10-41C4-B698-BC69BDBDD78F}" type="datetime1">
              <a:rPr lang="en-US" smtClean="0"/>
              <a:t>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Ethics- Restraints- Group 3-DGN10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3BA8F-4283-47D1-9C79-277FC098C3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9F7E3-2551-4B5D-BC8D-984BA5000117}" type="datetime1">
              <a:rPr lang="en-US" smtClean="0"/>
              <a:t>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Ethics- Restraints- Group 3-DGN10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3BA8F-4283-47D1-9C79-277FC098C3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19678-23C7-417A-8F6E-EA903194E855}" type="datetime1">
              <a:rPr lang="en-US" smtClean="0"/>
              <a:t>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Ethics- Restraints- Group 3-DGN10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3BA8F-4283-47D1-9C79-277FC098C3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A3213-5B7C-443E-BDE3-23412B6144B5}" type="datetime1">
              <a:rPr lang="en-US" smtClean="0"/>
              <a:t>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Ethics- Restraints- Group 3-DGN10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3BA8F-4283-47D1-9C79-277FC098C3E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D5D9F-C482-4F95-8FAA-FC76951DB659}" type="datetime1">
              <a:rPr lang="en-US" smtClean="0"/>
              <a:t>2/17/2014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Ethics- Restraints- Group 3-DGN10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3BA8F-4283-47D1-9C79-277FC098C3E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6DBD3-7087-4422-A4DC-D1D38617D252}" type="datetime1">
              <a:rPr lang="en-US" smtClean="0"/>
              <a:t>2/17/2014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Ethics- Restraints- Group 3-DGN10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3BA8F-4283-47D1-9C79-277FC098C3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F8EE8-4F01-41AC-B17F-6F7D8A59E883}" type="datetime1">
              <a:rPr lang="en-US" smtClean="0"/>
              <a:t>2/17/2014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Ethics- Restraints- Group 3-DGN10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3BA8F-4283-47D1-9C79-277FC098C3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44E383B7-B601-468A-A3F0-29CEE2A583FA}" type="datetime1">
              <a:rPr lang="en-US" smtClean="0"/>
              <a:t>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r>
              <a:rPr lang="en-US" smtClean="0"/>
              <a:t>Ethics- Restraints- Group 3-DGN10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0503BA8F-4283-47D1-9C79-277FC098C3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96BA41EF-7E05-458E-A3B1-33371CC246A7}" type="datetime1">
              <a:rPr lang="en-US" smtClean="0"/>
              <a:t>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r>
              <a:rPr lang="en-US" smtClean="0"/>
              <a:t>Ethics- Restraints- Group 3-DGN10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0503BA8F-4283-47D1-9C79-277FC098C3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8969FBF-688E-4125-910A-351855668931}" type="datetime1">
              <a:rPr lang="en-US" smtClean="0"/>
              <a:t>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r>
              <a:rPr lang="en-US" smtClean="0"/>
              <a:t>Ethics- Restraints- Group 3-DGN10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503BA8F-4283-47D1-9C79-277FC098C3E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143000"/>
            <a:ext cx="6781799" cy="1100666"/>
          </a:xfrm>
        </p:spPr>
        <p:txBody>
          <a:bodyPr/>
          <a:lstStyle/>
          <a:p>
            <a:r>
              <a:rPr lang="en-US" dirty="0" smtClean="0"/>
              <a:t>Restraints in Health Care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5057208"/>
            <a:ext cx="6488747" cy="609600"/>
          </a:xfrm>
        </p:spPr>
        <p:txBody>
          <a:bodyPr/>
          <a:lstStyle/>
          <a:p>
            <a:r>
              <a:rPr lang="en-US" dirty="0" smtClean="0"/>
              <a:t>Presented by: </a:t>
            </a:r>
            <a:r>
              <a:rPr lang="en-US" dirty="0" err="1" smtClean="0"/>
              <a:t>Deshani</a:t>
            </a:r>
            <a:r>
              <a:rPr lang="en-US" dirty="0" smtClean="0"/>
              <a:t> &amp; </a:t>
            </a:r>
            <a:r>
              <a:rPr lang="en-US" dirty="0" err="1" smtClean="0"/>
              <a:t>Mahi</a:t>
            </a:r>
            <a:r>
              <a:rPr lang="en-US" dirty="0" smtClean="0"/>
              <a:t> (Group 3)</a:t>
            </a:r>
            <a:endParaRPr lang="en-US" dirty="0"/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209800"/>
            <a:ext cx="5031340" cy="268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81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Psychological Restraints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7"/>
            <a:ext cx="6385560" cy="329094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By giving instructions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Take away a person’s  lifestyle choices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Example: 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“You are not allowed to…”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+mn-lt"/>
              </a:rPr>
              <a:t>Ethics- Restraints- Group 3-DGN10</a:t>
            </a:r>
            <a:endParaRPr lang="en-US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3BA8F-4283-47D1-9C79-277FC098C3E4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42"/>
          <a:stretch/>
        </p:blipFill>
        <p:spPr>
          <a:xfrm>
            <a:off x="6265645" y="3429000"/>
            <a:ext cx="2642828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17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to use Restraints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133600"/>
            <a:ext cx="6196405" cy="3603812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To restrict movement 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For safety of client and others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Ethics- Restraints- Group 3-DGN10</a:t>
            </a:r>
            <a:endParaRPr lang="en-US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3BA8F-4283-47D1-9C79-277FC098C3E4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496" y="1948146"/>
            <a:ext cx="2833422" cy="353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74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ONLY as a Last Resort.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Need special care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Example: hygiene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Need close monitoring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Ethics- Restraints- Group 3-DGN10</a:t>
            </a:r>
            <a:endParaRPr lang="en-US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3BA8F-4283-47D1-9C79-277FC098C3E4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905000"/>
            <a:ext cx="2514600" cy="377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65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Ethical Dilemma of Restraints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7"/>
            <a:ext cx="6671310" cy="108114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Beneficence Vs. Autonomy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Ethics- Restraints- Group 3-DGN10</a:t>
            </a:r>
            <a:endParaRPr lang="en-US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3BA8F-4283-47D1-9C79-277FC098C3E4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819400"/>
            <a:ext cx="2800350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48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Ethical Dilemma cont’d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7934454"/>
              </p:ext>
            </p:extLst>
          </p:nvPr>
        </p:nvGraphicFramePr>
        <p:xfrm>
          <a:off x="1463675" y="2119313"/>
          <a:ext cx="6196013" cy="360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+mn-lt"/>
              </a:rPr>
              <a:t>Ethics- Restraints- Group 3-DGN10</a:t>
            </a:r>
            <a:endParaRPr lang="en-US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3BA8F-4283-47D1-9C79-277FC098C3E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28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7"/>
            <a:ext cx="6614160" cy="237654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88 year old woman with Dementia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Treated in a nursing home to walk (rehabilitation)  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Falls while walking and get injured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Ethics- Restraints- Group 3-DGN10</a:t>
            </a:r>
            <a:endParaRPr lang="en-US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3BA8F-4283-47D1-9C79-277FC098C3E4}" type="slidenum">
              <a:rPr lang="en-US" smtClean="0"/>
              <a:t>15</a:t>
            </a:fld>
            <a:endParaRPr lang="en-US"/>
          </a:p>
        </p:txBody>
      </p:sp>
      <p:pic>
        <p:nvPicPr>
          <p:cNvPr id="6" name="Content Placeholder 4" descr="walking-topp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4397967"/>
            <a:ext cx="4038600" cy="231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Restraint: Wheel chair with a lap tray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Patient complains about the restraint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Regular re-evaluation of patient’s condition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Use of lesser restraints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Ethics- Restraints- Group 3-DGN10</a:t>
            </a:r>
            <a:endParaRPr lang="en-US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3BA8F-4283-47D1-9C79-277FC098C3E4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944" y="4648200"/>
            <a:ext cx="3720532" cy="203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42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err="1"/>
              <a:t>Dugdale</a:t>
            </a:r>
            <a:r>
              <a:rPr lang="en-US" sz="1800" dirty="0"/>
              <a:t>, D. C. (2012, February 26). </a:t>
            </a:r>
            <a:r>
              <a:rPr lang="en-US" sz="1800" i="1" dirty="0"/>
              <a:t>Use of Restraints</a:t>
            </a:r>
            <a:r>
              <a:rPr lang="en-US" sz="1800" dirty="0"/>
              <a:t>. Retrieved February 16, 2014, from </a:t>
            </a:r>
            <a:r>
              <a:rPr lang="en-US" sz="1800" dirty="0" err="1"/>
              <a:t>MedlinePlus</a:t>
            </a:r>
            <a:r>
              <a:rPr lang="en-US" sz="1800" dirty="0"/>
              <a:t>: http://www.nlm.nih.gov/medlineplus/ency/patientinstructions/000450.htm</a:t>
            </a:r>
          </a:p>
          <a:p>
            <a:r>
              <a:rPr lang="en-US" sz="1800" dirty="0"/>
              <a:t>Minnesota Department of Health. (2010). </a:t>
            </a:r>
            <a:r>
              <a:rPr lang="en-US" sz="1800" i="1" dirty="0"/>
              <a:t>Safety</a:t>
            </a:r>
            <a:r>
              <a:rPr lang="en-US" sz="1800" dirty="0"/>
              <a:t>. Retrieved February 16, 2014, from Minnesota Health Care Facilities: http://www.health.state.mn.us/divs/fpc/safety.htm</a:t>
            </a:r>
          </a:p>
          <a:p>
            <a:r>
              <a:rPr lang="en-US" sz="1800" dirty="0"/>
              <a:t> </a:t>
            </a:r>
            <a:r>
              <a:rPr lang="en-US" sz="1800" dirty="0" err="1"/>
              <a:t>Fasano</a:t>
            </a:r>
            <a:r>
              <a:rPr lang="en-US" sz="1800" dirty="0"/>
              <a:t>, C. J., &amp; Schneider, G. (2010). </a:t>
            </a:r>
            <a:r>
              <a:rPr lang="en-US" sz="1800" i="1" dirty="0"/>
              <a:t>Physical and Chemical Restraint.</a:t>
            </a:r>
            <a:r>
              <a:rPr lang="en-US" sz="1800" dirty="0"/>
              <a:t> Philadelphia: Elsevier.</a:t>
            </a:r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Ethics- Restraints- Group 3-DGN10</a:t>
            </a:r>
            <a:endParaRPr lang="en-US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3BA8F-4283-47D1-9C79-277FC098C3E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65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Ethics- Restraints- Group 3-DGN10</a:t>
            </a:r>
            <a:endParaRPr lang="en-US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3BA8F-4283-47D1-9C79-277FC098C3E4}" type="slidenum">
              <a:rPr lang="en-US" smtClean="0"/>
              <a:t>18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571" y="1828800"/>
            <a:ext cx="2726422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38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+mn-lt"/>
              </a:rPr>
              <a:t>Ethics- Restraints- Group 3-DGN10</a:t>
            </a:r>
            <a:endParaRPr lang="en-US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3BA8F-4283-47D1-9C79-277FC098C3E4}" type="slidenum">
              <a:rPr lang="en-US" smtClean="0"/>
              <a:t>19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438400"/>
            <a:ext cx="5445258" cy="2058988"/>
          </a:xfrm>
        </p:spPr>
      </p:pic>
    </p:spTree>
    <p:extLst>
      <p:ext uri="{BB962C8B-B14F-4D97-AF65-F5344CB8AC3E}">
        <p14:creationId xmlns:p14="http://schemas.microsoft.com/office/powerpoint/2010/main" val="1589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752600"/>
            <a:ext cx="6934200" cy="4267200"/>
          </a:xfrm>
        </p:spPr>
        <p:txBody>
          <a:bodyPr>
            <a:normAutofit/>
          </a:bodyPr>
          <a:lstStyle/>
          <a:p>
            <a:r>
              <a:rPr lang="en-US" sz="2000" dirty="0"/>
              <a:t>Restrain: Definition</a:t>
            </a:r>
          </a:p>
          <a:p>
            <a:r>
              <a:rPr lang="en-US" sz="2000" dirty="0"/>
              <a:t>Types of Restrains</a:t>
            </a:r>
          </a:p>
          <a:p>
            <a:pPr lvl="1"/>
            <a:r>
              <a:rPr lang="en-US" sz="2000" dirty="0">
                <a:solidFill>
                  <a:prstClr val="black"/>
                </a:solidFill>
              </a:rPr>
              <a:t>Physical Restrains </a:t>
            </a:r>
          </a:p>
          <a:p>
            <a:pPr lvl="1"/>
            <a:r>
              <a:rPr lang="en-US" sz="2000" dirty="0">
                <a:solidFill>
                  <a:prstClr val="black"/>
                </a:solidFill>
              </a:rPr>
              <a:t>Mechanical Restrains </a:t>
            </a:r>
          </a:p>
          <a:p>
            <a:pPr lvl="1"/>
            <a:r>
              <a:rPr lang="en-US" sz="2000" dirty="0">
                <a:solidFill>
                  <a:prstClr val="black"/>
                </a:solidFill>
              </a:rPr>
              <a:t>Chemical Restrains </a:t>
            </a:r>
          </a:p>
          <a:p>
            <a:pPr lvl="1"/>
            <a:r>
              <a:rPr lang="en-US" sz="2000" dirty="0">
                <a:solidFill>
                  <a:prstClr val="black"/>
                </a:solidFill>
              </a:rPr>
              <a:t>Psychological Restrains </a:t>
            </a:r>
          </a:p>
          <a:p>
            <a:pPr lvl="1"/>
            <a:r>
              <a:rPr lang="en-US" sz="2000" dirty="0">
                <a:solidFill>
                  <a:prstClr val="black"/>
                </a:solidFill>
              </a:rPr>
              <a:t>Technological Surveillance  </a:t>
            </a:r>
            <a:r>
              <a:rPr lang="en-US" sz="2000" dirty="0"/>
              <a:t> </a:t>
            </a:r>
          </a:p>
          <a:p>
            <a:r>
              <a:rPr lang="en-US" sz="2000" dirty="0"/>
              <a:t>When to use Restrains </a:t>
            </a:r>
          </a:p>
          <a:p>
            <a:r>
              <a:rPr lang="en-US" sz="2000" dirty="0"/>
              <a:t>Restraints as a last resort </a:t>
            </a:r>
          </a:p>
          <a:p>
            <a:r>
              <a:rPr lang="en-US" sz="2000" dirty="0"/>
              <a:t>Patient Rights </a:t>
            </a:r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093324"/>
            <a:ext cx="3305175" cy="2488452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Ethics- Restraints- Group 3-DGN10</a:t>
            </a:r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3BA8F-4283-47D1-9C79-277FC098C3E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85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Restraints: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1" y="2119257"/>
            <a:ext cx="6156960" cy="191934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Form of medical treatment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Used to limit a patient’s movement 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Used as a last resort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50" y="3276600"/>
            <a:ext cx="2457450" cy="3429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+mn-lt"/>
                <a:ea typeface="PMingLiU-ExtB" panose="02020500000000000000" pitchFamily="18" charset="-120"/>
              </a:rPr>
              <a:t>Ethics- Restraints- Group 3-DGN10</a:t>
            </a:r>
            <a:endParaRPr lang="en-US">
              <a:latin typeface="+mn-lt"/>
              <a:ea typeface="PMingLiU-ExtB" panose="02020500000000000000" pitchFamily="18" charset="-12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3BA8F-4283-47D1-9C79-277FC098C3E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97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Restraints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Physical restraint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Mechanical restraint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Technological surveillance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Chemical restraint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Psychological restraint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362200"/>
            <a:ext cx="2819400" cy="42291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Ethics- Restraints- Group 3-DGN10</a:t>
            </a:r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3BA8F-4283-47D1-9C79-277FC098C3E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00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Restraint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1" y="2119257"/>
            <a:ext cx="6156960" cy="115734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One or more members of the staff hold the patient to restrict movement.</a:t>
            </a:r>
          </a:p>
          <a:p>
            <a:endParaRPr lang="en-US" dirty="0"/>
          </a:p>
        </p:txBody>
      </p:sp>
      <p:pic>
        <p:nvPicPr>
          <p:cNvPr id="4" name="Content Placeholder 5" descr="sairaala+potilas+hoitaja+sitomine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23655" y="3678382"/>
            <a:ext cx="5111750" cy="287315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3BA8F-4283-47D1-9C79-277FC098C3E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99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 Restraint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1" y="2119257"/>
            <a:ext cx="4937759" cy="3216267"/>
          </a:xfrm>
        </p:spPr>
        <p:txBody>
          <a:bodyPr/>
          <a:lstStyle/>
          <a:p>
            <a:r>
              <a:rPr lang="en-US" dirty="0" smtClean="0"/>
              <a:t>Use of specialized equipment 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Special mittens in ICU </a:t>
            </a:r>
          </a:p>
          <a:p>
            <a:pPr lvl="1"/>
            <a:r>
              <a:rPr lang="en-US" dirty="0" smtClean="0"/>
              <a:t>Heavy belts in chairs</a:t>
            </a:r>
          </a:p>
          <a:p>
            <a:pPr lvl="1"/>
            <a:r>
              <a:rPr lang="en-US" dirty="0" smtClean="0"/>
              <a:t>Bedrails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Ethics- Restraints- Group 3-DGN10</a:t>
            </a:r>
            <a:endParaRPr lang="en-US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3BA8F-4283-47D1-9C79-277FC098C3E4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900055"/>
            <a:ext cx="3886200" cy="274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15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 Restraint cont’d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Ethics- Restraints- Group 3-DGN10</a:t>
            </a:r>
            <a:endParaRPr lang="en-US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3BA8F-4283-47D1-9C79-277FC098C3E4}" type="slidenum">
              <a:rPr lang="en-US" smtClean="0"/>
              <a:t>7</a:t>
            </a:fld>
            <a:endParaRPr lang="en-US"/>
          </a:p>
        </p:txBody>
      </p:sp>
      <p:pic>
        <p:nvPicPr>
          <p:cNvPr id="6" name="Content Placeholder 3" descr="how-to-restrai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981200"/>
            <a:ext cx="5715000" cy="4572000"/>
          </a:xfrm>
        </p:spPr>
      </p:pic>
    </p:spTree>
    <p:extLst>
      <p:ext uri="{BB962C8B-B14F-4D97-AF65-F5344CB8AC3E}">
        <p14:creationId xmlns:p14="http://schemas.microsoft.com/office/powerpoint/2010/main" val="266374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Technological Surveillance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to alert staff 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Can monitor client’s movements </a:t>
            </a:r>
          </a:p>
          <a:p>
            <a:r>
              <a:rPr lang="en-US" dirty="0" smtClean="0"/>
              <a:t>Examples: </a:t>
            </a:r>
          </a:p>
          <a:p>
            <a:pPr lvl="1"/>
            <a:r>
              <a:rPr lang="en-US" dirty="0" smtClean="0"/>
              <a:t>Closed circuit television (CCTV) </a:t>
            </a:r>
          </a:p>
          <a:p>
            <a:pPr lvl="1"/>
            <a:r>
              <a:rPr lang="en-US" dirty="0" smtClean="0"/>
              <a:t>Pressure pads </a:t>
            </a:r>
          </a:p>
          <a:p>
            <a:pPr lvl="1"/>
            <a:r>
              <a:rPr lang="en-US" dirty="0" smtClean="0"/>
              <a:t>Door alarms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Ethics- Restraints- Group 3-DGN10</a:t>
            </a:r>
            <a:endParaRPr lang="en-US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3BA8F-4283-47D1-9C79-277FC098C3E4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4106163"/>
            <a:ext cx="1631298" cy="16312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675" y="3124200"/>
            <a:ext cx="2704925" cy="359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68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Restraints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1" y="2119257"/>
            <a:ext cx="6156960" cy="1233543"/>
          </a:xfrm>
        </p:spPr>
        <p:txBody>
          <a:bodyPr/>
          <a:lstStyle/>
          <a:p>
            <a:r>
              <a:rPr lang="en-US" dirty="0" smtClean="0"/>
              <a:t>Use of medication as restraints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+mn-lt"/>
              </a:rPr>
              <a:t>Ethics- Restraints- Group 3-DGN10</a:t>
            </a:r>
            <a:endParaRPr lang="en-US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3BA8F-4283-47D1-9C79-277FC098C3E4}" type="slidenum">
              <a:rPr lang="en-US" smtClean="0"/>
              <a:t>9</a:t>
            </a:fld>
            <a:endParaRPr lang="en-US"/>
          </a:p>
        </p:txBody>
      </p:sp>
      <p:pic>
        <p:nvPicPr>
          <p:cNvPr id="6" name="Content Placeholder 6" descr="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8600" y="2743200"/>
            <a:ext cx="3644411" cy="3429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116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510</TotalTime>
  <Words>397</Words>
  <Application>Microsoft Office PowerPoint</Application>
  <PresentationFormat>On-screen Show (4:3)</PresentationFormat>
  <Paragraphs>112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Pushpin</vt:lpstr>
      <vt:lpstr>Restraints in Health Care</vt:lpstr>
      <vt:lpstr>Introduction</vt:lpstr>
      <vt:lpstr>Restraints: Definition</vt:lpstr>
      <vt:lpstr>Types of Restraints</vt:lpstr>
      <vt:lpstr>Physical Restraint</vt:lpstr>
      <vt:lpstr>Mechanical Restraint</vt:lpstr>
      <vt:lpstr>Mechanical Restraint cont’d</vt:lpstr>
      <vt:lpstr>Technological Surveillance</vt:lpstr>
      <vt:lpstr>Chemical Restraints</vt:lpstr>
      <vt:lpstr>Psychological Restraints</vt:lpstr>
      <vt:lpstr>When to use Restraints</vt:lpstr>
      <vt:lpstr>Patient Rights</vt:lpstr>
      <vt:lpstr>Ethical Dilemma of Restraints</vt:lpstr>
      <vt:lpstr>Ethical Dilemma cont’d</vt:lpstr>
      <vt:lpstr>Case Study</vt:lpstr>
      <vt:lpstr>Case Study</vt:lpstr>
      <vt:lpstr>References</vt:lpstr>
      <vt:lpstr>Questions?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Padmini Perera [MDS]</dc:creator>
  <cp:lastModifiedBy>Padmini Perera [MDS]</cp:lastModifiedBy>
  <cp:revision>24</cp:revision>
  <dcterms:created xsi:type="dcterms:W3CDTF">2014-02-16T14:23:01Z</dcterms:created>
  <dcterms:modified xsi:type="dcterms:W3CDTF">2014-02-17T18:41:04Z</dcterms:modified>
</cp:coreProperties>
</file>