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handoutMasterIdLst>
    <p:handoutMasterId r:id="rId19"/>
  </p:handoutMasterIdLst>
  <p:sldIdLst>
    <p:sldId id="256" r:id="rId2"/>
    <p:sldId id="257" r:id="rId3"/>
    <p:sldId id="260" r:id="rId4"/>
    <p:sldId id="263" r:id="rId5"/>
    <p:sldId id="267" r:id="rId6"/>
    <p:sldId id="268" r:id="rId7"/>
    <p:sldId id="269" r:id="rId8"/>
    <p:sldId id="270" r:id="rId9"/>
    <p:sldId id="271" r:id="rId10"/>
    <p:sldId id="258" r:id="rId11"/>
    <p:sldId id="262" r:id="rId12"/>
    <p:sldId id="264" r:id="rId13"/>
    <p:sldId id="265" r:id="rId14"/>
    <p:sldId id="266" r:id="rId15"/>
    <p:sldId id="272"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567" autoAdjust="0"/>
  </p:normalViewPr>
  <p:slideViewPr>
    <p:cSldViewPr snapToGrid="0">
      <p:cViewPr>
        <p:scale>
          <a:sx n="77" d="100"/>
          <a:sy n="77" d="100"/>
        </p:scale>
        <p:origin x="96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0" d="100"/>
          <a:sy n="60" d="100"/>
        </p:scale>
        <p:origin x="2484" y="4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EE9EEF-DD83-4722-8B2E-376F2D18EC7A}" type="doc">
      <dgm:prSet loTypeId="urn:microsoft.com/office/officeart/2005/8/layout/radial3" loCatId="cycle" qsTypeId="urn:microsoft.com/office/officeart/2005/8/quickstyle/simple1" qsCatId="simple" csTypeId="urn:microsoft.com/office/officeart/2005/8/colors/accent1_3" csCatId="accent1" phldr="1"/>
      <dgm:spPr/>
      <dgm:t>
        <a:bodyPr/>
        <a:lstStyle/>
        <a:p>
          <a:endParaRPr lang="en-US"/>
        </a:p>
      </dgm:t>
    </dgm:pt>
    <dgm:pt modelId="{0CCC7D72-42B1-421E-B763-B63C39F4C175}">
      <dgm:prSet phldrT="[Text]" custT="1"/>
      <dgm:spPr/>
      <dgm:t>
        <a:bodyPr/>
        <a:lstStyle/>
        <a:p>
          <a:r>
            <a:rPr lang="en-US" sz="1600" dirty="0" smtClean="0"/>
            <a:t>Profession</a:t>
          </a:r>
          <a:endParaRPr lang="en-US" sz="1600" dirty="0"/>
        </a:p>
      </dgm:t>
    </dgm:pt>
    <dgm:pt modelId="{0117D5F4-E98A-4DB6-84CC-7A0C974512BC}" type="parTrans" cxnId="{EF798EAC-841F-437D-BAF8-C3F004C410CB}">
      <dgm:prSet/>
      <dgm:spPr/>
      <dgm:t>
        <a:bodyPr/>
        <a:lstStyle/>
        <a:p>
          <a:endParaRPr lang="en-US" sz="1600"/>
        </a:p>
      </dgm:t>
    </dgm:pt>
    <dgm:pt modelId="{8217D6B3-1E90-4310-8583-2B3B7E7C0C63}" type="sibTrans" cxnId="{EF798EAC-841F-437D-BAF8-C3F004C410CB}">
      <dgm:prSet/>
      <dgm:spPr/>
      <dgm:t>
        <a:bodyPr/>
        <a:lstStyle/>
        <a:p>
          <a:endParaRPr lang="en-US" sz="1600"/>
        </a:p>
      </dgm:t>
    </dgm:pt>
    <dgm:pt modelId="{0A99A880-A709-4729-A6D0-B206E126566C}">
      <dgm:prSet phldrT="[Text]" custT="1"/>
      <dgm:spPr/>
      <dgm:t>
        <a:bodyPr/>
        <a:lstStyle/>
        <a:p>
          <a:r>
            <a:rPr lang="en-US" sz="1600" dirty="0" smtClean="0"/>
            <a:t>Responsibility &amp; accountability</a:t>
          </a:r>
          <a:endParaRPr lang="en-US" sz="1600" dirty="0"/>
        </a:p>
      </dgm:t>
    </dgm:pt>
    <dgm:pt modelId="{8C7AEAE6-CC9A-40C2-8D27-CC7BBFB5A840}" type="parTrans" cxnId="{B4AE3D9D-9DA7-4F5B-A040-ED698350D767}">
      <dgm:prSet/>
      <dgm:spPr/>
      <dgm:t>
        <a:bodyPr/>
        <a:lstStyle/>
        <a:p>
          <a:endParaRPr lang="en-US" sz="1600"/>
        </a:p>
      </dgm:t>
    </dgm:pt>
    <dgm:pt modelId="{E49BB9BC-F187-496B-ADFF-97D35EC072D6}" type="sibTrans" cxnId="{B4AE3D9D-9DA7-4F5B-A040-ED698350D767}">
      <dgm:prSet/>
      <dgm:spPr/>
      <dgm:t>
        <a:bodyPr/>
        <a:lstStyle/>
        <a:p>
          <a:endParaRPr lang="en-US" sz="1600"/>
        </a:p>
      </dgm:t>
    </dgm:pt>
    <dgm:pt modelId="{C1B11643-89C6-463E-886D-481D98D17580}">
      <dgm:prSet phldrT="[Text]" custT="1"/>
      <dgm:spPr/>
      <dgm:t>
        <a:bodyPr/>
        <a:lstStyle/>
        <a:p>
          <a:r>
            <a:rPr lang="en-US" sz="1600" dirty="0" smtClean="0"/>
            <a:t>Theoretical knowledge </a:t>
          </a:r>
          <a:endParaRPr lang="en-US" sz="1600" dirty="0"/>
        </a:p>
      </dgm:t>
    </dgm:pt>
    <dgm:pt modelId="{866ED235-EA46-44AD-8164-918A95BB03AC}" type="parTrans" cxnId="{D8E8D1C5-29A7-4CD3-810C-061A87D5595A}">
      <dgm:prSet/>
      <dgm:spPr/>
      <dgm:t>
        <a:bodyPr/>
        <a:lstStyle/>
        <a:p>
          <a:endParaRPr lang="en-US" sz="1600"/>
        </a:p>
      </dgm:t>
    </dgm:pt>
    <dgm:pt modelId="{E8DB8E60-AC6E-47DC-BFBD-4A24BC22DFEC}" type="sibTrans" cxnId="{D8E8D1C5-29A7-4CD3-810C-061A87D5595A}">
      <dgm:prSet/>
      <dgm:spPr/>
      <dgm:t>
        <a:bodyPr/>
        <a:lstStyle/>
        <a:p>
          <a:endParaRPr lang="en-US" sz="1600"/>
        </a:p>
      </dgm:t>
    </dgm:pt>
    <dgm:pt modelId="{33CBAB66-11FC-4883-AE1C-B728217A2565}">
      <dgm:prSet phldrT="[Text]" custT="1"/>
      <dgm:spPr/>
      <dgm:t>
        <a:bodyPr/>
        <a:lstStyle/>
        <a:p>
          <a:r>
            <a:rPr lang="en-US" sz="1600" dirty="0" smtClean="0"/>
            <a:t>Autonomy of professionals </a:t>
          </a:r>
          <a:endParaRPr lang="en-US" sz="1600" dirty="0"/>
        </a:p>
      </dgm:t>
    </dgm:pt>
    <dgm:pt modelId="{E37942DA-34AD-46B9-8965-B40E72D0A8FD}" type="parTrans" cxnId="{76CC5E67-49D3-4D3C-B455-4C37F02367A7}">
      <dgm:prSet/>
      <dgm:spPr/>
      <dgm:t>
        <a:bodyPr/>
        <a:lstStyle/>
        <a:p>
          <a:endParaRPr lang="en-US" sz="1600"/>
        </a:p>
      </dgm:t>
    </dgm:pt>
    <dgm:pt modelId="{E647D573-9B66-4869-9C47-5958A10BA342}" type="sibTrans" cxnId="{76CC5E67-49D3-4D3C-B455-4C37F02367A7}">
      <dgm:prSet/>
      <dgm:spPr/>
      <dgm:t>
        <a:bodyPr/>
        <a:lstStyle/>
        <a:p>
          <a:endParaRPr lang="en-US" sz="1600"/>
        </a:p>
      </dgm:t>
    </dgm:pt>
    <dgm:pt modelId="{879651A5-6AE1-4156-9754-5F7E62A9BDBF}">
      <dgm:prSet phldrT="[Text]" custT="1"/>
      <dgm:spPr/>
      <dgm:t>
        <a:bodyPr/>
        <a:lstStyle/>
        <a:p>
          <a:r>
            <a:rPr lang="en-US" sz="1600" dirty="0" smtClean="0"/>
            <a:t>Formal training </a:t>
          </a:r>
          <a:endParaRPr lang="en-US" sz="1600" dirty="0"/>
        </a:p>
      </dgm:t>
    </dgm:pt>
    <dgm:pt modelId="{FC04E795-20F7-4AF4-A90A-B30A8CB25AA6}" type="parTrans" cxnId="{93B52587-1CD5-4DD4-B1BF-2EA4D679E5CF}">
      <dgm:prSet/>
      <dgm:spPr/>
      <dgm:t>
        <a:bodyPr/>
        <a:lstStyle/>
        <a:p>
          <a:endParaRPr lang="en-US" sz="1600"/>
        </a:p>
      </dgm:t>
    </dgm:pt>
    <dgm:pt modelId="{2102512F-D477-4C68-92BA-A7873A32CD7E}" type="sibTrans" cxnId="{93B52587-1CD5-4DD4-B1BF-2EA4D679E5CF}">
      <dgm:prSet/>
      <dgm:spPr/>
      <dgm:t>
        <a:bodyPr/>
        <a:lstStyle/>
        <a:p>
          <a:endParaRPr lang="en-US" sz="1600"/>
        </a:p>
      </dgm:t>
    </dgm:pt>
    <dgm:pt modelId="{4C37FD3C-CF07-4B07-82BF-74FCE62D1734}">
      <dgm:prSet phldrT="[Text]" custT="1"/>
      <dgm:spPr/>
      <dgm:t>
        <a:bodyPr/>
        <a:lstStyle/>
        <a:p>
          <a:r>
            <a:rPr lang="en-US" sz="1600" dirty="0" smtClean="0"/>
            <a:t>Ethical constraints</a:t>
          </a:r>
          <a:endParaRPr lang="en-US" sz="1600" dirty="0"/>
        </a:p>
      </dgm:t>
    </dgm:pt>
    <dgm:pt modelId="{2EAFBB2A-DBA8-43A6-B7D6-23FFC14D231F}" type="parTrans" cxnId="{85BB2B2D-315E-410F-9607-E85D62D21485}">
      <dgm:prSet/>
      <dgm:spPr/>
      <dgm:t>
        <a:bodyPr/>
        <a:lstStyle/>
        <a:p>
          <a:endParaRPr lang="en-US" sz="1600"/>
        </a:p>
      </dgm:t>
    </dgm:pt>
    <dgm:pt modelId="{E3A61CED-E3E1-40A4-A965-9173A8E30A3A}" type="sibTrans" cxnId="{85BB2B2D-315E-410F-9607-E85D62D21485}">
      <dgm:prSet/>
      <dgm:spPr/>
      <dgm:t>
        <a:bodyPr/>
        <a:lstStyle/>
        <a:p>
          <a:endParaRPr lang="en-US" sz="1600"/>
        </a:p>
      </dgm:t>
    </dgm:pt>
    <dgm:pt modelId="{9D869C21-D9EA-45CD-A0FA-18FD112ACDF6}">
      <dgm:prSet phldrT="[Text]" custT="1"/>
      <dgm:spPr/>
      <dgm:t>
        <a:bodyPr/>
        <a:lstStyle/>
        <a:p>
          <a:r>
            <a:rPr lang="en-US" sz="1600" dirty="0" smtClean="0"/>
            <a:t>Standards that are legally reinforced </a:t>
          </a:r>
          <a:endParaRPr lang="en-US" sz="1600" dirty="0"/>
        </a:p>
      </dgm:t>
    </dgm:pt>
    <dgm:pt modelId="{3F0B8DCA-08D0-41A2-8C1F-A275DACF41EB}" type="parTrans" cxnId="{B3C371F5-9DA1-4E06-8F01-B362096EA1E6}">
      <dgm:prSet/>
      <dgm:spPr/>
      <dgm:t>
        <a:bodyPr/>
        <a:lstStyle/>
        <a:p>
          <a:endParaRPr lang="en-US" sz="1600"/>
        </a:p>
      </dgm:t>
    </dgm:pt>
    <dgm:pt modelId="{435C8C7B-824E-4172-B727-C55355B1FC9A}" type="sibTrans" cxnId="{B3C371F5-9DA1-4E06-8F01-B362096EA1E6}">
      <dgm:prSet/>
      <dgm:spPr/>
      <dgm:t>
        <a:bodyPr/>
        <a:lstStyle/>
        <a:p>
          <a:endParaRPr lang="en-US" sz="1600"/>
        </a:p>
      </dgm:t>
    </dgm:pt>
    <dgm:pt modelId="{63F72206-19D4-4C2D-9C38-E893C22572D7}">
      <dgm:prSet phldrT="[Text]" custT="1"/>
      <dgm:spPr/>
      <dgm:t>
        <a:bodyPr/>
        <a:lstStyle/>
        <a:p>
          <a:r>
            <a:rPr lang="en-US" sz="1600" dirty="0" smtClean="0"/>
            <a:t>Continued skill and knowledge development</a:t>
          </a:r>
          <a:endParaRPr lang="en-US" sz="1600" dirty="0"/>
        </a:p>
      </dgm:t>
    </dgm:pt>
    <dgm:pt modelId="{612FFFC8-4DAF-469F-AA82-0FA39CFF0D86}" type="parTrans" cxnId="{ACC91286-6C81-4484-9A3E-5F9BE874CC6D}">
      <dgm:prSet/>
      <dgm:spPr/>
      <dgm:t>
        <a:bodyPr/>
        <a:lstStyle/>
        <a:p>
          <a:endParaRPr lang="en-US" sz="1600"/>
        </a:p>
      </dgm:t>
    </dgm:pt>
    <dgm:pt modelId="{E33EC09A-6259-4CDB-887D-AB39E9FD7E01}" type="sibTrans" cxnId="{ACC91286-6C81-4484-9A3E-5F9BE874CC6D}">
      <dgm:prSet/>
      <dgm:spPr/>
      <dgm:t>
        <a:bodyPr/>
        <a:lstStyle/>
        <a:p>
          <a:endParaRPr lang="en-US" sz="1600"/>
        </a:p>
      </dgm:t>
    </dgm:pt>
    <dgm:pt modelId="{78D8E27D-99E7-4CF2-8152-4E8FDC4395DD}" type="pres">
      <dgm:prSet presAssocID="{1CEE9EEF-DD83-4722-8B2E-376F2D18EC7A}" presName="composite" presStyleCnt="0">
        <dgm:presLayoutVars>
          <dgm:chMax val="1"/>
          <dgm:dir/>
          <dgm:resizeHandles val="exact"/>
        </dgm:presLayoutVars>
      </dgm:prSet>
      <dgm:spPr/>
      <dgm:t>
        <a:bodyPr/>
        <a:lstStyle/>
        <a:p>
          <a:endParaRPr lang="en-US"/>
        </a:p>
      </dgm:t>
    </dgm:pt>
    <dgm:pt modelId="{FB498DC6-7CF4-4494-AD5C-A35F14816767}" type="pres">
      <dgm:prSet presAssocID="{1CEE9EEF-DD83-4722-8B2E-376F2D18EC7A}" presName="radial" presStyleCnt="0">
        <dgm:presLayoutVars>
          <dgm:animLvl val="ctr"/>
        </dgm:presLayoutVars>
      </dgm:prSet>
      <dgm:spPr/>
    </dgm:pt>
    <dgm:pt modelId="{F0555320-3A14-44B1-885C-ED8D9058A62B}" type="pres">
      <dgm:prSet presAssocID="{0CCC7D72-42B1-421E-B763-B63C39F4C175}" presName="centerShape" presStyleLbl="vennNode1" presStyleIdx="0" presStyleCnt="8" custScaleX="95748" custScaleY="89392"/>
      <dgm:spPr/>
      <dgm:t>
        <a:bodyPr/>
        <a:lstStyle/>
        <a:p>
          <a:endParaRPr lang="en-US"/>
        </a:p>
      </dgm:t>
    </dgm:pt>
    <dgm:pt modelId="{5A352AE8-9FDC-4B98-96DC-AB3C0D55FD8D}" type="pres">
      <dgm:prSet presAssocID="{0A99A880-A709-4729-A6D0-B206E126566C}" presName="node" presStyleLbl="vennNode1" presStyleIdx="1" presStyleCnt="8" custScaleX="133516" custScaleY="107025" custRadScaleRad="90516" custRadScaleInc="-1374">
        <dgm:presLayoutVars>
          <dgm:bulletEnabled val="1"/>
        </dgm:presLayoutVars>
      </dgm:prSet>
      <dgm:spPr/>
      <dgm:t>
        <a:bodyPr/>
        <a:lstStyle/>
        <a:p>
          <a:endParaRPr lang="en-US"/>
        </a:p>
      </dgm:t>
    </dgm:pt>
    <dgm:pt modelId="{3C189FDE-17B9-4FB1-8E43-4C894824A896}" type="pres">
      <dgm:prSet presAssocID="{C1B11643-89C6-463E-886D-481D98D17580}" presName="node" presStyleLbl="vennNode1" presStyleIdx="2" presStyleCnt="8" custRadScaleRad="99516" custRadScaleInc="7154">
        <dgm:presLayoutVars>
          <dgm:bulletEnabled val="1"/>
        </dgm:presLayoutVars>
      </dgm:prSet>
      <dgm:spPr/>
      <dgm:t>
        <a:bodyPr/>
        <a:lstStyle/>
        <a:p>
          <a:endParaRPr lang="en-US"/>
        </a:p>
      </dgm:t>
    </dgm:pt>
    <dgm:pt modelId="{6653B3A2-8546-4E1E-87F3-17D74DFB5ECD}" type="pres">
      <dgm:prSet presAssocID="{33CBAB66-11FC-4883-AE1C-B728217A2565}" presName="node" presStyleLbl="vennNode1" presStyleIdx="3" presStyleCnt="8" custScaleX="123982" custScaleY="104512" custRadScaleRad="95648" custRadScaleInc="1173">
        <dgm:presLayoutVars>
          <dgm:bulletEnabled val="1"/>
        </dgm:presLayoutVars>
      </dgm:prSet>
      <dgm:spPr/>
      <dgm:t>
        <a:bodyPr/>
        <a:lstStyle/>
        <a:p>
          <a:endParaRPr lang="en-US"/>
        </a:p>
      </dgm:t>
    </dgm:pt>
    <dgm:pt modelId="{3A9FF843-24AD-451C-9EC3-F8DD3C5C1416}" type="pres">
      <dgm:prSet presAssocID="{879651A5-6AE1-4156-9754-5F7E62A9BDBF}" presName="node" presStyleLbl="vennNode1" presStyleIdx="4" presStyleCnt="8" custRadScaleRad="91551" custRadScaleInc="2590">
        <dgm:presLayoutVars>
          <dgm:bulletEnabled val="1"/>
        </dgm:presLayoutVars>
      </dgm:prSet>
      <dgm:spPr/>
      <dgm:t>
        <a:bodyPr/>
        <a:lstStyle/>
        <a:p>
          <a:endParaRPr lang="en-US"/>
        </a:p>
      </dgm:t>
    </dgm:pt>
    <dgm:pt modelId="{B72C2C23-DE96-4120-8C8C-4F0A7376542E}" type="pres">
      <dgm:prSet presAssocID="{4C37FD3C-CF07-4B07-82BF-74FCE62D1734}" presName="node" presStyleLbl="vennNode1" presStyleIdx="5" presStyleCnt="8" custRadScaleRad="92258" custRadScaleInc="-711">
        <dgm:presLayoutVars>
          <dgm:bulletEnabled val="1"/>
        </dgm:presLayoutVars>
      </dgm:prSet>
      <dgm:spPr/>
      <dgm:t>
        <a:bodyPr/>
        <a:lstStyle/>
        <a:p>
          <a:endParaRPr lang="en-US"/>
        </a:p>
      </dgm:t>
    </dgm:pt>
    <dgm:pt modelId="{12EEBFB2-732C-4837-B7F2-7803E3FD6845}" type="pres">
      <dgm:prSet presAssocID="{9D869C21-D9EA-45CD-A0FA-18FD112ACDF6}" presName="node" presStyleLbl="vennNode1" presStyleIdx="6" presStyleCnt="8" custScaleX="110594" custScaleY="109268" custRadScaleRad="100057" custRadScaleInc="-5121">
        <dgm:presLayoutVars>
          <dgm:bulletEnabled val="1"/>
        </dgm:presLayoutVars>
      </dgm:prSet>
      <dgm:spPr/>
      <dgm:t>
        <a:bodyPr/>
        <a:lstStyle/>
        <a:p>
          <a:endParaRPr lang="en-US"/>
        </a:p>
      </dgm:t>
    </dgm:pt>
    <dgm:pt modelId="{81C7DF61-0670-40FF-A2F4-5CF063090BEE}" type="pres">
      <dgm:prSet presAssocID="{63F72206-19D4-4C2D-9C38-E893C22572D7}" presName="node" presStyleLbl="vennNode1" presStyleIdx="7" presStyleCnt="8" custScaleX="129686" custScaleY="106490" custRadScaleRad="110921" custRadScaleInc="-15170">
        <dgm:presLayoutVars>
          <dgm:bulletEnabled val="1"/>
        </dgm:presLayoutVars>
      </dgm:prSet>
      <dgm:spPr/>
      <dgm:t>
        <a:bodyPr/>
        <a:lstStyle/>
        <a:p>
          <a:endParaRPr lang="en-US"/>
        </a:p>
      </dgm:t>
    </dgm:pt>
  </dgm:ptLst>
  <dgm:cxnLst>
    <dgm:cxn modelId="{B3C371F5-9DA1-4E06-8F01-B362096EA1E6}" srcId="{0CCC7D72-42B1-421E-B763-B63C39F4C175}" destId="{9D869C21-D9EA-45CD-A0FA-18FD112ACDF6}" srcOrd="5" destOrd="0" parTransId="{3F0B8DCA-08D0-41A2-8C1F-A275DACF41EB}" sibTransId="{435C8C7B-824E-4172-B727-C55355B1FC9A}"/>
    <dgm:cxn modelId="{ACC91286-6C81-4484-9A3E-5F9BE874CC6D}" srcId="{0CCC7D72-42B1-421E-B763-B63C39F4C175}" destId="{63F72206-19D4-4C2D-9C38-E893C22572D7}" srcOrd="6" destOrd="0" parTransId="{612FFFC8-4DAF-469F-AA82-0FA39CFF0D86}" sibTransId="{E33EC09A-6259-4CDB-887D-AB39E9FD7E01}"/>
    <dgm:cxn modelId="{76CC5E67-49D3-4D3C-B455-4C37F02367A7}" srcId="{0CCC7D72-42B1-421E-B763-B63C39F4C175}" destId="{33CBAB66-11FC-4883-AE1C-B728217A2565}" srcOrd="2" destOrd="0" parTransId="{E37942DA-34AD-46B9-8965-B40E72D0A8FD}" sibTransId="{E647D573-9B66-4869-9C47-5958A10BA342}"/>
    <dgm:cxn modelId="{93B52587-1CD5-4DD4-B1BF-2EA4D679E5CF}" srcId="{0CCC7D72-42B1-421E-B763-B63C39F4C175}" destId="{879651A5-6AE1-4156-9754-5F7E62A9BDBF}" srcOrd="3" destOrd="0" parTransId="{FC04E795-20F7-4AF4-A90A-B30A8CB25AA6}" sibTransId="{2102512F-D477-4C68-92BA-A7873A32CD7E}"/>
    <dgm:cxn modelId="{E7E683FC-9086-49C8-BE3D-68E30FFADAF1}" type="presOf" srcId="{879651A5-6AE1-4156-9754-5F7E62A9BDBF}" destId="{3A9FF843-24AD-451C-9EC3-F8DD3C5C1416}" srcOrd="0" destOrd="0" presId="urn:microsoft.com/office/officeart/2005/8/layout/radial3"/>
    <dgm:cxn modelId="{EF798EAC-841F-437D-BAF8-C3F004C410CB}" srcId="{1CEE9EEF-DD83-4722-8B2E-376F2D18EC7A}" destId="{0CCC7D72-42B1-421E-B763-B63C39F4C175}" srcOrd="0" destOrd="0" parTransId="{0117D5F4-E98A-4DB6-84CC-7A0C974512BC}" sibTransId="{8217D6B3-1E90-4310-8583-2B3B7E7C0C63}"/>
    <dgm:cxn modelId="{7EF5C81E-495A-4C57-8EDA-4F7B949EEF31}" type="presOf" srcId="{4C37FD3C-CF07-4B07-82BF-74FCE62D1734}" destId="{B72C2C23-DE96-4120-8C8C-4F0A7376542E}" srcOrd="0" destOrd="0" presId="urn:microsoft.com/office/officeart/2005/8/layout/radial3"/>
    <dgm:cxn modelId="{B4AE3D9D-9DA7-4F5B-A040-ED698350D767}" srcId="{0CCC7D72-42B1-421E-B763-B63C39F4C175}" destId="{0A99A880-A709-4729-A6D0-B206E126566C}" srcOrd="0" destOrd="0" parTransId="{8C7AEAE6-CC9A-40C2-8D27-CC7BBFB5A840}" sibTransId="{E49BB9BC-F187-496B-ADFF-97D35EC072D6}"/>
    <dgm:cxn modelId="{B6B31024-4F0E-4A32-8020-F995796A50D6}" type="presOf" srcId="{1CEE9EEF-DD83-4722-8B2E-376F2D18EC7A}" destId="{78D8E27D-99E7-4CF2-8152-4E8FDC4395DD}" srcOrd="0" destOrd="0" presId="urn:microsoft.com/office/officeart/2005/8/layout/radial3"/>
    <dgm:cxn modelId="{717E887A-08A5-41A5-B6DB-E3FE63AE3E0D}" type="presOf" srcId="{0CCC7D72-42B1-421E-B763-B63C39F4C175}" destId="{F0555320-3A14-44B1-885C-ED8D9058A62B}" srcOrd="0" destOrd="0" presId="urn:microsoft.com/office/officeart/2005/8/layout/radial3"/>
    <dgm:cxn modelId="{85BB2B2D-315E-410F-9607-E85D62D21485}" srcId="{0CCC7D72-42B1-421E-B763-B63C39F4C175}" destId="{4C37FD3C-CF07-4B07-82BF-74FCE62D1734}" srcOrd="4" destOrd="0" parTransId="{2EAFBB2A-DBA8-43A6-B7D6-23FFC14D231F}" sibTransId="{E3A61CED-E3E1-40A4-A965-9173A8E30A3A}"/>
    <dgm:cxn modelId="{59D1B247-3607-4423-839D-C223D970A5CD}" type="presOf" srcId="{63F72206-19D4-4C2D-9C38-E893C22572D7}" destId="{81C7DF61-0670-40FF-A2F4-5CF063090BEE}" srcOrd="0" destOrd="0" presId="urn:microsoft.com/office/officeart/2005/8/layout/radial3"/>
    <dgm:cxn modelId="{94A7ECAB-274E-408E-A147-51648105BA18}" type="presOf" srcId="{C1B11643-89C6-463E-886D-481D98D17580}" destId="{3C189FDE-17B9-4FB1-8E43-4C894824A896}" srcOrd="0" destOrd="0" presId="urn:microsoft.com/office/officeart/2005/8/layout/radial3"/>
    <dgm:cxn modelId="{A3F70D6B-DB79-442C-94C2-CDA122161E59}" type="presOf" srcId="{9D869C21-D9EA-45CD-A0FA-18FD112ACDF6}" destId="{12EEBFB2-732C-4837-B7F2-7803E3FD6845}" srcOrd="0" destOrd="0" presId="urn:microsoft.com/office/officeart/2005/8/layout/radial3"/>
    <dgm:cxn modelId="{D8E8D1C5-29A7-4CD3-810C-061A87D5595A}" srcId="{0CCC7D72-42B1-421E-B763-B63C39F4C175}" destId="{C1B11643-89C6-463E-886D-481D98D17580}" srcOrd="1" destOrd="0" parTransId="{866ED235-EA46-44AD-8164-918A95BB03AC}" sibTransId="{E8DB8E60-AC6E-47DC-BFBD-4A24BC22DFEC}"/>
    <dgm:cxn modelId="{4FC65E5C-0519-4A93-80F7-20CC24622B3A}" type="presOf" srcId="{0A99A880-A709-4729-A6D0-B206E126566C}" destId="{5A352AE8-9FDC-4B98-96DC-AB3C0D55FD8D}" srcOrd="0" destOrd="0" presId="urn:microsoft.com/office/officeart/2005/8/layout/radial3"/>
    <dgm:cxn modelId="{366DB26B-99E2-4459-ACA3-135FB12C56A8}" type="presOf" srcId="{33CBAB66-11FC-4883-AE1C-B728217A2565}" destId="{6653B3A2-8546-4E1E-87F3-17D74DFB5ECD}" srcOrd="0" destOrd="0" presId="urn:microsoft.com/office/officeart/2005/8/layout/radial3"/>
    <dgm:cxn modelId="{91986BE4-B458-48A8-8566-3774E6614228}" type="presParOf" srcId="{78D8E27D-99E7-4CF2-8152-4E8FDC4395DD}" destId="{FB498DC6-7CF4-4494-AD5C-A35F14816767}" srcOrd="0" destOrd="0" presId="urn:microsoft.com/office/officeart/2005/8/layout/radial3"/>
    <dgm:cxn modelId="{9EEF4803-A707-422A-9777-B74FD9256551}" type="presParOf" srcId="{FB498DC6-7CF4-4494-AD5C-A35F14816767}" destId="{F0555320-3A14-44B1-885C-ED8D9058A62B}" srcOrd="0" destOrd="0" presId="urn:microsoft.com/office/officeart/2005/8/layout/radial3"/>
    <dgm:cxn modelId="{43E4B6FB-E45D-4D0F-BC1E-4E916E2B6DB3}" type="presParOf" srcId="{FB498DC6-7CF4-4494-AD5C-A35F14816767}" destId="{5A352AE8-9FDC-4B98-96DC-AB3C0D55FD8D}" srcOrd="1" destOrd="0" presId="urn:microsoft.com/office/officeart/2005/8/layout/radial3"/>
    <dgm:cxn modelId="{68F88FC5-2EF2-41CC-8CDA-9FB9F1ED949A}" type="presParOf" srcId="{FB498DC6-7CF4-4494-AD5C-A35F14816767}" destId="{3C189FDE-17B9-4FB1-8E43-4C894824A896}" srcOrd="2" destOrd="0" presId="urn:microsoft.com/office/officeart/2005/8/layout/radial3"/>
    <dgm:cxn modelId="{0CFB499A-7990-47D8-9AE3-61E5DEF82684}" type="presParOf" srcId="{FB498DC6-7CF4-4494-AD5C-A35F14816767}" destId="{6653B3A2-8546-4E1E-87F3-17D74DFB5ECD}" srcOrd="3" destOrd="0" presId="urn:microsoft.com/office/officeart/2005/8/layout/radial3"/>
    <dgm:cxn modelId="{22188A02-098F-4595-ABE8-C9C764D298F9}" type="presParOf" srcId="{FB498DC6-7CF4-4494-AD5C-A35F14816767}" destId="{3A9FF843-24AD-451C-9EC3-F8DD3C5C1416}" srcOrd="4" destOrd="0" presId="urn:microsoft.com/office/officeart/2005/8/layout/radial3"/>
    <dgm:cxn modelId="{137AEB7E-1EB6-4263-AC13-FB2B84829E87}" type="presParOf" srcId="{FB498DC6-7CF4-4494-AD5C-A35F14816767}" destId="{B72C2C23-DE96-4120-8C8C-4F0A7376542E}" srcOrd="5" destOrd="0" presId="urn:microsoft.com/office/officeart/2005/8/layout/radial3"/>
    <dgm:cxn modelId="{FB17F193-1CCF-4636-8E58-BC36CD03D28D}" type="presParOf" srcId="{FB498DC6-7CF4-4494-AD5C-A35F14816767}" destId="{12EEBFB2-732C-4837-B7F2-7803E3FD6845}" srcOrd="6" destOrd="0" presId="urn:microsoft.com/office/officeart/2005/8/layout/radial3"/>
    <dgm:cxn modelId="{CB9CC7E3-E83B-4D27-8967-6CE2A82297D0}" type="presParOf" srcId="{FB498DC6-7CF4-4494-AD5C-A35F14816767}" destId="{81C7DF61-0670-40FF-A2F4-5CF063090BEE}" srcOrd="7"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555320-3A14-44B1-885C-ED8D9058A62B}">
      <dsp:nvSpPr>
        <dsp:cNvPr id="0" name=""/>
        <dsp:cNvSpPr/>
      </dsp:nvSpPr>
      <dsp:spPr>
        <a:xfrm>
          <a:off x="4058932" y="1613350"/>
          <a:ext cx="3218911" cy="3005232"/>
        </a:xfrm>
        <a:prstGeom prst="ellipse">
          <a:avLst/>
        </a:prstGeom>
        <a:solidFill>
          <a:schemeClr val="accent1">
            <a:shade val="80000"/>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Profession</a:t>
          </a:r>
          <a:endParaRPr lang="en-US" sz="1600" kern="1200" dirty="0"/>
        </a:p>
      </dsp:txBody>
      <dsp:txXfrm>
        <a:off x="4058932" y="1613350"/>
        <a:ext cx="3218911" cy="3005232"/>
      </dsp:txXfrm>
    </dsp:sp>
    <dsp:sp modelId="{5A352AE8-9FDC-4B98-96DC-AB3C0D55FD8D}">
      <dsp:nvSpPr>
        <dsp:cNvPr id="0" name=""/>
        <dsp:cNvSpPr/>
      </dsp:nvSpPr>
      <dsp:spPr>
        <a:xfrm>
          <a:off x="4521780" y="233787"/>
          <a:ext cx="2244309" cy="1799014"/>
        </a:xfrm>
        <a:prstGeom prst="ellipse">
          <a:avLst/>
        </a:prstGeom>
        <a:solidFill>
          <a:schemeClr val="accent1">
            <a:shade val="80000"/>
            <a:alpha val="50000"/>
            <a:hueOff val="-70178"/>
            <a:satOff val="-7715"/>
            <a:lumOff val="518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Responsibility &amp; accountability</a:t>
          </a:r>
          <a:endParaRPr lang="en-US" sz="1600" kern="1200" dirty="0"/>
        </a:p>
      </dsp:txBody>
      <dsp:txXfrm>
        <a:off x="4521780" y="233787"/>
        <a:ext cx="2244309" cy="1799014"/>
      </dsp:txXfrm>
    </dsp:sp>
    <dsp:sp modelId="{3C189FDE-17B9-4FB1-8E43-4C894824A896}">
      <dsp:nvSpPr>
        <dsp:cNvPr id="0" name=""/>
        <dsp:cNvSpPr/>
      </dsp:nvSpPr>
      <dsp:spPr>
        <a:xfrm>
          <a:off x="6616004" y="1028480"/>
          <a:ext cx="1680928" cy="1680928"/>
        </a:xfrm>
        <a:prstGeom prst="ellipse">
          <a:avLst/>
        </a:prstGeom>
        <a:solidFill>
          <a:schemeClr val="accent1">
            <a:shade val="80000"/>
            <a:alpha val="50000"/>
            <a:hueOff val="-140356"/>
            <a:satOff val="-15430"/>
            <a:lumOff val="1036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Theoretical knowledge </a:t>
          </a:r>
          <a:endParaRPr lang="en-US" sz="1600" kern="1200" dirty="0"/>
        </a:p>
      </dsp:txBody>
      <dsp:txXfrm>
        <a:off x="6616004" y="1028480"/>
        <a:ext cx="1680928" cy="1680928"/>
      </dsp:txXfrm>
    </dsp:sp>
    <dsp:sp modelId="{6653B3A2-8546-4E1E-87F3-17D74DFB5ECD}">
      <dsp:nvSpPr>
        <dsp:cNvPr id="0" name=""/>
        <dsp:cNvSpPr/>
      </dsp:nvSpPr>
      <dsp:spPr>
        <a:xfrm>
          <a:off x="6664053" y="2725297"/>
          <a:ext cx="2084049" cy="1756772"/>
        </a:xfrm>
        <a:prstGeom prst="ellipse">
          <a:avLst/>
        </a:prstGeom>
        <a:solidFill>
          <a:schemeClr val="accent1">
            <a:shade val="80000"/>
            <a:alpha val="50000"/>
            <a:hueOff val="-210534"/>
            <a:satOff val="-23145"/>
            <a:lumOff val="1555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Autonomy of professionals </a:t>
          </a:r>
          <a:endParaRPr lang="en-US" sz="1600" kern="1200" dirty="0"/>
        </a:p>
      </dsp:txBody>
      <dsp:txXfrm>
        <a:off x="6664053" y="2725297"/>
        <a:ext cx="2084049" cy="1756772"/>
      </dsp:txXfrm>
    </dsp:sp>
    <dsp:sp modelId="{3A9FF843-24AD-451C-9EC3-F8DD3C5C1416}">
      <dsp:nvSpPr>
        <dsp:cNvPr id="0" name=""/>
        <dsp:cNvSpPr/>
      </dsp:nvSpPr>
      <dsp:spPr>
        <a:xfrm>
          <a:off x="5655838" y="4102131"/>
          <a:ext cx="1680928" cy="1680928"/>
        </a:xfrm>
        <a:prstGeom prst="ellipse">
          <a:avLst/>
        </a:prstGeom>
        <a:solidFill>
          <a:schemeClr val="accent1">
            <a:shade val="80000"/>
            <a:alpha val="50000"/>
            <a:hueOff val="-280711"/>
            <a:satOff val="-30859"/>
            <a:lumOff val="2073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Formal training </a:t>
          </a:r>
          <a:endParaRPr lang="en-US" sz="1600" kern="1200" dirty="0"/>
        </a:p>
      </dsp:txBody>
      <dsp:txXfrm>
        <a:off x="5655838" y="4102131"/>
        <a:ext cx="1680928" cy="1680928"/>
      </dsp:txXfrm>
    </dsp:sp>
    <dsp:sp modelId="{B72C2C23-DE96-4120-8C8C-4F0A7376542E}">
      <dsp:nvSpPr>
        <dsp:cNvPr id="0" name=""/>
        <dsp:cNvSpPr/>
      </dsp:nvSpPr>
      <dsp:spPr>
        <a:xfrm>
          <a:off x="3962690" y="4101904"/>
          <a:ext cx="1680928" cy="1680928"/>
        </a:xfrm>
        <a:prstGeom prst="ellipse">
          <a:avLst/>
        </a:prstGeom>
        <a:solidFill>
          <a:schemeClr val="accent1">
            <a:shade val="80000"/>
            <a:alpha val="50000"/>
            <a:hueOff val="-350889"/>
            <a:satOff val="-38574"/>
            <a:lumOff val="2591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Ethical constraints</a:t>
          </a:r>
          <a:endParaRPr lang="en-US" sz="1600" kern="1200" dirty="0"/>
        </a:p>
      </dsp:txBody>
      <dsp:txXfrm>
        <a:off x="3962690" y="4101904"/>
        <a:ext cx="1680928" cy="1680928"/>
      </dsp:txXfrm>
    </dsp:sp>
    <dsp:sp modelId="{12EEBFB2-732C-4837-B7F2-7803E3FD6845}">
      <dsp:nvSpPr>
        <dsp:cNvPr id="0" name=""/>
        <dsp:cNvSpPr/>
      </dsp:nvSpPr>
      <dsp:spPr>
        <a:xfrm>
          <a:off x="2626680" y="2783009"/>
          <a:ext cx="1859006" cy="1836717"/>
        </a:xfrm>
        <a:prstGeom prst="ellipse">
          <a:avLst/>
        </a:prstGeom>
        <a:solidFill>
          <a:schemeClr val="accent1">
            <a:shade val="80000"/>
            <a:alpha val="50000"/>
            <a:hueOff val="-421067"/>
            <a:satOff val="-46289"/>
            <a:lumOff val="3110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Standards that are legally reinforced </a:t>
          </a:r>
          <a:endParaRPr lang="en-US" sz="1600" kern="1200" dirty="0"/>
        </a:p>
      </dsp:txBody>
      <dsp:txXfrm>
        <a:off x="2626680" y="2783009"/>
        <a:ext cx="1859006" cy="1836717"/>
      </dsp:txXfrm>
    </dsp:sp>
    <dsp:sp modelId="{81C7DF61-0670-40FF-A2F4-5CF063090BEE}">
      <dsp:nvSpPr>
        <dsp:cNvPr id="0" name=""/>
        <dsp:cNvSpPr/>
      </dsp:nvSpPr>
      <dsp:spPr>
        <a:xfrm>
          <a:off x="2490655" y="977892"/>
          <a:ext cx="2179929" cy="1790021"/>
        </a:xfrm>
        <a:prstGeom prst="ellipse">
          <a:avLst/>
        </a:prstGeom>
        <a:solidFill>
          <a:schemeClr val="accent1">
            <a:shade val="80000"/>
            <a:alpha val="50000"/>
            <a:hueOff val="-491245"/>
            <a:satOff val="-54004"/>
            <a:lumOff val="3628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Continued skill and knowledge development</a:t>
          </a:r>
          <a:endParaRPr lang="en-US" sz="1600" kern="1200" dirty="0"/>
        </a:p>
      </dsp:txBody>
      <dsp:txXfrm>
        <a:off x="2490655" y="977892"/>
        <a:ext cx="2179929" cy="179002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4CBEFA-5AAC-44FA-8F60-27AC0B91604B}" type="datetimeFigureOut">
              <a:rPr lang="en-US" smtClean="0"/>
              <a:pPr/>
              <a:t>1/1/2002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DGN10- Group 3- Ethics</a:t>
            </a: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E87FD5-202A-47B4-9378-FB1383800CC5}" type="slidenum">
              <a:rPr lang="en-US" smtClean="0"/>
              <a:pPr/>
              <a:t>‹#›</a:t>
            </a:fld>
            <a:endParaRPr lang="en-US"/>
          </a:p>
        </p:txBody>
      </p:sp>
    </p:spTree>
    <p:extLst>
      <p:ext uri="{BB962C8B-B14F-4D97-AF65-F5344CB8AC3E}">
        <p14:creationId xmlns="" xmlns:p14="http://schemas.microsoft.com/office/powerpoint/2010/main" val="125407356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B08D11-23B3-493A-A5BF-9EEB0FAA0699}" type="datetimeFigureOut">
              <a:rPr lang="en-US" smtClean="0"/>
              <a:pPr/>
              <a:t>1/1/2002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DGN10- Group 3- Ethics</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52467-3614-405D-9BFA-3F2B8D36BFA4}" type="slidenum">
              <a:rPr lang="en-US" smtClean="0"/>
              <a:pPr/>
              <a:t>‹#›</a:t>
            </a:fld>
            <a:endParaRPr lang="en-US"/>
          </a:p>
        </p:txBody>
      </p:sp>
    </p:spTree>
    <p:extLst>
      <p:ext uri="{BB962C8B-B14F-4D97-AF65-F5344CB8AC3E}">
        <p14:creationId xmlns="" xmlns:p14="http://schemas.microsoft.com/office/powerpoint/2010/main" val="157384930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52467-3614-405D-9BFA-3F2B8D36BFA4}"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DGN10- Group 3- Ethics</a:t>
            </a:r>
            <a:endParaRPr lang="en-US"/>
          </a:p>
        </p:txBody>
      </p:sp>
    </p:spTree>
    <p:extLst>
      <p:ext uri="{BB962C8B-B14F-4D97-AF65-F5344CB8AC3E}">
        <p14:creationId xmlns="" xmlns:p14="http://schemas.microsoft.com/office/powerpoint/2010/main" val="2712128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Professionals</a:t>
            </a:r>
            <a:r>
              <a:rPr lang="en-US" baseline="0" dirty="0" smtClean="0"/>
              <a:t> deal with matters that are extremely important to the client and therefore hold a great responsibility. They are held accountable for the quality of their work. It may require theoretical knowledge that is specific to one profession (</a:t>
            </a:r>
            <a:r>
              <a:rPr lang="en-US" baseline="0" dirty="0" err="1" smtClean="0"/>
              <a:t>eg</a:t>
            </a:r>
            <a:r>
              <a:rPr lang="en-US" baseline="0" dirty="0" smtClean="0"/>
              <a:t>: how to handle medical equipment). Have the opportunity to make their own decisions about certain situations. They have to be responsible for the decisions that they make. Before entering a profession an individual needs to undergo formal training and be taught by other professionals in the field. Professionals have direct working relationships with their clients and have to make important decisions concerning them. Because of this a profession carry a code of ethics. Professionals are also required to continuously upgrade their skills which help them to provide better quality service. Most importantly a profession has professional standards that are sometimes legally reinforced.</a:t>
            </a:r>
            <a:endParaRPr lang="en-US" dirty="0"/>
          </a:p>
        </p:txBody>
      </p:sp>
      <p:sp>
        <p:nvSpPr>
          <p:cNvPr id="4" name="Footer Placeholder 3"/>
          <p:cNvSpPr>
            <a:spLocks noGrp="1"/>
          </p:cNvSpPr>
          <p:nvPr>
            <p:ph type="ftr" sz="quarter" idx="10"/>
          </p:nvPr>
        </p:nvSpPr>
        <p:spPr/>
        <p:txBody>
          <a:bodyPr/>
          <a:lstStyle/>
          <a:p>
            <a:r>
              <a:rPr lang="en-US" smtClean="0"/>
              <a:t>DGN10- Group 3- Ethics</a:t>
            </a:r>
            <a:endParaRPr lang="en-US"/>
          </a:p>
        </p:txBody>
      </p:sp>
      <p:sp>
        <p:nvSpPr>
          <p:cNvPr id="5" name="Slide Number Placeholder 4"/>
          <p:cNvSpPr>
            <a:spLocks noGrp="1"/>
          </p:cNvSpPr>
          <p:nvPr>
            <p:ph type="sldNum" sz="quarter" idx="11"/>
          </p:nvPr>
        </p:nvSpPr>
        <p:spPr/>
        <p:txBody>
          <a:bodyPr/>
          <a:lstStyle/>
          <a:p>
            <a:fld id="{1E552467-3614-405D-9BFA-3F2B8D36BFA4}" type="slidenum">
              <a:rPr lang="en-US" smtClean="0"/>
              <a:pPr/>
              <a:t>3</a:t>
            </a:fld>
            <a:endParaRPr lang="en-US"/>
          </a:p>
        </p:txBody>
      </p:sp>
    </p:spTree>
    <p:extLst>
      <p:ext uri="{BB962C8B-B14F-4D97-AF65-F5344CB8AC3E}">
        <p14:creationId xmlns="" xmlns:p14="http://schemas.microsoft.com/office/powerpoint/2010/main" val="1639657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Professional standards are a set of rules established by an authority.</a:t>
            </a:r>
            <a:r>
              <a:rPr lang="en-US" baseline="0" dirty="0" smtClean="0"/>
              <a:t> It help to identify the demands of a profession. Using standards as guidelines, professionals can improve their competencies to meet the expectation of the specific profession.</a:t>
            </a:r>
            <a:endParaRPr lang="en-US" dirty="0"/>
          </a:p>
        </p:txBody>
      </p:sp>
      <p:sp>
        <p:nvSpPr>
          <p:cNvPr id="4" name="Footer Placeholder 3"/>
          <p:cNvSpPr>
            <a:spLocks noGrp="1"/>
          </p:cNvSpPr>
          <p:nvPr>
            <p:ph type="ftr" sz="quarter" idx="10"/>
          </p:nvPr>
        </p:nvSpPr>
        <p:spPr/>
        <p:txBody>
          <a:bodyPr/>
          <a:lstStyle/>
          <a:p>
            <a:r>
              <a:rPr lang="en-US" smtClean="0"/>
              <a:t>DGN10- Group 3- Ethics</a:t>
            </a:r>
            <a:endParaRPr lang="en-US"/>
          </a:p>
        </p:txBody>
      </p:sp>
      <p:sp>
        <p:nvSpPr>
          <p:cNvPr id="5" name="Slide Number Placeholder 4"/>
          <p:cNvSpPr>
            <a:spLocks noGrp="1"/>
          </p:cNvSpPr>
          <p:nvPr>
            <p:ph type="sldNum" sz="quarter" idx="11"/>
          </p:nvPr>
        </p:nvSpPr>
        <p:spPr/>
        <p:txBody>
          <a:bodyPr/>
          <a:lstStyle/>
          <a:p>
            <a:fld id="{1E552467-3614-405D-9BFA-3F2B8D36BFA4}" type="slidenum">
              <a:rPr lang="en-US" smtClean="0"/>
              <a:pPr/>
              <a:t>10</a:t>
            </a:fld>
            <a:endParaRPr lang="en-US"/>
          </a:p>
        </p:txBody>
      </p:sp>
    </p:spTree>
    <p:extLst>
      <p:ext uri="{BB962C8B-B14F-4D97-AF65-F5344CB8AC3E}">
        <p14:creationId xmlns="" xmlns:p14="http://schemas.microsoft.com/office/powerpoint/2010/main" val="3536297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nursing professional standards are used to provide optimum care for clients. The objectives of the standards are to create a proper plan using the diagnosis and setting goals for recovery. </a:t>
            </a:r>
            <a:endParaRPr lang="en-US" dirty="0"/>
          </a:p>
        </p:txBody>
      </p:sp>
      <p:sp>
        <p:nvSpPr>
          <p:cNvPr id="4" name="Footer Placeholder 3"/>
          <p:cNvSpPr>
            <a:spLocks noGrp="1"/>
          </p:cNvSpPr>
          <p:nvPr>
            <p:ph type="ftr" sz="quarter" idx="10"/>
          </p:nvPr>
        </p:nvSpPr>
        <p:spPr/>
        <p:txBody>
          <a:bodyPr/>
          <a:lstStyle/>
          <a:p>
            <a:r>
              <a:rPr lang="en-US" smtClean="0"/>
              <a:t>DGN10- Group 3- Ethics</a:t>
            </a:r>
            <a:endParaRPr lang="en-US"/>
          </a:p>
        </p:txBody>
      </p:sp>
      <p:sp>
        <p:nvSpPr>
          <p:cNvPr id="5" name="Slide Number Placeholder 4"/>
          <p:cNvSpPr>
            <a:spLocks noGrp="1"/>
          </p:cNvSpPr>
          <p:nvPr>
            <p:ph type="sldNum" sz="quarter" idx="11"/>
          </p:nvPr>
        </p:nvSpPr>
        <p:spPr/>
        <p:txBody>
          <a:bodyPr/>
          <a:lstStyle/>
          <a:p>
            <a:fld id="{1E552467-3614-405D-9BFA-3F2B8D36BFA4}" type="slidenum">
              <a:rPr lang="en-US" smtClean="0"/>
              <a:pPr/>
              <a:t>12</a:t>
            </a:fld>
            <a:endParaRPr lang="en-US"/>
          </a:p>
        </p:txBody>
      </p:sp>
    </p:spTree>
    <p:extLst>
      <p:ext uri="{BB962C8B-B14F-4D97-AF65-F5344CB8AC3E}">
        <p14:creationId xmlns="" xmlns:p14="http://schemas.microsoft.com/office/powerpoint/2010/main" val="916837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3008E5-0311-42D0-9CB6-9A5B8617A3FD}"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2256817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008E5-0311-42D0-9CB6-9A5B8617A3FD}"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313497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008E5-0311-42D0-9CB6-9A5B8617A3FD}"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4633A2-6D7C-4489-95A7-A9BB53F6016F}"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20984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33008E5-0311-42D0-9CB6-9A5B8617A3FD}"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2258615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33008E5-0311-42D0-9CB6-9A5B8617A3FD}"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4633A2-6D7C-4489-95A7-A9BB53F6016F}"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474591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33008E5-0311-42D0-9CB6-9A5B8617A3FD}"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3087689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3008E5-0311-42D0-9CB6-9A5B8617A3FD}"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1067357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3008E5-0311-42D0-9CB6-9A5B8617A3FD}"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4001261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3008E5-0311-42D0-9CB6-9A5B8617A3FD}"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235380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3008E5-0311-42D0-9CB6-9A5B8617A3FD}" type="datetimeFigureOut">
              <a:rPr lang="en-US" smtClean="0"/>
              <a:pPr/>
              <a:t>1/1/2002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1634901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3008E5-0311-42D0-9CB6-9A5B8617A3FD}"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19176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3008E5-0311-42D0-9CB6-9A5B8617A3FD}" type="datetimeFigureOut">
              <a:rPr lang="en-US" smtClean="0"/>
              <a:pPr/>
              <a:t>1/1/2002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45987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3008E5-0311-42D0-9CB6-9A5B8617A3FD}" type="datetimeFigureOut">
              <a:rPr lang="en-US" smtClean="0"/>
              <a:pPr/>
              <a:t>1/1/2002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198697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008E5-0311-42D0-9CB6-9A5B8617A3FD}" type="datetimeFigureOut">
              <a:rPr lang="en-US" smtClean="0"/>
              <a:pPr/>
              <a:t>1/1/2002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242474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008E5-0311-42D0-9CB6-9A5B8617A3FD}"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1564997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3008E5-0311-42D0-9CB6-9A5B8617A3FD}" type="datetimeFigureOut">
              <a:rPr lang="en-US" smtClean="0"/>
              <a:pPr/>
              <a:t>1/1/2002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52957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3008E5-0311-42D0-9CB6-9A5B8617A3FD}" type="datetimeFigureOut">
              <a:rPr lang="en-US" smtClean="0"/>
              <a:pPr/>
              <a:t>1/1/2002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4633A2-6D7C-4489-95A7-A9BB53F6016F}" type="slidenum">
              <a:rPr lang="en-US" smtClean="0"/>
              <a:pPr/>
              <a:t>‹#›</a:t>
            </a:fld>
            <a:endParaRPr lang="en-US"/>
          </a:p>
        </p:txBody>
      </p:sp>
    </p:spTree>
    <p:extLst>
      <p:ext uri="{BB962C8B-B14F-4D97-AF65-F5344CB8AC3E}">
        <p14:creationId xmlns="" xmlns:p14="http://schemas.microsoft.com/office/powerpoint/2010/main" val="20821331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 Standards</a:t>
            </a:r>
            <a:endParaRPr lang="en-US" dirty="0"/>
          </a:p>
        </p:txBody>
      </p:sp>
      <p:sp>
        <p:nvSpPr>
          <p:cNvPr id="3" name="Subtitle 2"/>
          <p:cNvSpPr>
            <a:spLocks noGrp="1"/>
          </p:cNvSpPr>
          <p:nvPr>
            <p:ph type="subTitle" idx="1"/>
          </p:nvPr>
        </p:nvSpPr>
        <p:spPr/>
        <p:txBody>
          <a:bodyPr/>
          <a:lstStyle/>
          <a:p>
            <a:r>
              <a:rPr lang="en-US" dirty="0" smtClean="0"/>
              <a:t>Presented by: Mahi and </a:t>
            </a:r>
            <a:r>
              <a:rPr lang="en-US" dirty="0" err="1" smtClean="0"/>
              <a:t>Zeema</a:t>
            </a:r>
            <a:r>
              <a:rPr lang="en-US" dirty="0" smtClean="0"/>
              <a:t> (Group 3)</a:t>
            </a:r>
            <a:endParaRPr lang="en-US"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721177" y="257062"/>
            <a:ext cx="4775785" cy="3581122"/>
          </a:xfrm>
          <a:prstGeom prst="rect">
            <a:avLst/>
          </a:prstGeom>
        </p:spPr>
      </p:pic>
    </p:spTree>
    <p:extLst>
      <p:ext uri="{BB962C8B-B14F-4D97-AF65-F5344CB8AC3E}">
        <p14:creationId xmlns="" xmlns:p14="http://schemas.microsoft.com/office/powerpoint/2010/main" val="1733396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747677"/>
            <a:ext cx="8911687" cy="1280890"/>
          </a:xfrm>
        </p:spPr>
        <p:txBody>
          <a:bodyPr/>
          <a:lstStyle/>
          <a:p>
            <a:pPr algn="ctr"/>
            <a:r>
              <a:rPr lang="en-US" dirty="0" smtClean="0"/>
              <a:t>Professional Standards: Definition</a:t>
            </a:r>
            <a:endParaRPr lang="en-US" dirty="0"/>
          </a:p>
        </p:txBody>
      </p:sp>
      <p:sp>
        <p:nvSpPr>
          <p:cNvPr id="3" name="Content Placeholder 2"/>
          <p:cNvSpPr>
            <a:spLocks noGrp="1"/>
          </p:cNvSpPr>
          <p:nvPr>
            <p:ph idx="1"/>
          </p:nvPr>
        </p:nvSpPr>
        <p:spPr/>
        <p:txBody>
          <a:bodyPr>
            <a:normAutofit/>
          </a:bodyPr>
          <a:lstStyle/>
          <a:p>
            <a:r>
              <a:rPr lang="en-US" sz="2400" dirty="0" smtClean="0"/>
              <a:t>Set of rules and regulations </a:t>
            </a:r>
          </a:p>
          <a:p>
            <a:r>
              <a:rPr lang="en-US" sz="2400" dirty="0" smtClean="0"/>
              <a:t>Outline the expectations of the profession</a:t>
            </a:r>
          </a:p>
          <a:p>
            <a:r>
              <a:rPr lang="en-US" sz="2400" dirty="0" smtClean="0"/>
              <a:t>Help to maintain a consistent level of quality </a:t>
            </a:r>
          </a:p>
          <a:p>
            <a:r>
              <a:rPr lang="en-US" sz="2400" dirty="0" smtClean="0"/>
              <a:t>A framework used to develop competency </a:t>
            </a:r>
          </a:p>
          <a:p>
            <a:endParaRPr lang="en-US" sz="2400" dirty="0"/>
          </a:p>
        </p:txBody>
      </p:sp>
    </p:spTree>
    <p:extLst>
      <p:ext uri="{BB962C8B-B14F-4D97-AF65-F5344CB8AC3E}">
        <p14:creationId xmlns="" xmlns:p14="http://schemas.microsoft.com/office/powerpoint/2010/main" val="3501885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768808" y="946335"/>
            <a:ext cx="4361937" cy="3896664"/>
          </a:xfrm>
          <a:prstGeom prst="rect">
            <a:avLst/>
          </a:prstGeom>
        </p:spPr>
      </p:pic>
    </p:spTree>
    <p:extLst>
      <p:ext uri="{BB962C8B-B14F-4D97-AF65-F5344CB8AC3E}">
        <p14:creationId xmlns="" xmlns:p14="http://schemas.microsoft.com/office/powerpoint/2010/main" val="1523754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Nursing care: Objectives</a:t>
            </a:r>
            <a:endParaRPr lang="en-US" dirty="0"/>
          </a:p>
        </p:txBody>
      </p:sp>
      <p:sp>
        <p:nvSpPr>
          <p:cNvPr id="3" name="Content Placeholder 2"/>
          <p:cNvSpPr>
            <a:spLocks noGrp="1"/>
          </p:cNvSpPr>
          <p:nvPr>
            <p:ph idx="1"/>
          </p:nvPr>
        </p:nvSpPr>
        <p:spPr>
          <a:xfrm>
            <a:off x="1791730" y="1705232"/>
            <a:ext cx="9712882" cy="4205990"/>
          </a:xfrm>
        </p:spPr>
        <p:txBody>
          <a:bodyPr>
            <a:normAutofit/>
          </a:bodyPr>
          <a:lstStyle/>
          <a:p>
            <a:r>
              <a:rPr lang="en-US" sz="2400" dirty="0"/>
              <a:t>Plan</a:t>
            </a:r>
          </a:p>
          <a:p>
            <a:r>
              <a:rPr lang="en-US" sz="2400" dirty="0"/>
              <a:t>Holistic Approach</a:t>
            </a:r>
          </a:p>
          <a:p>
            <a:r>
              <a:rPr lang="en-US" sz="2400" dirty="0"/>
              <a:t>Appropriate Diagnosis</a:t>
            </a:r>
          </a:p>
          <a:p>
            <a:r>
              <a:rPr lang="en-US" sz="2400" dirty="0"/>
              <a:t>Realistic </a:t>
            </a:r>
            <a:r>
              <a:rPr lang="en-US" sz="2400" dirty="0" smtClean="0"/>
              <a:t>Goal</a:t>
            </a:r>
            <a:endParaRPr lang="en-US" sz="2400" dirty="0"/>
          </a:p>
          <a:p>
            <a:r>
              <a:rPr lang="en-US" sz="2400" dirty="0"/>
              <a:t>Quality Care rather than quantity</a:t>
            </a:r>
          </a:p>
          <a:p>
            <a:r>
              <a:rPr lang="en-US" sz="2400" dirty="0"/>
              <a:t>Economize Time, Material, Energy</a:t>
            </a:r>
          </a:p>
          <a:p>
            <a:endParaRPr lang="en-US" sz="2400" dirty="0"/>
          </a:p>
        </p:txBody>
      </p:sp>
    </p:spTree>
    <p:extLst>
      <p:ext uri="{BB962C8B-B14F-4D97-AF65-F5344CB8AC3E}">
        <p14:creationId xmlns="" xmlns:p14="http://schemas.microsoft.com/office/powerpoint/2010/main" val="1543595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ANA Standards: Practice</a:t>
            </a:r>
            <a:endParaRPr lang="en-US" dirty="0"/>
          </a:p>
        </p:txBody>
      </p:sp>
      <p:sp>
        <p:nvSpPr>
          <p:cNvPr id="3" name="Content Placeholder 2"/>
          <p:cNvSpPr>
            <a:spLocks noGrp="1"/>
          </p:cNvSpPr>
          <p:nvPr>
            <p:ph idx="1"/>
          </p:nvPr>
        </p:nvSpPr>
        <p:spPr>
          <a:xfrm>
            <a:off x="2255580" y="1750540"/>
            <a:ext cx="8915400" cy="3777622"/>
          </a:xfrm>
        </p:spPr>
        <p:txBody>
          <a:bodyPr>
            <a:normAutofit/>
          </a:bodyPr>
          <a:lstStyle/>
          <a:p>
            <a:r>
              <a:rPr lang="en-US" sz="2000" dirty="0" smtClean="0"/>
              <a:t>Assessment </a:t>
            </a:r>
          </a:p>
          <a:p>
            <a:r>
              <a:rPr lang="en-US" sz="2000" dirty="0" smtClean="0"/>
              <a:t>Diagnosis </a:t>
            </a:r>
          </a:p>
          <a:p>
            <a:r>
              <a:rPr lang="en-US" sz="2000" dirty="0" smtClean="0"/>
              <a:t>Outcome Identification </a:t>
            </a:r>
          </a:p>
          <a:p>
            <a:r>
              <a:rPr lang="en-US" sz="2000" dirty="0" smtClean="0"/>
              <a:t>Planning </a:t>
            </a:r>
          </a:p>
          <a:p>
            <a:r>
              <a:rPr lang="en-US" sz="2000" dirty="0" smtClean="0"/>
              <a:t>Implementation </a:t>
            </a:r>
          </a:p>
          <a:p>
            <a:r>
              <a:rPr lang="en-US" sz="2000" dirty="0" smtClean="0"/>
              <a:t>Evaluation </a:t>
            </a:r>
          </a:p>
        </p:txBody>
      </p:sp>
    </p:spTree>
    <p:extLst>
      <p:ext uri="{BB962C8B-B14F-4D97-AF65-F5344CB8AC3E}">
        <p14:creationId xmlns="" xmlns:p14="http://schemas.microsoft.com/office/powerpoint/2010/main" val="2158900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1" y="624110"/>
            <a:ext cx="9675812" cy="1280890"/>
          </a:xfrm>
        </p:spPr>
        <p:txBody>
          <a:bodyPr/>
          <a:lstStyle/>
          <a:p>
            <a:r>
              <a:rPr lang="en-US" dirty="0" smtClean="0"/>
              <a:t>ANA Standards: Professional Performance</a:t>
            </a:r>
            <a:endParaRPr lang="en-US" dirty="0"/>
          </a:p>
        </p:txBody>
      </p:sp>
      <p:sp>
        <p:nvSpPr>
          <p:cNvPr id="3" name="Content Placeholder 2"/>
          <p:cNvSpPr>
            <a:spLocks noGrp="1"/>
          </p:cNvSpPr>
          <p:nvPr>
            <p:ph idx="1"/>
          </p:nvPr>
        </p:nvSpPr>
        <p:spPr>
          <a:xfrm>
            <a:off x="1828801" y="1905000"/>
            <a:ext cx="9675811" cy="4006222"/>
          </a:xfrm>
        </p:spPr>
        <p:txBody>
          <a:bodyPr/>
          <a:lstStyle/>
          <a:p>
            <a:r>
              <a:rPr lang="en-US" dirty="0" smtClean="0"/>
              <a:t>Ethics </a:t>
            </a:r>
          </a:p>
          <a:p>
            <a:r>
              <a:rPr lang="en-US" dirty="0" smtClean="0"/>
              <a:t>Education </a:t>
            </a:r>
          </a:p>
          <a:p>
            <a:r>
              <a:rPr lang="en-US" dirty="0" smtClean="0"/>
              <a:t>Evidence-based practice and research </a:t>
            </a:r>
          </a:p>
          <a:p>
            <a:r>
              <a:rPr lang="en-US" dirty="0" smtClean="0"/>
              <a:t>Quality of practice </a:t>
            </a:r>
          </a:p>
          <a:p>
            <a:r>
              <a:rPr lang="en-US" dirty="0" smtClean="0"/>
              <a:t>Communication </a:t>
            </a:r>
          </a:p>
          <a:p>
            <a:r>
              <a:rPr lang="en-US" dirty="0" smtClean="0"/>
              <a:t>Leadership </a:t>
            </a:r>
          </a:p>
          <a:p>
            <a:r>
              <a:rPr lang="en-US" dirty="0" smtClean="0"/>
              <a:t>Collaboration </a:t>
            </a:r>
          </a:p>
          <a:p>
            <a:r>
              <a:rPr lang="en-US" dirty="0" smtClean="0"/>
              <a:t>Practice Evaluation </a:t>
            </a:r>
          </a:p>
          <a:p>
            <a:r>
              <a:rPr lang="en-US" dirty="0" smtClean="0"/>
              <a:t>Resource Utilization </a:t>
            </a:r>
          </a:p>
          <a:p>
            <a:r>
              <a:rPr lang="en-US" dirty="0" smtClean="0"/>
              <a:t>Environmental health</a:t>
            </a:r>
            <a:endParaRPr lang="en-US" dirty="0"/>
          </a:p>
        </p:txBody>
      </p:sp>
    </p:spTree>
    <p:extLst>
      <p:ext uri="{BB962C8B-B14F-4D97-AF65-F5344CB8AC3E}">
        <p14:creationId xmlns="" xmlns:p14="http://schemas.microsoft.com/office/powerpoint/2010/main" val="3695247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Davidson, R., &amp; </a:t>
            </a:r>
            <a:r>
              <a:rPr lang="en-US" dirty="0" err="1" smtClean="0"/>
              <a:t>Kock</a:t>
            </a:r>
            <a:r>
              <a:rPr lang="en-US" dirty="0" smtClean="0"/>
              <a:t>, N. (2004, </a:t>
            </a:r>
            <a:r>
              <a:rPr lang="en-US" dirty="0" err="1" smtClean="0"/>
              <a:t>september</a:t>
            </a:r>
            <a:r>
              <a:rPr lang="en-US" dirty="0" smtClean="0"/>
              <a:t> 23). </a:t>
            </a:r>
            <a:r>
              <a:rPr lang="en-US" i="1" dirty="0" smtClean="0"/>
              <a:t>Ethics</a:t>
            </a:r>
            <a:r>
              <a:rPr lang="en-US" dirty="0" smtClean="0"/>
              <a:t>. Retrieved from Professional Ethics: http://www.cb.cityu.edu.hk/is/research/ISWorld/ethics/index.htm</a:t>
            </a:r>
          </a:p>
          <a:p>
            <a:r>
              <a:rPr lang="en-US" i="1" dirty="0" smtClean="0"/>
              <a:t>Nursing Standards</a:t>
            </a:r>
            <a:r>
              <a:rPr lang="en-US" dirty="0" smtClean="0"/>
              <a:t>. (2010, December 22). Retrieved from Current nursing: http://currentnursing.com/nursing_management/nursing_standards.html</a:t>
            </a:r>
          </a:p>
          <a:p>
            <a:r>
              <a:rPr lang="en-US" dirty="0" smtClean="0"/>
              <a:t>Rutledge, A. (2011). </a:t>
            </a:r>
            <a:r>
              <a:rPr lang="en-US" i="1" dirty="0" smtClean="0"/>
              <a:t>defining design professionalism</a:t>
            </a:r>
            <a:r>
              <a:rPr lang="en-US" dirty="0" smtClean="0"/>
              <a:t>. Retrieved from design professionalism: http://designprofessionalism.com/defining-design-professionalism-1.php</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5790" y="1019526"/>
            <a:ext cx="8911687" cy="1280890"/>
          </a:xfrm>
        </p:spPr>
        <p:txBody>
          <a:bodyPr/>
          <a:lstStyle/>
          <a:p>
            <a:r>
              <a:rPr lang="en-US" dirty="0" smtClean="0"/>
              <a:t>Thank You!</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5509128" y="2150076"/>
            <a:ext cx="3363552" cy="3366358"/>
          </a:xfrm>
        </p:spPr>
      </p:pic>
      <p:sp>
        <p:nvSpPr>
          <p:cNvPr id="5" name="TextBox 4"/>
          <p:cNvSpPr txBox="1"/>
          <p:nvPr/>
        </p:nvSpPr>
        <p:spPr>
          <a:xfrm>
            <a:off x="8971006" y="3398108"/>
            <a:ext cx="2570206" cy="461665"/>
          </a:xfrm>
          <a:prstGeom prst="rect">
            <a:avLst/>
          </a:prstGeom>
          <a:noFill/>
        </p:spPr>
        <p:txBody>
          <a:bodyPr wrap="square" rtlCol="0">
            <a:spAutoFit/>
          </a:bodyPr>
          <a:lstStyle/>
          <a:p>
            <a:r>
              <a:rPr lang="en-US" sz="2400" dirty="0" smtClean="0">
                <a:latin typeface="Arial Narrow" pitchFamily="34" charset="0"/>
              </a:rPr>
              <a:t>Any Questions??</a:t>
            </a:r>
            <a:endParaRPr lang="en-US" sz="2400" dirty="0">
              <a:latin typeface="Arial Narrow" pitchFamily="34" charset="0"/>
            </a:endParaRPr>
          </a:p>
        </p:txBody>
      </p:sp>
    </p:spTree>
    <p:extLst>
      <p:ext uri="{BB962C8B-B14F-4D97-AF65-F5344CB8AC3E}">
        <p14:creationId xmlns="" xmlns:p14="http://schemas.microsoft.com/office/powerpoint/2010/main" val="1575593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Content</a:t>
            </a:r>
            <a:endParaRPr lang="en-US" dirty="0"/>
          </a:p>
        </p:txBody>
      </p:sp>
      <p:sp>
        <p:nvSpPr>
          <p:cNvPr id="3" name="Content Placeholder 2"/>
          <p:cNvSpPr>
            <a:spLocks noGrp="1"/>
          </p:cNvSpPr>
          <p:nvPr>
            <p:ph idx="1"/>
          </p:nvPr>
        </p:nvSpPr>
        <p:spPr/>
        <p:txBody>
          <a:bodyPr>
            <a:normAutofit/>
          </a:bodyPr>
          <a:lstStyle/>
          <a:p>
            <a:r>
              <a:rPr lang="en-US" sz="2400" dirty="0" smtClean="0"/>
              <a:t>Characteristics of a Profession</a:t>
            </a:r>
          </a:p>
          <a:p>
            <a:r>
              <a:rPr lang="en-US" sz="2400" dirty="0" smtClean="0"/>
              <a:t>Professional Standards: Definition </a:t>
            </a:r>
          </a:p>
          <a:p>
            <a:r>
              <a:rPr lang="en-US" sz="2400" dirty="0" smtClean="0"/>
              <a:t>Standard Nursing care: Objectives </a:t>
            </a:r>
          </a:p>
          <a:p>
            <a:r>
              <a:rPr lang="en-US" sz="2400" dirty="0" smtClean="0"/>
              <a:t>ANA Standards: Practice </a:t>
            </a:r>
          </a:p>
          <a:p>
            <a:r>
              <a:rPr lang="en-US" sz="2400" dirty="0" smtClean="0"/>
              <a:t> ANA Standards: Professional Performance </a:t>
            </a:r>
          </a:p>
          <a:p>
            <a:r>
              <a:rPr lang="en-US" sz="2400" smtClean="0"/>
              <a:t>References</a:t>
            </a:r>
            <a:endParaRPr lang="en-US" sz="2400" dirty="0" smtClean="0"/>
          </a:p>
          <a:p>
            <a:endParaRPr lang="en-US" sz="24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118389" y="4546859"/>
            <a:ext cx="3720241" cy="1486842"/>
          </a:xfrm>
          <a:prstGeom prst="rect">
            <a:avLst/>
          </a:prstGeom>
        </p:spPr>
      </p:pic>
    </p:spTree>
    <p:extLst>
      <p:ext uri="{BB962C8B-B14F-4D97-AF65-F5344CB8AC3E}">
        <p14:creationId xmlns="" xmlns:p14="http://schemas.microsoft.com/office/powerpoint/2010/main" val="595550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3464488370"/>
              </p:ext>
            </p:extLst>
          </p:nvPr>
        </p:nvGraphicFramePr>
        <p:xfrm>
          <a:off x="499686" y="667265"/>
          <a:ext cx="11449298" cy="59559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1789736" y="302834"/>
            <a:ext cx="8898860" cy="846344"/>
          </a:xfrm>
        </p:spPr>
        <p:txBody>
          <a:bodyPr/>
          <a:lstStyle/>
          <a:p>
            <a:pPr algn="ctr"/>
            <a:r>
              <a:rPr lang="en-US" dirty="0" smtClean="0"/>
              <a:t>Characteristics of a Profession</a:t>
            </a:r>
            <a:endParaRPr lang="en-US" dirty="0"/>
          </a:p>
        </p:txBody>
      </p:sp>
    </p:spTree>
    <p:extLst>
      <p:ext uri="{BB962C8B-B14F-4D97-AF65-F5344CB8AC3E}">
        <p14:creationId xmlns="" xmlns:p14="http://schemas.microsoft.com/office/powerpoint/2010/main" val="578740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 and Accountability</a:t>
            </a:r>
            <a:endParaRPr lang="en-US" dirty="0"/>
          </a:p>
        </p:txBody>
      </p:sp>
      <p:sp>
        <p:nvSpPr>
          <p:cNvPr id="3" name="Content Placeholder 2"/>
          <p:cNvSpPr>
            <a:spLocks noGrp="1"/>
          </p:cNvSpPr>
          <p:nvPr>
            <p:ph idx="1"/>
          </p:nvPr>
        </p:nvSpPr>
        <p:spPr>
          <a:xfrm>
            <a:off x="1761309" y="1701113"/>
            <a:ext cx="8915400" cy="3777622"/>
          </a:xfrm>
        </p:spPr>
        <p:txBody>
          <a:bodyPr>
            <a:normAutofit/>
          </a:bodyPr>
          <a:lstStyle/>
          <a:p>
            <a:r>
              <a:rPr lang="en-US" sz="2400" dirty="0" smtClean="0"/>
              <a:t>Deal with matters that are important to client</a:t>
            </a:r>
          </a:p>
          <a:p>
            <a:r>
              <a:rPr lang="en-US" sz="2400" dirty="0" smtClean="0"/>
              <a:t>Accountable for the quality of performance </a:t>
            </a:r>
          </a:p>
          <a:p>
            <a:r>
              <a:rPr lang="en-US" sz="2400" dirty="0" smtClean="0"/>
              <a:t>Decisions made by professionals can be held accountable no matter the outcome </a:t>
            </a:r>
          </a:p>
          <a:p>
            <a:endParaRPr lang="en-US" sz="2400" dirty="0"/>
          </a:p>
        </p:txBody>
      </p:sp>
    </p:spTree>
    <p:extLst>
      <p:ext uri="{BB962C8B-B14F-4D97-AF65-F5344CB8AC3E}">
        <p14:creationId xmlns="" xmlns:p14="http://schemas.microsoft.com/office/powerpoint/2010/main" val="1205773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Theoretical knowledge</a:t>
            </a:r>
            <a:endParaRPr lang="en-US" dirty="0"/>
          </a:p>
        </p:txBody>
      </p:sp>
      <p:sp>
        <p:nvSpPr>
          <p:cNvPr id="3" name="Content Placeholder 2"/>
          <p:cNvSpPr>
            <a:spLocks noGrp="1"/>
          </p:cNvSpPr>
          <p:nvPr>
            <p:ph idx="1"/>
          </p:nvPr>
        </p:nvSpPr>
        <p:spPr>
          <a:xfrm>
            <a:off x="2094942" y="1905000"/>
            <a:ext cx="8915400" cy="3777622"/>
          </a:xfrm>
        </p:spPr>
        <p:txBody>
          <a:bodyPr>
            <a:normAutofit/>
          </a:bodyPr>
          <a:lstStyle/>
          <a:p>
            <a:pPr>
              <a:lnSpc>
                <a:spcPct val="200000"/>
              </a:lnSpc>
            </a:pPr>
            <a:r>
              <a:rPr lang="en-US" sz="2400" dirty="0" smtClean="0"/>
              <a:t>Knowledge specific to profession </a:t>
            </a:r>
          </a:p>
          <a:p>
            <a:pPr>
              <a:lnSpc>
                <a:spcPct val="200000"/>
              </a:lnSpc>
            </a:pPr>
            <a:r>
              <a:rPr lang="en-US" sz="2400" dirty="0" smtClean="0"/>
              <a:t>For example: medical profession- how to handle medical equipment</a:t>
            </a:r>
            <a:endParaRPr lang="en-US" sz="2400" dirty="0"/>
          </a:p>
        </p:txBody>
      </p:sp>
    </p:spTree>
    <p:extLst>
      <p:ext uri="{BB962C8B-B14F-4D97-AF65-F5344CB8AC3E}">
        <p14:creationId xmlns="" xmlns:p14="http://schemas.microsoft.com/office/powerpoint/2010/main" val="2615899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Autonomy of professionals</a:t>
            </a:r>
            <a:endParaRPr lang="en-US" dirty="0"/>
          </a:p>
        </p:txBody>
      </p:sp>
      <p:sp>
        <p:nvSpPr>
          <p:cNvPr id="3" name="Content Placeholder 2"/>
          <p:cNvSpPr>
            <a:spLocks noGrp="1"/>
          </p:cNvSpPr>
          <p:nvPr>
            <p:ph idx="1"/>
          </p:nvPr>
        </p:nvSpPr>
        <p:spPr/>
        <p:txBody>
          <a:bodyPr>
            <a:normAutofit/>
          </a:bodyPr>
          <a:lstStyle/>
          <a:p>
            <a:r>
              <a:rPr lang="en-US" sz="2400" dirty="0" smtClean="0"/>
              <a:t>Ability to make individual decisions </a:t>
            </a:r>
          </a:p>
          <a:p>
            <a:r>
              <a:rPr lang="en-US" sz="2400" dirty="0" smtClean="0"/>
              <a:t>Are held accountable for outcomes</a:t>
            </a:r>
            <a:endParaRPr lang="en-US" sz="2400" dirty="0"/>
          </a:p>
        </p:txBody>
      </p:sp>
    </p:spTree>
    <p:extLst>
      <p:ext uri="{BB962C8B-B14F-4D97-AF65-F5344CB8AC3E}">
        <p14:creationId xmlns="" xmlns:p14="http://schemas.microsoft.com/office/powerpoint/2010/main" val="1378620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Formal Training</a:t>
            </a:r>
            <a:endParaRPr lang="en-US" dirty="0"/>
          </a:p>
        </p:txBody>
      </p:sp>
      <p:sp>
        <p:nvSpPr>
          <p:cNvPr id="3" name="Content Placeholder 2"/>
          <p:cNvSpPr>
            <a:spLocks noGrp="1"/>
          </p:cNvSpPr>
          <p:nvPr>
            <p:ph idx="1"/>
          </p:nvPr>
        </p:nvSpPr>
        <p:spPr/>
        <p:txBody>
          <a:bodyPr>
            <a:normAutofit/>
          </a:bodyPr>
          <a:lstStyle/>
          <a:p>
            <a:r>
              <a:rPr lang="en-US" sz="2400" dirty="0" smtClean="0"/>
              <a:t>Before entering the profession </a:t>
            </a:r>
            <a:endParaRPr lang="en-US" sz="2400" dirty="0"/>
          </a:p>
          <a:p>
            <a:r>
              <a:rPr lang="en-US" sz="2400" dirty="0" smtClean="0"/>
              <a:t>To obtain proper skills </a:t>
            </a:r>
          </a:p>
          <a:p>
            <a:r>
              <a:rPr lang="en-US" sz="2400" dirty="0" smtClean="0"/>
              <a:t>Trained under an experienced professional in the field</a:t>
            </a:r>
            <a:endParaRPr lang="en-US" sz="2400" dirty="0"/>
          </a:p>
        </p:txBody>
      </p:sp>
    </p:spTree>
    <p:extLst>
      <p:ext uri="{BB962C8B-B14F-4D97-AF65-F5344CB8AC3E}">
        <p14:creationId xmlns="" xmlns:p14="http://schemas.microsoft.com/office/powerpoint/2010/main" val="174185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Ethical constraints</a:t>
            </a:r>
            <a:endParaRPr lang="en-US" dirty="0"/>
          </a:p>
        </p:txBody>
      </p:sp>
      <p:sp>
        <p:nvSpPr>
          <p:cNvPr id="3" name="Content Placeholder 2"/>
          <p:cNvSpPr>
            <a:spLocks noGrp="1"/>
          </p:cNvSpPr>
          <p:nvPr>
            <p:ph idx="1"/>
          </p:nvPr>
        </p:nvSpPr>
        <p:spPr/>
        <p:txBody>
          <a:bodyPr>
            <a:normAutofit/>
          </a:bodyPr>
          <a:lstStyle/>
          <a:p>
            <a:r>
              <a:rPr lang="en-US" sz="2400" dirty="0" smtClean="0"/>
              <a:t>Professionals have direct working relationships with clients </a:t>
            </a:r>
          </a:p>
          <a:p>
            <a:r>
              <a:rPr lang="en-US" sz="2400" dirty="0" smtClean="0"/>
              <a:t>Called a code of ethics </a:t>
            </a:r>
          </a:p>
          <a:p>
            <a:r>
              <a:rPr lang="en-US" sz="2400" dirty="0" smtClean="0"/>
              <a:t>Identify moral commitments of a profession  </a:t>
            </a:r>
          </a:p>
          <a:p>
            <a:r>
              <a:rPr lang="en-US" sz="2400" dirty="0" smtClean="0"/>
              <a:t>Include client rights and professional’s responsibility to uphold them</a:t>
            </a:r>
            <a:endParaRPr lang="en-US" sz="2400" dirty="0"/>
          </a:p>
        </p:txBody>
      </p:sp>
    </p:spTree>
    <p:extLst>
      <p:ext uri="{BB962C8B-B14F-4D97-AF65-F5344CB8AC3E}">
        <p14:creationId xmlns="" xmlns:p14="http://schemas.microsoft.com/office/powerpoint/2010/main" val="3530348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Legally reinforced standards</a:t>
            </a:r>
            <a:endParaRPr lang="en-US" dirty="0"/>
          </a:p>
        </p:txBody>
      </p:sp>
      <p:sp>
        <p:nvSpPr>
          <p:cNvPr id="3" name="Content Placeholder 2"/>
          <p:cNvSpPr>
            <a:spLocks noGrp="1"/>
          </p:cNvSpPr>
          <p:nvPr>
            <p:ph idx="1"/>
          </p:nvPr>
        </p:nvSpPr>
        <p:spPr>
          <a:xfrm>
            <a:off x="2193796" y="2084173"/>
            <a:ext cx="8915400" cy="3777622"/>
          </a:xfrm>
        </p:spPr>
        <p:txBody>
          <a:bodyPr>
            <a:normAutofit/>
          </a:bodyPr>
          <a:lstStyle/>
          <a:p>
            <a:r>
              <a:rPr lang="en-US" sz="2400" dirty="0" smtClean="0"/>
              <a:t>Responsibility of important decisions in the client’s life </a:t>
            </a:r>
          </a:p>
          <a:p>
            <a:r>
              <a:rPr lang="en-US" sz="2400" dirty="0" smtClean="0"/>
              <a:t>If failed to adhere to standards, professionals are discredited </a:t>
            </a:r>
          </a:p>
          <a:p>
            <a:r>
              <a:rPr lang="en-US" sz="2400" dirty="0" smtClean="0"/>
              <a:t>Sometimes the consequences will prohibit the individual from practicing in the profession</a:t>
            </a:r>
            <a:endParaRPr lang="en-US" sz="2400" dirty="0"/>
          </a:p>
        </p:txBody>
      </p:sp>
    </p:spTree>
    <p:extLst>
      <p:ext uri="{BB962C8B-B14F-4D97-AF65-F5344CB8AC3E}">
        <p14:creationId xmlns="" xmlns:p14="http://schemas.microsoft.com/office/powerpoint/2010/main" val="575257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311</TotalTime>
  <Words>603</Words>
  <Application>Microsoft Office PowerPoint</Application>
  <PresentationFormat>Custom</PresentationFormat>
  <Paragraphs>88</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Professional Standards</vt:lpstr>
      <vt:lpstr>Content</vt:lpstr>
      <vt:lpstr>Characteristics of a Profession</vt:lpstr>
      <vt:lpstr>Responsibility and Accountability</vt:lpstr>
      <vt:lpstr>Theoretical knowledge</vt:lpstr>
      <vt:lpstr>Autonomy of professionals</vt:lpstr>
      <vt:lpstr>Formal Training</vt:lpstr>
      <vt:lpstr>Ethical constraints</vt:lpstr>
      <vt:lpstr>Legally reinforced standards</vt:lpstr>
      <vt:lpstr>Professional Standards: Definition</vt:lpstr>
      <vt:lpstr>Slide 11</vt:lpstr>
      <vt:lpstr>Standard Nursing care: Objectives</vt:lpstr>
      <vt:lpstr>ANA Standards: Practice</vt:lpstr>
      <vt:lpstr>ANA Standards: Professional Performance</vt:lpstr>
      <vt:lpstr>References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Standards</dc:title>
  <dc:creator>Mahi</dc:creator>
  <cp:lastModifiedBy>Guest</cp:lastModifiedBy>
  <cp:revision>25</cp:revision>
  <dcterms:created xsi:type="dcterms:W3CDTF">2014-01-27T13:13:52Z</dcterms:created>
  <dcterms:modified xsi:type="dcterms:W3CDTF">2002-01-01T10:12:04Z</dcterms:modified>
</cp:coreProperties>
</file>