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59" r:id="rId4"/>
    <p:sldId id="260" r:id="rId5"/>
    <p:sldId id="262" r:id="rId6"/>
    <p:sldId id="269" r:id="rId7"/>
    <p:sldId id="264" r:id="rId8"/>
    <p:sldId id="263" r:id="rId9"/>
    <p:sldId id="270" r:id="rId10"/>
    <p:sldId id="265" r:id="rId11"/>
    <p:sldId id="258" r:id="rId12"/>
    <p:sldId id="273" r:id="rId13"/>
    <p:sldId id="267" r:id="rId14"/>
    <p:sldId id="266" r:id="rId15"/>
    <p:sldId id="271" r:id="rId16"/>
    <p:sldId id="274" r:id="rId17"/>
    <p:sldId id="276" r:id="rId18"/>
    <p:sldId id="277" r:id="rId19"/>
    <p:sldId id="272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6" d="100"/>
          <a:sy n="76" d="100"/>
        </p:scale>
        <p:origin x="-121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323910-C727-4383-B80C-A9C5FA1464C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4630C1-ACC6-4A71-8EA7-E539504297C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23910-C727-4383-B80C-A9C5FA1464C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4630C1-ACC6-4A71-8EA7-E53950429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A323910-C727-4383-B80C-A9C5FA1464C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4630C1-ACC6-4A71-8EA7-E53950429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23910-C727-4383-B80C-A9C5FA1464C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4630C1-ACC6-4A71-8EA7-E53950429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323910-C727-4383-B80C-A9C5FA1464C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F4630C1-ACC6-4A71-8EA7-E539504297C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23910-C727-4383-B80C-A9C5FA1464C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4630C1-ACC6-4A71-8EA7-E53950429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23910-C727-4383-B80C-A9C5FA1464C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4630C1-ACC6-4A71-8EA7-E53950429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23910-C727-4383-B80C-A9C5FA1464C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4630C1-ACC6-4A71-8EA7-E53950429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323910-C727-4383-B80C-A9C5FA1464C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4630C1-ACC6-4A71-8EA7-E53950429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23910-C727-4383-B80C-A9C5FA1464C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4630C1-ACC6-4A71-8EA7-E53950429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23910-C727-4383-B80C-A9C5FA1464C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4630C1-ACC6-4A71-8EA7-E539504297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A323910-C727-4383-B80C-A9C5FA1464C3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F4630C1-ACC6-4A71-8EA7-E539504297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686800" cy="17526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MODELS OF DECISION MAKING IN NURSING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185"/>
            <a:ext cx="5791200" cy="44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51816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(Group 3)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 Akira and </a:t>
            </a:r>
            <a:r>
              <a:rPr lang="en-US" sz="28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Ruvina</a:t>
            </a:r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KERRIDGE’S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 smtClean="0"/>
              <a:t>Consider </a:t>
            </a:r>
            <a:r>
              <a:rPr lang="en-US" dirty="0"/>
              <a:t>the law.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/>
              <a:t>Make the ethical decision.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5638799" cy="259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7-STEPS MODEL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Establish objectives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Classify and prioritize objectives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Develop alternative actions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Evaluate alternatives against objectives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Tentative decision to most appropriate alternative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Evaluation of tentative decision for more consequences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Decisive action is taken and additional actions to prevent consequences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r="11126"/>
          <a:stretch/>
        </p:blipFill>
        <p:spPr bwMode="auto">
          <a:xfrm>
            <a:off x="6781800" y="0"/>
            <a:ext cx="2362200" cy="285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RATIONAL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organizational model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Values are </a:t>
            </a:r>
            <a:r>
              <a:rPr lang="en-US" dirty="0"/>
              <a:t>known beforehand and ranked into a single preference list consistent with </a:t>
            </a:r>
            <a:r>
              <a:rPr lang="en-US" dirty="0" smtClean="0"/>
              <a:t>organizational </a:t>
            </a:r>
            <a:r>
              <a:rPr lang="en-US" dirty="0"/>
              <a:t>goal for the </a:t>
            </a:r>
            <a:r>
              <a:rPr lang="en-US" dirty="0" smtClean="0"/>
              <a:t>decision.</a:t>
            </a:r>
            <a:endParaRPr lang="en-US" dirty="0" smtClean="0"/>
          </a:p>
          <a:p>
            <a:r>
              <a:rPr lang="en-US" dirty="0"/>
              <a:t>The premises for the rational model </a:t>
            </a:r>
            <a:r>
              <a:rPr lang="en-US" dirty="0" smtClean="0"/>
              <a:t>are: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Common goals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Congruent </a:t>
            </a:r>
            <a:r>
              <a:rPr lang="en-US" dirty="0">
                <a:solidFill>
                  <a:schemeClr val="tx1"/>
                </a:solidFill>
              </a:rPr>
              <a:t>ideas and </a:t>
            </a:r>
            <a:r>
              <a:rPr lang="en-US" dirty="0" smtClean="0">
                <a:solidFill>
                  <a:schemeClr val="tx1"/>
                </a:solidFill>
              </a:rPr>
              <a:t>attitudes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Understood </a:t>
            </a:r>
            <a:r>
              <a:rPr lang="en-US" dirty="0">
                <a:solidFill>
                  <a:schemeClr val="tx1"/>
                </a:solidFill>
              </a:rPr>
              <a:t>cause-effect </a:t>
            </a:r>
            <a:r>
              <a:rPr lang="en-US" dirty="0" smtClean="0">
                <a:solidFill>
                  <a:schemeClr val="tx1"/>
                </a:solidFill>
              </a:rPr>
              <a:t>relationships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Technical competence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view of the decision making process as </a:t>
            </a:r>
            <a:r>
              <a:rPr lang="en-US" dirty="0" smtClean="0">
                <a:solidFill>
                  <a:schemeClr val="tx1"/>
                </a:solidFill>
              </a:rPr>
              <a:t>sequential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RATIONAL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620000" cy="3876984"/>
          </a:xfrm>
        </p:spPr>
        <p:txBody>
          <a:bodyPr>
            <a:normAutofit/>
          </a:bodyPr>
          <a:lstStyle/>
          <a:p>
            <a:r>
              <a:rPr lang="en-US" dirty="0" smtClean="0"/>
              <a:t>Rational model consists </a:t>
            </a:r>
            <a:r>
              <a:rPr lang="en-US" dirty="0"/>
              <a:t>of a structured </a:t>
            </a:r>
            <a:r>
              <a:rPr lang="en-US" dirty="0" smtClean="0"/>
              <a:t>four-step </a:t>
            </a:r>
            <a:r>
              <a:rPr lang="en-US" dirty="0" smtClean="0"/>
              <a:t>sequence:</a:t>
            </a:r>
            <a:endParaRPr lang="en-US" dirty="0" smtClean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Identifying the problem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Generating alternative </a:t>
            </a:r>
            <a:r>
              <a:rPr lang="en-US" sz="2400" dirty="0" smtClean="0">
                <a:solidFill>
                  <a:schemeClr val="tx1"/>
                </a:solidFill>
              </a:rPr>
              <a:t>solutions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Selecting a solution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Implementing and evaluating the </a:t>
            </a:r>
            <a:r>
              <a:rPr lang="en-US" sz="2400" dirty="0" smtClean="0">
                <a:solidFill>
                  <a:schemeClr val="tx1"/>
                </a:solidFill>
              </a:rPr>
              <a:t>solution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en-US" sz="2100" dirty="0" smtClean="0"/>
              <a:t>	</a:t>
            </a:r>
          </a:p>
          <a:p>
            <a:pPr marL="292608" lvl="1" indent="0">
              <a:buNone/>
            </a:pPr>
            <a:endParaRPr lang="en-US" sz="2400" dirty="0"/>
          </a:p>
          <a:p>
            <a:pPr marL="292608" lvl="1" indent="0">
              <a:buNone/>
            </a:pPr>
            <a:endParaRPr lang="en-US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4495800" cy="270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Techniques used in rational model of decision-making are</a:t>
            </a:r>
            <a:r>
              <a:rPr lang="en-US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SWOT </a:t>
            </a:r>
            <a:r>
              <a:rPr lang="en-US" dirty="0" smtClean="0">
                <a:solidFill>
                  <a:schemeClr val="tx1"/>
                </a:solidFill>
              </a:rPr>
              <a:t>analysis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Pareto </a:t>
            </a:r>
            <a:r>
              <a:rPr lang="en-US" dirty="0" smtClean="0">
                <a:solidFill>
                  <a:schemeClr val="tx1"/>
                </a:solidFill>
              </a:rPr>
              <a:t>analysis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Decision </a:t>
            </a:r>
            <a:r>
              <a:rPr lang="en-US" dirty="0" smtClean="0">
                <a:solidFill>
                  <a:schemeClr val="tx1"/>
                </a:solidFill>
              </a:rPr>
              <a:t>trees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Management by Objectives (MBO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Program Evaluation and Review Technique (PERT)</a:t>
            </a:r>
          </a:p>
          <a:p>
            <a:pPr marL="292608" lvl="1" indent="0">
              <a:lnSpc>
                <a:spcPct val="150000"/>
              </a:lnSpc>
              <a:buNone/>
            </a:pPr>
            <a:r>
              <a:rPr lang="en-US" dirty="0" smtClean="0"/>
              <a:t>	</a:t>
            </a:r>
            <a:endParaRPr lang="en-US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Example </a:t>
            </a:r>
            <a:r>
              <a:rPr lang="en-US" dirty="0">
                <a:solidFill>
                  <a:schemeClr val="tx1"/>
                </a:solidFill>
              </a:rPr>
              <a:t>:- Diagnostic Decision </a:t>
            </a:r>
            <a:r>
              <a:rPr lang="en-US" dirty="0" smtClean="0">
                <a:solidFill>
                  <a:schemeClr val="tx1"/>
                </a:solidFill>
              </a:rPr>
              <a:t>Making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92" y="2133600"/>
            <a:ext cx="3409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SIMON’S NORMATIVE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2810184"/>
          </a:xfrm>
        </p:spPr>
        <p:txBody>
          <a:bodyPr/>
          <a:lstStyle/>
          <a:p>
            <a:r>
              <a:rPr lang="en-US" dirty="0" smtClean="0"/>
              <a:t>Based </a:t>
            </a:r>
            <a:r>
              <a:rPr lang="en-US" dirty="0"/>
              <a:t>on premise </a:t>
            </a:r>
            <a:r>
              <a:rPr lang="en-US" dirty="0" smtClean="0"/>
              <a:t>and it is not rational.</a:t>
            </a:r>
            <a:endParaRPr lang="en-US" dirty="0"/>
          </a:p>
          <a:p>
            <a:r>
              <a:rPr lang="en-US" dirty="0"/>
              <a:t>The model state that decision making is characterized </a:t>
            </a:r>
            <a:r>
              <a:rPr lang="en-US" dirty="0" smtClean="0"/>
              <a:t>by,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Limited information </a:t>
            </a:r>
            <a:r>
              <a:rPr lang="en-US" sz="2400" dirty="0" smtClean="0">
                <a:solidFill>
                  <a:schemeClr val="tx1"/>
                </a:solidFill>
              </a:rPr>
              <a:t>processing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Use of rules of thumb or </a:t>
            </a:r>
            <a:r>
              <a:rPr lang="en-US" sz="2400" dirty="0" smtClean="0">
                <a:solidFill>
                  <a:schemeClr val="tx1"/>
                </a:solidFill>
              </a:rPr>
              <a:t>shortcuts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Satisfying</a:t>
            </a:r>
          </a:p>
          <a:p>
            <a:pPr lvl="1"/>
            <a:endParaRPr lang="en-US" sz="2000" dirty="0" smtClean="0"/>
          </a:p>
          <a:p>
            <a:pPr lvl="1"/>
            <a:endParaRPr lang="en-US" sz="2400" dirty="0" smtClean="0"/>
          </a:p>
          <a:p>
            <a:pPr marL="530352" lvl="2" indent="0">
              <a:buNone/>
            </a:pPr>
            <a:endParaRPr lang="en-US" sz="17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96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5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GROUP DECISION MAKING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to accumulate </a:t>
            </a:r>
            <a:r>
              <a:rPr lang="en-US" dirty="0"/>
              <a:t>more knowledge and facts 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 have </a:t>
            </a:r>
            <a:r>
              <a:rPr lang="en-US" dirty="0"/>
              <a:t>a broader perspective and consider more alternative </a:t>
            </a:r>
            <a:r>
              <a:rPr lang="en-US"/>
              <a:t>solutions </a:t>
            </a:r>
            <a:r>
              <a:rPr lang="en-US" smtClean="0"/>
              <a:t>.</a:t>
            </a:r>
            <a:endParaRPr lang="en-US" dirty="0" smtClean="0"/>
          </a:p>
          <a:p>
            <a:r>
              <a:rPr lang="en-US" dirty="0"/>
              <a:t>Individuals who participate in decisions are more satisfied with the decision and are more likely to support it.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4467224"/>
            <a:ext cx="44005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5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391400" cy="4931736"/>
          </a:xfrm>
        </p:spPr>
        <p:txBody>
          <a:bodyPr>
            <a:normAutofit fontScale="77500" lnSpcReduction="20000"/>
          </a:bodyPr>
          <a:lstStyle/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err="1">
                <a:latin typeface="Calibri"/>
                <a:ea typeface="Calibri"/>
                <a:cs typeface="Times New Roman"/>
              </a:rPr>
              <a:t>Dowding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, D., &amp; Thompson, C. (2002). </a:t>
            </a:r>
            <a:r>
              <a:rPr lang="en-US" sz="2800" i="1" dirty="0">
                <a:latin typeface="Calibri"/>
                <a:ea typeface="Calibri"/>
                <a:cs typeface="Times New Roman"/>
              </a:rPr>
              <a:t>Clinical Decision-Making and </a:t>
            </a:r>
            <a:r>
              <a:rPr lang="en-US" sz="2800" i="1" dirty="0" err="1">
                <a:latin typeface="Calibri"/>
                <a:ea typeface="Calibri"/>
                <a:cs typeface="Times New Roman"/>
              </a:rPr>
              <a:t>Judgement</a:t>
            </a:r>
            <a:r>
              <a:rPr lang="en-US" sz="2800" i="1" dirty="0">
                <a:latin typeface="Calibri"/>
                <a:ea typeface="Calibri"/>
                <a:cs typeface="Times New Roman"/>
              </a:rPr>
              <a:t> in Nursing.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 Churchill Livingstone.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Calibri"/>
                <a:ea typeface="Calibri"/>
                <a:cs typeface="Times New Roman"/>
              </a:rPr>
              <a:t>Banning, M. (2008). A review of clinical decision making models and current research. </a:t>
            </a:r>
            <a:r>
              <a:rPr lang="en-US" sz="2800" i="1" dirty="0">
                <a:latin typeface="Calibri"/>
                <a:ea typeface="Calibri"/>
                <a:cs typeface="Times New Roman"/>
              </a:rPr>
              <a:t>J </a:t>
            </a:r>
            <a:r>
              <a:rPr lang="en-US" sz="2800" i="1" dirty="0" err="1">
                <a:latin typeface="Calibri"/>
                <a:ea typeface="Calibri"/>
                <a:cs typeface="Times New Roman"/>
              </a:rPr>
              <a:t>Clin</a:t>
            </a:r>
            <a:r>
              <a:rPr lang="en-US" sz="2800" i="1" dirty="0">
                <a:latin typeface="Calibri"/>
                <a:ea typeface="Calibri"/>
                <a:cs typeface="Times New Roman"/>
              </a:rPr>
              <a:t> </a:t>
            </a:r>
            <a:r>
              <a:rPr lang="en-US" sz="2800" i="1" dirty="0" err="1">
                <a:latin typeface="Calibri"/>
                <a:ea typeface="Calibri"/>
                <a:cs typeface="Times New Roman"/>
              </a:rPr>
              <a:t>Nurs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, 187-195.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Calibri"/>
                <a:ea typeface="Calibri"/>
                <a:cs typeface="Times New Roman"/>
              </a:rPr>
              <a:t>Baron, J. (2004). Normative models of </a:t>
            </a:r>
            <a:r>
              <a:rPr lang="en-US" sz="2800" dirty="0" err="1">
                <a:latin typeface="Calibri"/>
                <a:ea typeface="Calibri"/>
                <a:cs typeface="Times New Roman"/>
              </a:rPr>
              <a:t>judgement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 and decision making. In D. Koehler, &amp; N. Harvey, </a:t>
            </a:r>
            <a:r>
              <a:rPr lang="en-US" sz="2800" i="1" dirty="0">
                <a:latin typeface="Calibri"/>
                <a:ea typeface="Calibri"/>
                <a:cs typeface="Times New Roman"/>
              </a:rPr>
              <a:t>Blackwell Handbook of </a:t>
            </a:r>
            <a:r>
              <a:rPr lang="en-US" sz="2800" i="1" dirty="0" err="1">
                <a:latin typeface="Calibri"/>
                <a:ea typeface="Calibri"/>
                <a:cs typeface="Times New Roman"/>
              </a:rPr>
              <a:t>judgement</a:t>
            </a:r>
            <a:r>
              <a:rPr lang="en-US" sz="2800" i="1" dirty="0">
                <a:latin typeface="Calibri"/>
                <a:ea typeface="Calibri"/>
                <a:cs typeface="Times New Roman"/>
              </a:rPr>
              <a:t> and decision making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 (pp. 19-36). London: Blackwell.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Calibri"/>
                <a:ea typeface="Calibri"/>
                <a:cs typeface="Times New Roman"/>
              </a:rPr>
              <a:t>Canadian Nurses Association. (</a:t>
            </a:r>
            <a:r>
              <a:rPr lang="en-US" sz="2800" dirty="0" err="1">
                <a:latin typeface="Calibri"/>
                <a:ea typeface="Calibri"/>
                <a:cs typeface="Times New Roman"/>
              </a:rPr>
              <a:t>n.d.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). </a:t>
            </a:r>
            <a:r>
              <a:rPr lang="en-US" sz="2800" i="1" dirty="0">
                <a:latin typeface="Calibri"/>
                <a:ea typeface="Calibri"/>
                <a:cs typeface="Times New Roman"/>
              </a:rPr>
              <a:t>Evidence informed decision making and nursing practice.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 Retrieved February 2, 2014, from Canadian Nurses Association: https://www.cna-aiic.ca/~/media/cna/page%20content/pdf%20en/2013/07/26/10/52/ps113_evidence_informed_2010_e.pdf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Calibri"/>
                <a:ea typeface="Calibri"/>
                <a:cs typeface="Times New Roman"/>
              </a:rPr>
              <a:t>Thompson, C., Cullum, N., </a:t>
            </a:r>
            <a:r>
              <a:rPr lang="en-US" sz="2400" dirty="0" err="1">
                <a:latin typeface="Calibri"/>
                <a:ea typeface="Calibri"/>
                <a:cs typeface="Times New Roman"/>
              </a:rPr>
              <a:t>McCaughan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, D., Sheldon, T., &amp; </a:t>
            </a:r>
            <a:r>
              <a:rPr lang="en-US" sz="2400" dirty="0" err="1">
                <a:latin typeface="Calibri"/>
                <a:ea typeface="Calibri"/>
                <a:cs typeface="Times New Roman"/>
              </a:rPr>
              <a:t>Raynor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, P. (2004). Nurses, information use, and clinical decision making—the real world potential for evidence-based decisions in nursing. </a:t>
            </a:r>
            <a:r>
              <a:rPr lang="en-US" sz="2400" i="1" dirty="0">
                <a:latin typeface="Calibri"/>
                <a:ea typeface="Calibri"/>
                <a:cs typeface="Times New Roman"/>
              </a:rPr>
              <a:t>Evidence Based Nursing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, 68-72.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>
                <a:latin typeface="Calibri"/>
                <a:ea typeface="Calibri"/>
                <a:cs typeface="Times New Roman"/>
              </a:rPr>
              <a:t>Veney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, J., &amp; </a:t>
            </a:r>
            <a:r>
              <a:rPr lang="en-US" sz="2400" dirty="0" err="1">
                <a:latin typeface="Calibri"/>
                <a:ea typeface="Calibri"/>
                <a:cs typeface="Times New Roman"/>
              </a:rPr>
              <a:t>Kaluzny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, A. (1991). </a:t>
            </a:r>
            <a:r>
              <a:rPr lang="en-US" sz="2400" i="1" dirty="0">
                <a:latin typeface="Calibri"/>
                <a:ea typeface="Calibri"/>
                <a:cs typeface="Times New Roman"/>
              </a:rPr>
              <a:t>Evaluation and Decision Making for Health Services.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 Ann Arbor: M1:Health Administration Press</a:t>
            </a:r>
            <a:r>
              <a:rPr lang="en-US" sz="24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i="1" dirty="0">
                <a:latin typeface="Calibri"/>
                <a:ea typeface="Calibri"/>
                <a:cs typeface="Times New Roman"/>
              </a:rPr>
              <a:t>Decision making process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. (2003). Retrieved February 3, 2014, from </a:t>
            </a:r>
            <a:r>
              <a:rPr lang="en-US" sz="2400" dirty="0" err="1">
                <a:latin typeface="Calibri"/>
                <a:ea typeface="Calibri"/>
                <a:cs typeface="Times New Roman"/>
              </a:rPr>
              <a:t>myedison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>: http://myedison.tesc.edu/tescdocs/Web_Courses/EDL-530/documents/DecisionMaking_Proc.htm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7239000" cy="1143000"/>
          </a:xfrm>
        </p:spPr>
        <p:txBody>
          <a:bodyPr>
            <a:normAutofit/>
          </a:bodyPr>
          <a:lstStyle/>
          <a:p>
            <a:pPr algn="ctr"/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95"/>
            <a:ext cx="82504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9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Decision Making: Definition </a:t>
            </a:r>
          </a:p>
          <a:p>
            <a:r>
              <a:rPr lang="en-US" dirty="0" smtClean="0"/>
              <a:t>Importance of Decision Making in Nursing </a:t>
            </a:r>
          </a:p>
          <a:p>
            <a:r>
              <a:rPr lang="en-US" dirty="0" smtClean="0"/>
              <a:t>Process of Solving an Ethical Dilemma </a:t>
            </a:r>
          </a:p>
          <a:p>
            <a:r>
              <a:rPr lang="en-US" dirty="0" smtClean="0"/>
              <a:t>Models of Decision Making in Nursing 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Kerridge’s</a:t>
            </a:r>
            <a:r>
              <a:rPr lang="en-US" dirty="0">
                <a:solidFill>
                  <a:schemeClr val="tx1"/>
                </a:solidFill>
              </a:rPr>
              <a:t> Model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7-Steps Model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Rational Model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Simon’s Normative Model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Group Decision Making </a:t>
            </a:r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US" dirty="0" smtClean="0"/>
          </a:p>
          <a:p>
            <a:r>
              <a:rPr lang="en-US" dirty="0" smtClean="0"/>
              <a:t>References  </a:t>
            </a:r>
          </a:p>
          <a:p>
            <a:pPr marL="292608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1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2821"/>
            <a:ext cx="8153400" cy="326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32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Decision Making: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20000" cy="4419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a cognitive process that result in finding a course of action among several alternative scenarios. </a:t>
            </a:r>
          </a:p>
          <a:p>
            <a:r>
              <a:rPr lang="en-US" dirty="0" smtClean="0"/>
              <a:t>There are 5 steps in the decision </a:t>
            </a:r>
            <a:r>
              <a:rPr lang="en-US" smtClean="0"/>
              <a:t>making </a:t>
            </a:r>
            <a:r>
              <a:rPr lang="en-US" smtClean="0"/>
              <a:t>process: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Identifying the decision to be made.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Identifying possible decision options.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Processing information.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Implementing the decision.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Evaluating the decision.</a:t>
            </a:r>
          </a:p>
          <a:p>
            <a:pPr marL="292608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212648"/>
            <a:ext cx="36957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making: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Theories </a:t>
            </a:r>
            <a:r>
              <a:rPr lang="en-US" dirty="0"/>
              <a:t>of decision making can be subdivided in to three categories</a:t>
            </a:r>
            <a:r>
              <a:rPr lang="en-US" dirty="0" smtClean="0"/>
              <a:t>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Nominative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Descriptive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Prescriptive</a:t>
            </a:r>
          </a:p>
          <a:p>
            <a:pPr marL="292608" lvl="1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971800"/>
            <a:ext cx="580268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DECISION MAKING IN NURSING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1870"/>
            <a:ext cx="7467600" cy="3301130"/>
          </a:xfrm>
        </p:spPr>
        <p:txBody>
          <a:bodyPr/>
          <a:lstStyle/>
          <a:p>
            <a:r>
              <a:rPr lang="en-US" dirty="0" smtClean="0"/>
              <a:t>It is an important element of quality care in nursing.</a:t>
            </a:r>
          </a:p>
          <a:p>
            <a:r>
              <a:rPr lang="en-US" dirty="0" smtClean="0"/>
              <a:t>It is </a:t>
            </a:r>
            <a:r>
              <a:rPr lang="en-US" dirty="0"/>
              <a:t>integral to effect changes across the health-care </a:t>
            </a:r>
            <a:r>
              <a:rPr lang="en-US" dirty="0" smtClean="0"/>
              <a:t>system.</a:t>
            </a:r>
          </a:p>
          <a:p>
            <a:r>
              <a:rPr lang="en-US" dirty="0" smtClean="0"/>
              <a:t>The decisions of nurses </a:t>
            </a:r>
            <a:r>
              <a:rPr lang="en-US" dirty="0"/>
              <a:t>have </a:t>
            </a:r>
            <a:r>
              <a:rPr lang="en-US" dirty="0" smtClean="0"/>
              <a:t>important </a:t>
            </a:r>
            <a:r>
              <a:rPr lang="en-US" dirty="0"/>
              <a:t>implications for patient </a:t>
            </a:r>
            <a:r>
              <a:rPr lang="en-US" dirty="0" smtClean="0"/>
              <a:t>outcomes.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t="4128" r="3040" b="5141"/>
          <a:stretch/>
        </p:blipFill>
        <p:spPr bwMode="auto">
          <a:xfrm>
            <a:off x="1" y="4267200"/>
            <a:ext cx="91440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IMPORTANCE OF DECISION MAKING IN NURSING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543800" cy="2505384"/>
          </a:xfrm>
        </p:spPr>
        <p:txBody>
          <a:bodyPr/>
          <a:lstStyle/>
          <a:p>
            <a:r>
              <a:rPr lang="en-US" dirty="0"/>
              <a:t>In nursing decision making involves three </a:t>
            </a:r>
            <a:r>
              <a:rPr lang="en-US" dirty="0" smtClean="0"/>
              <a:t>activities:</a:t>
            </a:r>
            <a:endParaRPr lang="en-US" dirty="0" smtClean="0"/>
          </a:p>
          <a:p>
            <a:pPr lvl="1"/>
            <a:r>
              <a:rPr lang="en-US" dirty="0">
                <a:solidFill>
                  <a:schemeClr val="tx1"/>
                </a:solidFill>
              </a:rPr>
              <a:t>Intelligence </a:t>
            </a:r>
            <a:r>
              <a:rPr lang="en-US" dirty="0" smtClean="0">
                <a:solidFill>
                  <a:schemeClr val="tx1"/>
                </a:solidFill>
              </a:rPr>
              <a:t>Activity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Designing Activity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Choice Activity</a:t>
            </a:r>
          </a:p>
          <a:p>
            <a:pPr lvl="1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5486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9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PROCESS OF SOLVING AN ETHICAL DILEMMA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391400" cy="2429183"/>
          </a:xfrm>
        </p:spPr>
        <p:txBody>
          <a:bodyPr/>
          <a:lstStyle/>
          <a:p>
            <a:r>
              <a:rPr lang="en-US" dirty="0" smtClean="0"/>
              <a:t>Code </a:t>
            </a:r>
            <a:r>
              <a:rPr lang="en-US" dirty="0"/>
              <a:t>of </a:t>
            </a:r>
            <a:r>
              <a:rPr lang="en-US" dirty="0" smtClean="0"/>
              <a:t>ethics and </a:t>
            </a:r>
            <a:r>
              <a:rPr lang="en-US" dirty="0"/>
              <a:t>ethical theories </a:t>
            </a:r>
            <a:r>
              <a:rPr lang="en-US" dirty="0" smtClean="0"/>
              <a:t>offer </a:t>
            </a:r>
            <a:r>
              <a:rPr lang="en-US" dirty="0"/>
              <a:t>general guidelines for </a:t>
            </a:r>
            <a:r>
              <a:rPr lang="en-US" dirty="0" smtClean="0"/>
              <a:t>decision-making. </a:t>
            </a:r>
          </a:p>
          <a:p>
            <a:r>
              <a:rPr lang="en-US" dirty="0" smtClean="0"/>
              <a:t>But in many cases </a:t>
            </a:r>
            <a:r>
              <a:rPr lang="en-US" dirty="0"/>
              <a:t>a more specific problem-solving method is </a:t>
            </a:r>
            <a:r>
              <a:rPr lang="en-US" dirty="0" smtClean="0"/>
              <a:t>necessary to resolve the ethical </a:t>
            </a:r>
            <a:r>
              <a:rPr lang="en-US" dirty="0"/>
              <a:t>dilemmas </a:t>
            </a:r>
            <a:r>
              <a:rPr lang="en-US" dirty="0" smtClean="0"/>
              <a:t>faced by nurses.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3"/>
          <a:stretch/>
        </p:blipFill>
        <p:spPr bwMode="auto">
          <a:xfrm>
            <a:off x="4107873" y="3810000"/>
            <a:ext cx="503612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MODELS </a:t>
            </a:r>
            <a:r>
              <a:rPr lang="en-US" dirty="0"/>
              <a:t>OF </a:t>
            </a:r>
            <a:r>
              <a:rPr lang="en-US" dirty="0" smtClean="0"/>
              <a:t>Decision </a:t>
            </a:r>
            <a:r>
              <a:rPr lang="en-US" dirty="0"/>
              <a:t>MAKING IN NURSING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Kerridge’s</a:t>
            </a:r>
            <a:r>
              <a:rPr lang="en-US" dirty="0"/>
              <a:t> Model</a:t>
            </a:r>
          </a:p>
          <a:p>
            <a:pPr lvl="0"/>
            <a:r>
              <a:rPr lang="en-US" dirty="0"/>
              <a:t>7-Steps Model</a:t>
            </a:r>
          </a:p>
          <a:p>
            <a:pPr lvl="0"/>
            <a:r>
              <a:rPr lang="en-US" dirty="0"/>
              <a:t>Rational Model</a:t>
            </a:r>
          </a:p>
          <a:p>
            <a:pPr lvl="0"/>
            <a:r>
              <a:rPr lang="en-US" dirty="0"/>
              <a:t>Simon’s Normative Model</a:t>
            </a:r>
          </a:p>
          <a:p>
            <a:pPr lvl="0"/>
            <a:r>
              <a:rPr lang="en-US" dirty="0"/>
              <a:t>Group Decision Making Model</a:t>
            </a:r>
          </a:p>
          <a:p>
            <a:pPr lvl="0"/>
            <a:r>
              <a:rPr lang="en-US" dirty="0"/>
              <a:t>Clinical Decision Making Model</a:t>
            </a:r>
          </a:p>
          <a:p>
            <a:pPr lvl="0"/>
            <a:r>
              <a:rPr lang="en-US" dirty="0"/>
              <a:t>Collaborative model</a:t>
            </a:r>
          </a:p>
          <a:p>
            <a:pPr lvl="0"/>
            <a:r>
              <a:rPr lang="en-US" dirty="0"/>
              <a:t>Collegial Model</a:t>
            </a:r>
          </a:p>
          <a:p>
            <a:pPr lvl="0"/>
            <a:r>
              <a:rPr lang="en-US" dirty="0"/>
              <a:t>Bureaucratic Model</a:t>
            </a:r>
          </a:p>
          <a:p>
            <a:pPr lvl="0"/>
            <a:r>
              <a:rPr lang="en-US" dirty="0"/>
              <a:t>Cybernetic Model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14"/>
          <a:stretch/>
        </p:blipFill>
        <p:spPr bwMode="auto">
          <a:xfrm>
            <a:off x="5562600" y="914400"/>
            <a:ext cx="2591844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KERRIDGE’S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Clearly state the problem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the facts.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Consider the fundamental ethics principals.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Consider how the problem would look from another perspective or using another theory.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ethical conflicts.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68" y="0"/>
            <a:ext cx="2590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6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432</TotalTime>
  <Words>714</Words>
  <Application>Microsoft Office PowerPoint</Application>
  <PresentationFormat>On-screen Show (4:3)</PresentationFormat>
  <Paragraphs>127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Opulent</vt:lpstr>
      <vt:lpstr>MODELS OF DECISION MAKING IN NURSING</vt:lpstr>
      <vt:lpstr>introduction</vt:lpstr>
      <vt:lpstr>Decision Making: Definition</vt:lpstr>
      <vt:lpstr>decision making: definition</vt:lpstr>
      <vt:lpstr>IMPORTANCE OF DECISION MAKING IN NURSING</vt:lpstr>
      <vt:lpstr>IMPORTANCE OF DECISION MAKING IN NURSING</vt:lpstr>
      <vt:lpstr>PROCESS OF SOLVING AN ETHICAL DILEMMA </vt:lpstr>
      <vt:lpstr>MODELS OF Decision MAKING IN NURSING </vt:lpstr>
      <vt:lpstr>KERRIDGE’S MODEL </vt:lpstr>
      <vt:lpstr>KERRIDGE’S MODEL </vt:lpstr>
      <vt:lpstr>7-STEPS MODEL</vt:lpstr>
      <vt:lpstr>RATIONAL MODEL </vt:lpstr>
      <vt:lpstr>RATIONAL MODEL </vt:lpstr>
      <vt:lpstr>RATIONAL MODEL </vt:lpstr>
      <vt:lpstr>SIMON’S NORMATIVE MODEL</vt:lpstr>
      <vt:lpstr>GROUP DECISION MAKING MODEL </vt:lpstr>
      <vt:lpstr>References</vt:lpstr>
      <vt:lpstr>References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</dc:title>
  <dc:creator>Guest</dc:creator>
  <cp:lastModifiedBy>user</cp:lastModifiedBy>
  <cp:revision>45</cp:revision>
  <dcterms:created xsi:type="dcterms:W3CDTF">2002-01-01T07:02:51Z</dcterms:created>
  <dcterms:modified xsi:type="dcterms:W3CDTF">2014-02-11T01:53:00Z</dcterms:modified>
</cp:coreProperties>
</file>