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158047-E269-4313-95B2-35B2116D701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98B077-5511-481C-B5E5-FB9AF46E0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533400"/>
            <a:ext cx="10744200" cy="2133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LAW SYSTEMS IN AUSTRALIA AND SRILANKA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3460652"/>
            <a:ext cx="4638822" cy="2787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3962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1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Australian </a:t>
            </a:r>
            <a:r>
              <a:rPr lang="en-US" dirty="0"/>
              <a:t>politics operates as a two-party system, as a result of the permanent coalition between the Liberal Party and National Party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7" y="3036982"/>
            <a:ext cx="4170363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083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>
                <a:sym typeface="Wingdings" pitchFamily="2" charset="2"/>
              </a:rPr>
              <a:t></a:t>
            </a:r>
            <a:r>
              <a:rPr lang="en-US" u="sng" dirty="0" smtClean="0">
                <a:solidFill>
                  <a:schemeClr val="tx1"/>
                </a:solidFill>
              </a:rPr>
              <a:t>SRILANKAN LAW SYSTEM:</a:t>
            </a:r>
          </a:p>
          <a:p>
            <a:pPr marL="45720" indent="0">
              <a:buNone/>
            </a:pPr>
            <a:r>
              <a:rPr lang="en-US" dirty="0" smtClean="0"/>
              <a:t> The </a:t>
            </a:r>
            <a:r>
              <a:rPr lang="en-US" dirty="0"/>
              <a:t>Legal system of Sri Lanka is a highly </a:t>
            </a:r>
            <a:r>
              <a:rPr lang="en-US" dirty="0" smtClean="0"/>
              <a:t>   complex </a:t>
            </a:r>
            <a:r>
              <a:rPr lang="en-US" dirty="0"/>
              <a:t>mixture of several laws.</a:t>
            </a:r>
            <a:endParaRPr lang="en-US" u="sng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20" y="4038600"/>
            <a:ext cx="5613780" cy="28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4" y="762000"/>
            <a:ext cx="9372600" cy="15240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>
                <a:effectLst/>
                <a:sym typeface="Wingdings" pitchFamily="2" charset="2"/>
              </a:rPr>
              <a:t></a:t>
            </a:r>
            <a:r>
              <a:rPr lang="en-US" sz="2800" dirty="0" smtClean="0">
                <a:effectLst/>
              </a:rPr>
              <a:t>Sri </a:t>
            </a:r>
            <a:r>
              <a:rPr lang="en-US" sz="2800" dirty="0">
                <a:effectLst/>
              </a:rPr>
              <a:t>Lankan Legal system is influenced by English common law and Roman-Dutch owing to it’s the colonial </a:t>
            </a:r>
            <a:r>
              <a:rPr lang="en-US" sz="2800" dirty="0" smtClean="0">
                <a:effectLst/>
              </a:rPr>
              <a:t>history.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90" y="3581400"/>
            <a:ext cx="770141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60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03" y="0"/>
            <a:ext cx="411480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0578" cy="399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535296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886200"/>
            <a:ext cx="380999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58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u="sng" dirty="0" smtClean="0"/>
              <a:t>REFERENCES :</a:t>
            </a:r>
          </a:p>
          <a:p>
            <a:pPr marL="45720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pPr marL="45720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pPr marL="45720" indent="0">
              <a:buNone/>
            </a:pP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173788" cy="433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1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800" b="1" dirty="0" smtClean="0"/>
              <a:t>ANY QUESTIONS ?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654800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67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762000"/>
            <a:ext cx="7543800" cy="51358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                               </a:t>
            </a:r>
            <a:r>
              <a:rPr lang="en-US" b="1" dirty="0" smtClean="0"/>
              <a:t>CONTENTS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1.0What is a </a:t>
            </a:r>
            <a:r>
              <a:rPr lang="en-US" dirty="0">
                <a:latin typeface="Times New Roman"/>
                <a:ea typeface="Calibri"/>
                <a:cs typeface="Arial"/>
              </a:rPr>
              <a:t>law?</a:t>
            </a:r>
            <a:endParaRPr lang="en-US" sz="1100" dirty="0">
              <a:latin typeface="Calibri"/>
              <a:ea typeface="Calibri"/>
              <a:cs typeface="Arial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Times New Roman"/>
                <a:ea typeface="Calibri"/>
                <a:cs typeface="Arial"/>
              </a:rPr>
              <a:t>        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1.1 </a:t>
            </a:r>
            <a:r>
              <a:rPr lang="en-US" dirty="0">
                <a:latin typeface="Times New Roman"/>
                <a:ea typeface="Calibri"/>
                <a:cs typeface="Arial"/>
              </a:rPr>
              <a:t>Classifications of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law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       1.2 The structure of  federal government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ts val="1000"/>
              <a:buNone/>
              <a:tabLst>
                <a:tab pos="914400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                 1.2.1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Arial"/>
              </a:rPr>
              <a:t>Legislative</a:t>
            </a: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Arial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ts val="1000"/>
              <a:buNone/>
              <a:tabLst>
                <a:tab pos="914400" algn="l"/>
              </a:tabLst>
            </a:pP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Arial"/>
              </a:rPr>
              <a:t>                      1.2.2 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Arial"/>
              </a:rPr>
              <a:t>Executive</a:t>
            </a: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Arial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ts val="1000"/>
              <a:buNone/>
              <a:tabLst>
                <a:tab pos="914400" algn="l"/>
              </a:tabLst>
            </a:pP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Arial"/>
              </a:rPr>
              <a:t>                     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Arial"/>
              </a:rPr>
              <a:t>1.2.3 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Arial"/>
              </a:rPr>
              <a:t>Judicial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ts val="1000"/>
              <a:buNone/>
              <a:tabLst>
                <a:tab pos="914400" algn="l"/>
              </a:tabLst>
            </a:pPr>
            <a:endParaRPr lang="en-US" sz="1100" dirty="0">
              <a:latin typeface="Calibri"/>
              <a:ea typeface="Calibri"/>
              <a:cs typeface="Arial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2.0 </a:t>
            </a:r>
            <a:r>
              <a:rPr lang="en-US" dirty="0">
                <a:latin typeface="Times New Roman"/>
                <a:ea typeface="Calibri"/>
                <a:cs typeface="Arial"/>
              </a:rPr>
              <a:t>The difference between law and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Ethics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                        2.1 Where does law come from?</a:t>
            </a:r>
            <a:endParaRPr lang="en-US" sz="1100" dirty="0">
              <a:latin typeface="Calibri"/>
              <a:ea typeface="Calibri"/>
              <a:cs typeface="Arial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Times New Roman"/>
                <a:ea typeface="Calibri"/>
                <a:cs typeface="Arial"/>
              </a:rPr>
              <a:t>3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.0 </a:t>
            </a:r>
            <a:r>
              <a:rPr lang="en-US" dirty="0">
                <a:latin typeface="Times New Roman"/>
                <a:ea typeface="Calibri"/>
                <a:cs typeface="Arial"/>
              </a:rPr>
              <a:t>Law system in Australia</a:t>
            </a:r>
            <a:endParaRPr lang="en-US" sz="1100" dirty="0">
              <a:latin typeface="Calibri"/>
              <a:ea typeface="Calibri"/>
              <a:cs typeface="Arial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4.0 </a:t>
            </a:r>
            <a:r>
              <a:rPr lang="en-US" dirty="0">
                <a:latin typeface="Times New Roman"/>
                <a:ea typeface="Calibri"/>
                <a:cs typeface="Arial"/>
              </a:rPr>
              <a:t>Law system in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Srilanka</a:t>
            </a:r>
            <a:endParaRPr lang="en-US" sz="11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6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2316480"/>
          </a:xfrm>
        </p:spPr>
        <p:txBody>
          <a:bodyPr/>
          <a:lstStyle/>
          <a:p>
            <a:pPr marL="45720" indent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Law</a:t>
            </a:r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Is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a </a:t>
            </a:r>
            <a:r>
              <a:rPr lang="en-US" dirty="0">
                <a:solidFill>
                  <a:schemeClr val="tx1"/>
                </a:solidFill>
                <a:latin typeface="Arial"/>
              </a:rPr>
              <a:t>system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of rules and guidelines which are enforced through social institutions to govern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behavior.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" y="3228975"/>
            <a:ext cx="580644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3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b="1" dirty="0" smtClean="0"/>
              <a:t>Classifications of law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ym typeface="Wingdings"/>
              </a:rPr>
              <a:t></a:t>
            </a:r>
            <a:r>
              <a:rPr lang="en-US" dirty="0" smtClean="0"/>
              <a:t>Civil law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ym typeface="Wingdings"/>
              </a:rPr>
              <a:t>Criminal </a:t>
            </a:r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32394"/>
            <a:ext cx="5946101" cy="424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90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honar Bangla" pitchFamily="34" charset="0"/>
                <a:ea typeface="Calibri"/>
                <a:cs typeface="Shonar Bangla" pitchFamily="34" charset="0"/>
                <a:sym typeface="Wingdings"/>
              </a:rPr>
              <a:t>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honar Bangla" pitchFamily="34" charset="0"/>
                <a:ea typeface="Calibri"/>
                <a:cs typeface="Shonar Bangla" pitchFamily="34" charset="0"/>
              </a:rPr>
              <a:t>Structure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honar Bangla" pitchFamily="34" charset="0"/>
                <a:ea typeface="Calibri"/>
                <a:cs typeface="Shonar Bangla" pitchFamily="34" charset="0"/>
              </a:rPr>
              <a:t>of  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honar Bangla" pitchFamily="34" charset="0"/>
                <a:ea typeface="Calibri"/>
                <a:cs typeface="Shonar Bangla" pitchFamily="34" charset="0"/>
              </a:rPr>
              <a:t>the federal government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Arial"/>
              </a:rPr>
              <a:t>,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Arial"/>
              </a:rPr>
              <a:t>     </a:t>
            </a:r>
            <a:r>
              <a:rPr lang="en-US" sz="2400" dirty="0" smtClean="0">
                <a:latin typeface="Calibri"/>
                <a:ea typeface="Calibri"/>
                <a:cs typeface="Arial"/>
              </a:rPr>
              <a:t>There </a:t>
            </a:r>
            <a:r>
              <a:rPr lang="en-US" sz="2400" dirty="0">
                <a:latin typeface="Calibri"/>
                <a:ea typeface="Calibri"/>
                <a:cs typeface="Arial"/>
              </a:rPr>
              <a:t>are three branches of </a:t>
            </a:r>
            <a:r>
              <a:rPr lang="en-US" sz="2400" dirty="0" smtClean="0">
                <a:latin typeface="Calibri"/>
                <a:ea typeface="Calibri"/>
                <a:cs typeface="Arial"/>
              </a:rPr>
              <a:t>the government</a:t>
            </a:r>
            <a:r>
              <a:rPr lang="en-US" sz="2400" dirty="0">
                <a:latin typeface="Calibri"/>
                <a:ea typeface="Calibri"/>
                <a:cs typeface="Arial"/>
              </a:rPr>
              <a:t>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Calibri"/>
                <a:ea typeface="Calibri"/>
                <a:cs typeface="Arial"/>
              </a:rPr>
              <a:t>Legislative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Calibri"/>
                <a:ea typeface="Calibri"/>
                <a:cs typeface="Arial"/>
              </a:rPr>
              <a:t>Executive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Calibri"/>
                <a:ea typeface="Calibri"/>
                <a:cs typeface="Arial"/>
              </a:rPr>
              <a:t>Judicial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Arial"/>
              </a:rPr>
              <a:t>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Calibri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42" y="278784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           </a:t>
            </a:r>
            <a:r>
              <a:rPr lang="en-US" sz="2400" b="1" dirty="0" smtClean="0">
                <a:solidFill>
                  <a:srgbClr val="000000"/>
                </a:solidFill>
                <a:latin typeface="Helvetica Neue"/>
              </a:rPr>
              <a:t>Differences between laws and ethics</a:t>
            </a: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latin typeface="Helvetica Neue"/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Laws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are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the regulations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 established, and usually written, by a governing power. Ethics are the morals of a culture, and often times, they inform the laws that are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made</a:t>
            </a:r>
            <a:endParaRPr lang="en-US" dirty="0">
              <a:solidFill>
                <a:srgbClr val="000000"/>
              </a:solidFill>
              <a:latin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54281"/>
            <a:ext cx="5105400" cy="326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39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The law of torts</a:t>
            </a:r>
          </a:p>
          <a:p>
            <a:pPr marL="346075" lvl="0" indent="-346075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A tort is usually described as a civil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wrong</a:t>
            </a:r>
          </a:p>
          <a:p>
            <a:pPr marL="346075" lvl="0" indent="-346075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   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The torts most relevant to nursing are:</a:t>
            </a:r>
          </a:p>
          <a:p>
            <a:pPr marL="0" lvl="0" indent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sz="2600" b="1" dirty="0">
                <a:solidFill>
                  <a:srgbClr val="4E67C8">
                    <a:lumMod val="50000"/>
                  </a:srgbClr>
                </a:solidFill>
                <a:latin typeface="Aharoni" pitchFamily="2" charset="-79"/>
                <a:cs typeface="Aharoni" pitchFamily="2" charset="-79"/>
                <a:sym typeface="Wingdings"/>
              </a:rPr>
              <a:t>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Assault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lvl="0" indent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sz="2600" b="1" dirty="0">
                <a:solidFill>
                  <a:srgbClr val="4E67C8">
                    <a:lumMod val="50000"/>
                  </a:srgbClr>
                </a:solidFill>
                <a:latin typeface="Aharoni" pitchFamily="2" charset="-79"/>
                <a:cs typeface="Aharoni" pitchFamily="2" charset="-79"/>
                <a:sym typeface="Wingdings"/>
              </a:rPr>
              <a:t>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False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imprisonment</a:t>
            </a:r>
          </a:p>
          <a:p>
            <a:pPr marL="0" lvl="0" indent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sz="2600" b="1" dirty="0" smtClean="0">
                <a:solidFill>
                  <a:srgbClr val="4E67C8">
                    <a:lumMod val="50000"/>
                  </a:srgbClr>
                </a:solidFill>
                <a:latin typeface="Aharoni" pitchFamily="2" charset="-79"/>
                <a:cs typeface="Aharoni" pitchFamily="2" charset="-79"/>
                <a:sym typeface="Wingdings"/>
              </a:rPr>
              <a:t></a:t>
            </a:r>
            <a:r>
              <a:rPr lang="en-US" sz="2600" b="1" dirty="0">
                <a:solidFill>
                  <a:srgbClr val="4E67C8">
                    <a:lumMod val="50000"/>
                  </a:srgbClr>
                </a:solidFill>
                <a:latin typeface="Aharoni" pitchFamily="2" charset="-79"/>
                <a:cs typeface="Aharoni" pitchFamily="2" charset="-79"/>
                <a:sym typeface="Wingdings"/>
              </a:rPr>
              <a:t>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Negligence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lvl="0" indent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sz="2600" b="1" dirty="0" smtClean="0">
                <a:solidFill>
                  <a:srgbClr val="4E67C8">
                    <a:lumMod val="50000"/>
                  </a:srgbClr>
                </a:solidFill>
                <a:latin typeface="Aharoni" pitchFamily="2" charset="-79"/>
                <a:cs typeface="Aharoni" pitchFamily="2" charset="-79"/>
                <a:sym typeface="Wingdings"/>
              </a:rPr>
              <a:t>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  Negligent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advice</a:t>
            </a:r>
          </a:p>
          <a:p>
            <a:pPr marL="0" lvl="0" indent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  <a:sym typeface="Wingdings"/>
              </a:rPr>
              <a:t>    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  Defamation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lvl="0" indent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sz="2600" b="1" dirty="0" smtClean="0">
                <a:solidFill>
                  <a:srgbClr val="4E67C8">
                    <a:lumMod val="50000"/>
                  </a:srgbClr>
                </a:solidFill>
                <a:latin typeface="Aharoni" pitchFamily="2" charset="-79"/>
                <a:cs typeface="Aharoni" pitchFamily="2" charset="-79"/>
                <a:sym typeface="Wingdings"/>
              </a:rPr>
              <a:t>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   Bailment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346075" lvl="0" indent="-346075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endParaRPr lang="en-US" sz="2600" b="1" dirty="0"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marL="4572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19590"/>
            <a:ext cx="4714164" cy="523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1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Where does law come from </a:t>
            </a:r>
            <a:r>
              <a:rPr lang="en-US" dirty="0" smtClean="0"/>
              <a:t>:</a:t>
            </a:r>
          </a:p>
          <a:p>
            <a:pPr marL="0" lvl="0" indent="0" fontAlgn="base"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sz="19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900" dirty="0">
                <a:solidFill>
                  <a:schemeClr val="accent4">
                    <a:lumMod val="50000"/>
                  </a:schemeClr>
                </a:solidFill>
              </a:rPr>
              <a:t>2 main sources  of law in Australia are the common law and legislation</a:t>
            </a:r>
          </a:p>
          <a:p>
            <a:pPr marL="346075" lvl="0" indent="-346075" fontAlgn="base"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Common law consists of the principles developed by judges in cases that come before them</a:t>
            </a:r>
          </a:p>
          <a:p>
            <a:pPr marL="346075" lvl="0" indent="-346075" fontAlgn="base"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Legislation is the law passed by the Parliament, or some other bodies under delegation.</a:t>
            </a:r>
          </a:p>
          <a:p>
            <a:pPr marL="346075" lvl="0" indent="-346075" fontAlgn="base"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  <a:latin typeface="Segoe Print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3766629"/>
            <a:ext cx="4310063" cy="309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35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AUSTRALIAN LAW SYSTEM :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" y="1371600"/>
            <a:ext cx="902589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20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605</TotalTime>
  <Words>272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Sri Lankan Legal system is influenced by English common law and Roman-Dutch owing to it’s the colonial history.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 man</dc:creator>
  <cp:lastModifiedBy>ice man</cp:lastModifiedBy>
  <cp:revision>17</cp:revision>
  <dcterms:created xsi:type="dcterms:W3CDTF">2014-02-14T07:53:56Z</dcterms:created>
  <dcterms:modified xsi:type="dcterms:W3CDTF">2014-02-15T10:22:55Z</dcterms:modified>
</cp:coreProperties>
</file>