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87F98-A48A-4167-B7A1-5B7102C3D481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D5A9C-FE66-4438-8747-0F96C3D7C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8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058A-8F27-4D4C-B835-B251E05042E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0B1F-69CC-4B16-9CF0-7415D73DA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058A-8F27-4D4C-B835-B251E05042E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0B1F-69CC-4B16-9CF0-7415D73DA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058A-8F27-4D4C-B835-B251E05042E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0B1F-69CC-4B16-9CF0-7415D73DA5A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058A-8F27-4D4C-B835-B251E05042E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0B1F-69CC-4B16-9CF0-7415D73DA5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058A-8F27-4D4C-B835-B251E05042E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0B1F-69CC-4B16-9CF0-7415D73DA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058A-8F27-4D4C-B835-B251E05042E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0B1F-69CC-4B16-9CF0-7415D73DA5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058A-8F27-4D4C-B835-B251E05042E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0B1F-69CC-4B16-9CF0-7415D73DA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058A-8F27-4D4C-B835-B251E05042E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0B1F-69CC-4B16-9CF0-7415D73DA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058A-8F27-4D4C-B835-B251E05042E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0B1F-69CC-4B16-9CF0-7415D73DA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058A-8F27-4D4C-B835-B251E05042E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0B1F-69CC-4B16-9CF0-7415D73DA5A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058A-8F27-4D4C-B835-B251E05042E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0B1F-69CC-4B16-9CF0-7415D73DA5A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BA8058A-8F27-4D4C-B835-B251E05042E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77B0B1F-69CC-4B16-9CF0-7415D73DA5A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imperial.ac.uk/cpssq/research_themes_2/cpssq_research_themes/feedback_from_incident_reporting_systems/" TargetMode="External"/><Relationship Id="rId7" Type="http://schemas.openxmlformats.org/officeDocument/2006/relationships/hyperlink" Target="http://www.ncbi.nlm.nih.gov/pmc/articles/PMC1490252/" TargetMode="External"/><Relationship Id="rId2" Type="http://schemas.openxmlformats.org/officeDocument/2006/relationships/hyperlink" Target="http://www.monash.edu.au/lls/llonline/writing/medicine/reflective/5.x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u.ca/hsafety/incident_reporting.html" TargetMode="External"/><Relationship Id="rId5" Type="http://schemas.openxmlformats.org/officeDocument/2006/relationships/hyperlink" Target="http://www.nso.com/nursing-resources/article/43.jsp" TargetMode="External"/><Relationship Id="rId4" Type="http://schemas.openxmlformats.org/officeDocument/2006/relationships/hyperlink" Target="http://www.kevinmd.com/blog/2009/10/incident-reporting-effective-reducing-medical-errors-increasing-patient-safety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1"/>
            <a:ext cx="6400800" cy="2667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tx1"/>
                </a:solidFill>
              </a:rPr>
              <a:t>Incident Reports</a:t>
            </a:r>
          </a:p>
        </p:txBody>
      </p:sp>
      <p:pic>
        <p:nvPicPr>
          <p:cNvPr id="4" name="Picture 3" descr="IncidentReport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3697224" cy="36972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6800" y="40386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Presented by</a:t>
            </a:r>
          </a:p>
          <a:p>
            <a:r>
              <a:rPr lang="en-US" sz="2400" dirty="0" err="1" smtClean="0">
                <a:latin typeface="Arial Rounded MT Bold" pitchFamily="34" charset="0"/>
              </a:rPr>
              <a:t>Pavan</a:t>
            </a:r>
            <a:r>
              <a:rPr lang="en-US" sz="2400" dirty="0" smtClean="0">
                <a:latin typeface="Arial Rounded MT Bold" pitchFamily="34" charset="0"/>
              </a:rPr>
              <a:t> &amp; </a:t>
            </a:r>
            <a:r>
              <a:rPr lang="en-US" sz="2400" dirty="0" err="1" smtClean="0">
                <a:latin typeface="Arial Rounded MT Bold" pitchFamily="34" charset="0"/>
                <a:cs typeface="Times New Roman" pitchFamily="18" charset="0"/>
              </a:rPr>
              <a:t>Kurinchi</a:t>
            </a:r>
            <a:endParaRPr lang="en-US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17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05000"/>
            <a:ext cx="6116146" cy="3932682"/>
          </a:xfrm>
        </p:spPr>
      </p:pic>
    </p:spTree>
    <p:extLst>
      <p:ext uri="{BB962C8B-B14F-4D97-AF65-F5344CB8AC3E}">
        <p14:creationId xmlns:p14="http://schemas.microsoft.com/office/powerpoint/2010/main" val="32575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38200"/>
            <a:ext cx="4972099" cy="37242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-228600"/>
            <a:ext cx="6172200" cy="4181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48400" y="4724400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Why???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4523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228600"/>
            <a:ext cx="8051800" cy="5897563"/>
          </a:xfrm>
        </p:spPr>
        <p:txBody>
          <a:bodyPr>
            <a:normAutofit fontScale="25000" lnSpcReduction="20000"/>
          </a:bodyPr>
          <a:lstStyle/>
          <a:p>
            <a:pPr fontAlgn="base"/>
            <a:endParaRPr lang="en-US" dirty="0"/>
          </a:p>
          <a:p>
            <a:pPr fontAlgn="base"/>
            <a:r>
              <a:rPr lang="en-US" sz="4000" b="1" dirty="0"/>
              <a:t>INCIDENT REPORT NO: </a:t>
            </a:r>
          </a:p>
          <a:p>
            <a:pPr eaLnBrk="0" fontAlgn="base" hangingPunct="0"/>
            <a:r>
              <a:rPr lang="en-US" sz="4000" b="1" dirty="0"/>
              <a:t>Complete this form to report accidents, incidents, near misses, hazards or harassment.</a:t>
            </a:r>
            <a:br>
              <a:rPr lang="en-US" sz="4000" b="1" dirty="0"/>
            </a:br>
            <a:endParaRPr lang="en-US" sz="4000" b="1" dirty="0"/>
          </a:p>
          <a:p>
            <a:pPr fontAlgn="t"/>
            <a:r>
              <a:rPr lang="en-US" sz="4000" b="1" dirty="0"/>
              <a:t>Location of Incident: ……………………………………………</a:t>
            </a:r>
          </a:p>
          <a:p>
            <a:pPr fontAlgn="t"/>
            <a:r>
              <a:rPr lang="en-US" sz="4000" b="1" dirty="0"/>
              <a:t> </a:t>
            </a:r>
          </a:p>
          <a:p>
            <a:pPr fontAlgn="t"/>
            <a:r>
              <a:rPr lang="en-US" sz="4000" b="1" dirty="0"/>
              <a:t>Date of incident: </a:t>
            </a:r>
          </a:p>
          <a:p>
            <a:pPr fontAlgn="t"/>
            <a:r>
              <a:rPr lang="en-US" sz="4000" b="1" dirty="0"/>
              <a:t>........................................</a:t>
            </a:r>
          </a:p>
          <a:p>
            <a:pPr fontAlgn="t"/>
            <a:r>
              <a:rPr lang="en-US" sz="4000" b="1" dirty="0"/>
              <a:t>Time of incident: </a:t>
            </a:r>
          </a:p>
          <a:p>
            <a:pPr fontAlgn="t"/>
            <a:r>
              <a:rPr lang="en-US" sz="4000" b="1" dirty="0"/>
              <a:t>....................... </a:t>
            </a:r>
          </a:p>
          <a:p>
            <a:pPr fontAlgn="t"/>
            <a:r>
              <a:rPr lang="en-US" sz="4000" b="1" dirty="0"/>
              <a:t>Individual/s involved </a:t>
            </a:r>
          </a:p>
          <a:p>
            <a:pPr fontAlgn="t"/>
            <a:r>
              <a:rPr lang="en-US" sz="4000" b="1" dirty="0"/>
              <a:t>....................................................................................................................................... </a:t>
            </a:r>
          </a:p>
          <a:p>
            <a:pPr fontAlgn="t"/>
            <a:r>
              <a:rPr lang="en-US" sz="4000" b="1" dirty="0"/>
              <a:t>....................................................................................................................................... </a:t>
            </a:r>
          </a:p>
          <a:p>
            <a:pPr fontAlgn="t"/>
            <a:r>
              <a:rPr lang="en-US" sz="4000" b="1" dirty="0"/>
              <a:t>Nature of incident: </a:t>
            </a:r>
          </a:p>
          <a:p>
            <a:pPr fontAlgn="t"/>
            <a:r>
              <a:rPr lang="en-US" sz="4000" b="1" dirty="0"/>
              <a:t>....................................................................................................................................... </a:t>
            </a:r>
          </a:p>
          <a:p>
            <a:pPr fontAlgn="t"/>
            <a:r>
              <a:rPr lang="en-US" sz="4000" b="1" dirty="0"/>
              <a:t>....................................................................................................................................... </a:t>
            </a:r>
          </a:p>
          <a:p>
            <a:pPr fontAlgn="t"/>
            <a:r>
              <a:rPr lang="en-US" sz="4000" b="1" dirty="0"/>
              <a:t>....................................................................................................................................... </a:t>
            </a:r>
          </a:p>
          <a:p>
            <a:pPr fontAlgn="t"/>
            <a:r>
              <a:rPr lang="en-US" sz="4000" b="1" dirty="0"/>
              <a:t>Injuries sustained: </a:t>
            </a:r>
          </a:p>
          <a:p>
            <a:pPr fontAlgn="t"/>
            <a:r>
              <a:rPr lang="en-US" sz="4000" b="1" dirty="0"/>
              <a:t>....................................................................................................................................... </a:t>
            </a:r>
          </a:p>
          <a:p>
            <a:pPr fontAlgn="t"/>
            <a:r>
              <a:rPr lang="en-US" sz="4000" b="1" dirty="0"/>
              <a:t>....................................................................................................................................... </a:t>
            </a:r>
          </a:p>
          <a:p>
            <a:pPr fontAlgn="t"/>
            <a:r>
              <a:rPr lang="en-US" sz="4000" b="1" dirty="0"/>
              <a:t>Treatment given: </a:t>
            </a:r>
          </a:p>
          <a:p>
            <a:pPr fontAlgn="t"/>
            <a:r>
              <a:rPr lang="en-US" sz="4000" b="1" dirty="0"/>
              <a:t>....................................................................................................................................... </a:t>
            </a:r>
          </a:p>
          <a:p>
            <a:pPr fontAlgn="t"/>
            <a:r>
              <a:rPr lang="en-US" sz="4000" b="1" dirty="0"/>
              <a:t>....................................................................................................................................... </a:t>
            </a:r>
          </a:p>
          <a:p>
            <a:pPr fontAlgn="t"/>
            <a:r>
              <a:rPr lang="en-US" sz="4000" b="1" dirty="0"/>
              <a:t>Damage incurred: </a:t>
            </a:r>
          </a:p>
          <a:p>
            <a:pPr fontAlgn="t"/>
            <a:r>
              <a:rPr lang="en-US" sz="4000" b="1" dirty="0"/>
              <a:t>....................................................................................................................................... </a:t>
            </a:r>
          </a:p>
          <a:p>
            <a:pPr fontAlgn="t"/>
            <a:r>
              <a:rPr lang="en-US" sz="4000" b="1" dirty="0"/>
              <a:t>Witnesses: </a:t>
            </a:r>
          </a:p>
          <a:p>
            <a:pPr fontAlgn="t"/>
            <a:r>
              <a:rPr lang="en-US" sz="4000" b="1" dirty="0"/>
              <a:t>Name: </a:t>
            </a:r>
          </a:p>
          <a:p>
            <a:pPr fontAlgn="t"/>
            <a:r>
              <a:rPr lang="en-US" sz="4000" b="1" dirty="0"/>
              <a:t>........................................</a:t>
            </a:r>
          </a:p>
          <a:p>
            <a:pPr fontAlgn="t"/>
            <a:r>
              <a:rPr lang="en-US" sz="4000" b="1" dirty="0"/>
              <a:t>Position: </a:t>
            </a:r>
          </a:p>
          <a:p>
            <a:pPr fontAlgn="t"/>
            <a:r>
              <a:rPr lang="en-US" sz="4000" b="1" dirty="0"/>
              <a:t>......................................... </a:t>
            </a:r>
          </a:p>
          <a:p>
            <a:pPr fontAlgn="t"/>
            <a:r>
              <a:rPr lang="en-US" sz="4000" b="1" dirty="0"/>
              <a:t>Contact Details: </a:t>
            </a:r>
          </a:p>
          <a:p>
            <a:pPr fontAlgn="t"/>
            <a:r>
              <a:rPr lang="en-US" sz="4000" b="1" dirty="0"/>
              <a:t>...................................................................................................................................... </a:t>
            </a:r>
          </a:p>
          <a:p>
            <a:pPr fontAlgn="t"/>
            <a:r>
              <a:rPr lang="en-US" sz="4000" b="1" dirty="0"/>
              <a:t>Name: </a:t>
            </a:r>
          </a:p>
          <a:p>
            <a:pPr fontAlgn="t"/>
            <a:r>
              <a:rPr lang="en-US" sz="4000" b="1" dirty="0"/>
              <a:t>........................................ </a:t>
            </a:r>
          </a:p>
          <a:p>
            <a:pPr fontAlgn="t"/>
            <a:r>
              <a:rPr lang="en-US" sz="4000" b="1" dirty="0"/>
              <a:t>Position: </a:t>
            </a:r>
          </a:p>
          <a:p>
            <a:pPr fontAlgn="t"/>
            <a:r>
              <a:rPr lang="en-US" sz="4000" b="1" dirty="0"/>
              <a:t>......................................... </a:t>
            </a:r>
          </a:p>
          <a:p>
            <a:pPr fontAlgn="t"/>
            <a:r>
              <a:rPr lang="en-US" sz="4000" b="1" dirty="0"/>
              <a:t>Contact Details: </a:t>
            </a:r>
          </a:p>
          <a:p>
            <a:pPr fontAlgn="t"/>
            <a:r>
              <a:rPr lang="en-US" sz="4000" b="1" dirty="0"/>
              <a:t>....................................................................................................................................... </a:t>
            </a:r>
          </a:p>
          <a:p>
            <a:pPr fontAlgn="t"/>
            <a:r>
              <a:rPr lang="en-US" sz="4000" b="1" dirty="0"/>
              <a:t>Incident Report submitted by: </a:t>
            </a:r>
          </a:p>
          <a:p>
            <a:pPr fontAlgn="t"/>
            <a:r>
              <a:rPr lang="en-US" sz="4000" b="1" dirty="0"/>
              <a:t>....................................................................................................................................... </a:t>
            </a:r>
          </a:p>
          <a:p>
            <a:pPr fontAlgn="t"/>
            <a:r>
              <a:rPr lang="en-US" sz="4000" b="1" dirty="0"/>
              <a:t>Office use only: </a:t>
            </a:r>
          </a:p>
          <a:p>
            <a:pPr fontAlgn="t"/>
            <a:r>
              <a:rPr lang="en-US" sz="4000" b="1" dirty="0"/>
              <a:t>Date: </a:t>
            </a:r>
          </a:p>
          <a:p>
            <a:pPr fontAlgn="t"/>
            <a:r>
              <a:rPr lang="en-US" sz="4000" b="1" dirty="0"/>
              <a:t>OHS Incident record/logged by: </a:t>
            </a:r>
          </a:p>
          <a:p>
            <a:pPr fontAlgn="t"/>
            <a:r>
              <a:rPr lang="en-US" sz="4000" b="1" dirty="0"/>
              <a:t>Date 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0909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process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feedbackfromirsystemsfig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569466"/>
            <a:ext cx="7467600" cy="477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8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Legal </a:t>
            </a:r>
            <a:r>
              <a:rPr lang="en-US" sz="3200" dirty="0" smtClean="0">
                <a:solidFill>
                  <a:schemeClr val="tx1"/>
                </a:solidFill>
              </a:rPr>
              <a:t>documentation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Communication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Help to </a:t>
            </a:r>
            <a:r>
              <a:rPr lang="en-US" sz="3200" dirty="0">
                <a:solidFill>
                  <a:schemeClr val="tx1"/>
                </a:solidFill>
              </a:rPr>
              <a:t>Diagnostic and Therapeutic </a:t>
            </a:r>
            <a:r>
              <a:rPr lang="en-US" sz="3200" dirty="0" smtClean="0">
                <a:solidFill>
                  <a:schemeClr val="tx1"/>
                </a:solidFill>
              </a:rPr>
              <a:t>Orders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Care Planning:  Outlining Nursing or interdisciplinary goals for the patient</a:t>
            </a:r>
            <a:r>
              <a:rPr lang="en-US" altLang="en-US" sz="3200" dirty="0">
                <a:solidFill>
                  <a:schemeClr val="tx1"/>
                </a:solidFill>
              </a:rPr>
              <a:t>’</a:t>
            </a:r>
            <a:r>
              <a:rPr lang="en-US" sz="3200" dirty="0">
                <a:solidFill>
                  <a:schemeClr val="tx1"/>
                </a:solidFill>
              </a:rPr>
              <a:t>s </a:t>
            </a:r>
            <a:r>
              <a:rPr lang="en-US" sz="3200" dirty="0" smtClean="0">
                <a:solidFill>
                  <a:schemeClr val="tx1"/>
                </a:solidFill>
              </a:rPr>
              <a:t>care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Purposes</a:t>
            </a:r>
          </a:p>
        </p:txBody>
      </p:sp>
    </p:spTree>
    <p:extLst>
      <p:ext uri="{BB962C8B-B14F-4D97-AF65-F5344CB8AC3E}">
        <p14:creationId xmlns:p14="http://schemas.microsoft.com/office/powerpoint/2010/main" val="392611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762000"/>
            <a:ext cx="7408333" cy="5364163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Historical Documentation:  because entries are by date and time, can give a history of patient</a:t>
            </a:r>
            <a:r>
              <a:rPr lang="en-US" altLang="en-US" sz="2800" dirty="0">
                <a:solidFill>
                  <a:schemeClr val="tx1"/>
                </a:solidFill>
              </a:rPr>
              <a:t>’</a:t>
            </a:r>
            <a:r>
              <a:rPr lang="en-US" sz="2800" dirty="0">
                <a:solidFill>
                  <a:schemeClr val="tx1"/>
                </a:solidFill>
              </a:rPr>
              <a:t>s </a:t>
            </a:r>
            <a:r>
              <a:rPr lang="en-US" sz="2800" dirty="0" smtClean="0">
                <a:solidFill>
                  <a:schemeClr val="tx1"/>
                </a:solidFill>
              </a:rPr>
              <a:t>condition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Decision </a:t>
            </a:r>
            <a:r>
              <a:rPr lang="en-US" sz="2800" dirty="0">
                <a:solidFill>
                  <a:schemeClr val="tx1"/>
                </a:solidFill>
              </a:rPr>
              <a:t>Analysis: Organizational strategic planning about treatment methods, patient </a:t>
            </a:r>
            <a:r>
              <a:rPr lang="en-US" sz="2800" dirty="0" smtClean="0">
                <a:solidFill>
                  <a:schemeClr val="tx1"/>
                </a:solidFill>
              </a:rPr>
              <a:t>services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Auditing/Monitoring </a:t>
            </a:r>
            <a:r>
              <a:rPr lang="en-US" sz="2800" dirty="0">
                <a:solidFill>
                  <a:schemeClr val="tx1"/>
                </a:solidFill>
              </a:rPr>
              <a:t>(Quality Improvement)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pPr marL="514350" indent="-514350">
              <a:buFont typeface="Wingdings 2" pitchFamily="18" charset="2"/>
              <a:buAutoNum type="arabicPeriod" startAt="4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83190"/>
            <a:ext cx="2912463" cy="4363550"/>
          </a:xfrm>
          <a:prstGeom prst="rect">
            <a:avLst/>
          </a:prstGeom>
        </p:spPr>
      </p:pic>
      <p:pic>
        <p:nvPicPr>
          <p:cNvPr id="5" name="Picture 5" descr="E:\Projects\IRCD's\Taylor IRCD\Processed\F3654-007-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667000"/>
            <a:ext cx="5135359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82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4478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http://www.monash.edu.au/lls/llonline/writing/medicine/reflective/5.xml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https://www1.imperial.ac.uk/cpssq/research_themes_2/cpssq_research_themes/feedback_from_incident_reporting_systems/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http://www.kevinmd.com/blog/2009/10/incident-reporting-effective-reducing-medical-errors-increasing-patient-safety.html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http://www.nso.com/nursing-resources/article/43.jsp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http://www.tru.ca/hsafety/incident_reporting.html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http://www.ncbi.nlm.nih.gov/pmc/articles/PMC1490252/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05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9845" y="2967335"/>
            <a:ext cx="640431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you!!!!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38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</a:rPr>
              <a:t>Any questions????</a:t>
            </a:r>
            <a:endParaRPr lang="en-US" sz="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Content Placeholder 3" descr="killing_question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600200"/>
            <a:ext cx="4499769" cy="449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40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143000"/>
            <a:ext cx="7408333" cy="4983163"/>
          </a:xfrm>
        </p:spPr>
        <p:txBody>
          <a:bodyPr>
            <a:normAutofit fontScale="92500" lnSpcReduction="10000"/>
          </a:bodyPr>
          <a:lstStyle/>
          <a:p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Introduction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What is Incident?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Types of Incidents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Types of Incident Reports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Should include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Process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Purpose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References</a:t>
            </a:r>
          </a:p>
          <a:p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Content </a:t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85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6021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a peace of paper…</a:t>
            </a:r>
          </a:p>
          <a:p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process in which event that are inconsistent with routing operation or patient care are documented</a:t>
            </a:r>
          </a:p>
          <a:p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1068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219200"/>
            <a:ext cx="7738533" cy="51054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event or circumstance resulting from health care or occurring in a health care setting, which could have or did lead to…</a:t>
            </a: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Unintended or unnecessary harm to a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potential harm, loss or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damage</a:t>
            </a: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</a:rPr>
              <a:t>Events may affect any person, including patients, employees, </a:t>
            </a:r>
            <a:r>
              <a:rPr lang="en-US" b="1" dirty="0" smtClean="0">
                <a:solidFill>
                  <a:schemeClr val="tx1"/>
                </a:solidFill>
              </a:rPr>
              <a:t>physicians , visitors</a:t>
            </a:r>
            <a:r>
              <a:rPr lang="en-US" b="1" dirty="0">
                <a:solidFill>
                  <a:schemeClr val="tx1"/>
                </a:solidFill>
              </a:rPr>
              <a:t>, students or </a:t>
            </a:r>
            <a:r>
              <a:rPr lang="en-US" b="1" dirty="0" smtClean="0">
                <a:solidFill>
                  <a:schemeClr val="tx1"/>
                </a:solidFill>
              </a:rPr>
              <a:t>volunteers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Whether or not they cause injury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incident?</a:t>
            </a:r>
            <a:b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219200"/>
            <a:ext cx="7586133" cy="4906963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2600" b="1" dirty="0" smtClean="0">
                <a:solidFill>
                  <a:schemeClr val="tx1"/>
                </a:solidFill>
              </a:rPr>
              <a:t>Adverse </a:t>
            </a:r>
            <a:r>
              <a:rPr lang="en-US" sz="2600" b="1" dirty="0">
                <a:solidFill>
                  <a:schemeClr val="tx1"/>
                </a:solidFill>
              </a:rPr>
              <a:t>events-medical errors that could and should have been avoided by health care facilities</a:t>
            </a:r>
          </a:p>
          <a:p>
            <a:endParaRPr lang="en-US" sz="2600" b="1" dirty="0">
              <a:solidFill>
                <a:schemeClr val="tx1"/>
              </a:solidFill>
            </a:endParaRPr>
          </a:p>
          <a:p>
            <a:r>
              <a:rPr lang="en-US" sz="2600" b="1" dirty="0">
                <a:solidFill>
                  <a:schemeClr val="tx1"/>
                </a:solidFill>
              </a:rPr>
              <a:t>Near misses</a:t>
            </a:r>
          </a:p>
          <a:p>
            <a:endParaRPr lang="en-US" sz="2600" b="1" dirty="0">
              <a:solidFill>
                <a:schemeClr val="tx1"/>
              </a:solidFill>
            </a:endParaRPr>
          </a:p>
          <a:p>
            <a:r>
              <a:rPr lang="en-US" sz="2600" b="1" dirty="0">
                <a:solidFill>
                  <a:schemeClr val="tx1"/>
                </a:solidFill>
              </a:rPr>
              <a:t>International unsafe acts</a:t>
            </a:r>
          </a:p>
          <a:p>
            <a:endParaRPr lang="en-US" sz="2600" b="1" dirty="0">
              <a:solidFill>
                <a:schemeClr val="tx1"/>
              </a:solidFill>
            </a:endParaRPr>
          </a:p>
          <a:p>
            <a:r>
              <a:rPr lang="en-US" sz="2600" b="1" dirty="0">
                <a:solidFill>
                  <a:schemeClr val="tx1"/>
                </a:solidFill>
              </a:rPr>
              <a:t>Sentinel events- unanticipated event in a health care setting resulting in death or serious physical or psychological injury to a patient or patients, not related to the natural cause of the patients illness</a:t>
            </a:r>
          </a:p>
          <a:p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Types </a:t>
            </a:r>
            <a:r>
              <a:rPr lang="en-US" b="1" dirty="0" smtClean="0">
                <a:solidFill>
                  <a:schemeClr val="tx1"/>
                </a:solidFill>
              </a:rPr>
              <a:t>of incidents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55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1" y="1981200"/>
            <a:ext cx="7442200" cy="4144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INCIDENT/COMPLAINT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REPORT</a:t>
            </a:r>
          </a:p>
          <a:p>
            <a:pPr>
              <a:buFont typeface="Arial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LABORATORY INCIDENT REPORT</a:t>
            </a:r>
          </a:p>
          <a:p>
            <a:pPr>
              <a:buFont typeface="Arial" pitchFamily="34" charset="0"/>
              <a:buChar char="•"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Types of Incident Reports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81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828800"/>
            <a:ext cx="3429794" cy="342979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Should include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0" y="40386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What???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7722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95" y="1447800"/>
            <a:ext cx="6452705" cy="4833300"/>
          </a:xfrm>
        </p:spPr>
      </p:pic>
    </p:spTree>
    <p:extLst>
      <p:ext uri="{BB962C8B-B14F-4D97-AF65-F5344CB8AC3E}">
        <p14:creationId xmlns:p14="http://schemas.microsoft.com/office/powerpoint/2010/main" val="5730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81200"/>
            <a:ext cx="6776847" cy="3771900"/>
          </a:xfrm>
        </p:spPr>
      </p:pic>
    </p:spTree>
    <p:extLst>
      <p:ext uri="{BB962C8B-B14F-4D97-AF65-F5344CB8AC3E}">
        <p14:creationId xmlns:p14="http://schemas.microsoft.com/office/powerpoint/2010/main" val="12262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</TotalTime>
  <Words>292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PowerPoint Presentation</vt:lpstr>
      <vt:lpstr>Content  </vt:lpstr>
      <vt:lpstr>Introduction</vt:lpstr>
      <vt:lpstr>What is incident? </vt:lpstr>
      <vt:lpstr>Types of incidents </vt:lpstr>
      <vt:lpstr>Types of Incident Reports</vt:lpstr>
      <vt:lpstr>Should include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process</vt:lpstr>
      <vt:lpstr>Purposes</vt:lpstr>
      <vt:lpstr>PowerPoint Presentation</vt:lpstr>
      <vt:lpstr>PowerPoint Presentation</vt:lpstr>
      <vt:lpstr>References</vt:lpstr>
      <vt:lpstr>PowerPoint Presentation</vt:lpstr>
      <vt:lpstr>Any questions????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7</cp:revision>
  <dcterms:created xsi:type="dcterms:W3CDTF">2014-02-16T13:39:52Z</dcterms:created>
  <dcterms:modified xsi:type="dcterms:W3CDTF">2014-02-16T14:38:51Z</dcterms:modified>
</cp:coreProperties>
</file>