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74" r:id="rId2"/>
    <p:sldId id="275" r:id="rId3"/>
    <p:sldId id="276" r:id="rId4"/>
    <p:sldId id="284" r:id="rId5"/>
    <p:sldId id="285" r:id="rId6"/>
    <p:sldId id="286" r:id="rId7"/>
    <p:sldId id="277" r:id="rId8"/>
    <p:sldId id="278" r:id="rId9"/>
    <p:sldId id="279" r:id="rId10"/>
    <p:sldId id="280" r:id="rId11"/>
    <p:sldId id="281" r:id="rId12"/>
    <p:sldId id="282" r:id="rId13"/>
    <p:sldId id="283" r:id="rId14"/>
    <p:sldId id="259" r:id="rId15"/>
    <p:sldId id="261" r:id="rId16"/>
    <p:sldId id="266" r:id="rId17"/>
    <p:sldId id="260" r:id="rId18"/>
    <p:sldId id="264" r:id="rId19"/>
    <p:sldId id="262" r:id="rId20"/>
    <p:sldId id="265" r:id="rId21"/>
    <p:sldId id="271" r:id="rId22"/>
    <p:sldId id="287" r:id="rId23"/>
    <p:sldId id="288" r:id="rId24"/>
    <p:sldId id="289" r:id="rId25"/>
    <p:sldId id="290" r:id="rId26"/>
    <p:sldId id="291" r:id="rId27"/>
    <p:sldId id="292" r:id="rId28"/>
    <p:sldId id="293" r:id="rId29"/>
    <p:sldId id="267" r:id="rId30"/>
    <p:sldId id="268" r:id="rId31"/>
    <p:sldId id="26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295E1E-0A7C-4124-88F7-EE1B9CFE1DF3}" type="doc">
      <dgm:prSet loTypeId="urn:microsoft.com/office/officeart/2005/8/layout/process2" loCatId="process" qsTypeId="urn:microsoft.com/office/officeart/2005/8/quickstyle/simple1" qsCatId="simple" csTypeId="urn:microsoft.com/office/officeart/2005/8/colors/accent1_2" csCatId="accent1" phldr="1"/>
      <dgm:spPr/>
    </dgm:pt>
    <dgm:pt modelId="{6C38F784-EE80-408F-9D34-C528CCC56C15}">
      <dgm:prSet phldrT="[Text]" custT="1"/>
      <dgm:spPr/>
      <dgm:t>
        <a:bodyPr/>
        <a:lstStyle/>
        <a:p>
          <a:r>
            <a:rPr lang="en-US" sz="2400" b="1" dirty="0" smtClean="0">
              <a:solidFill>
                <a:schemeClr val="tx1"/>
              </a:solidFill>
              <a:latin typeface="Times New Roman" pitchFamily="18" charset="0"/>
              <a:cs typeface="Times New Roman" pitchFamily="18" charset="0"/>
            </a:rPr>
            <a:t>Two Standing Committees Which Support to CSP </a:t>
          </a:r>
          <a:endParaRPr lang="en-US" sz="2400" dirty="0">
            <a:solidFill>
              <a:schemeClr val="tx1"/>
            </a:solidFill>
          </a:endParaRPr>
        </a:p>
      </dgm:t>
    </dgm:pt>
    <dgm:pt modelId="{A9CEBAFA-D2B7-4CF3-84DB-B227F97913CC}" type="parTrans" cxnId="{E946EED9-CCD0-41A6-9E44-D87401F7953D}">
      <dgm:prSet/>
      <dgm:spPr/>
      <dgm:t>
        <a:bodyPr/>
        <a:lstStyle/>
        <a:p>
          <a:endParaRPr lang="en-US"/>
        </a:p>
      </dgm:t>
    </dgm:pt>
    <dgm:pt modelId="{68F3FF53-D48A-45AB-849D-E2F47DF45573}" type="sibTrans" cxnId="{E946EED9-CCD0-41A6-9E44-D87401F7953D}">
      <dgm:prSet/>
      <dgm:spPr/>
      <dgm:t>
        <a:bodyPr/>
        <a:lstStyle/>
        <a:p>
          <a:endParaRPr lang="en-US"/>
        </a:p>
      </dgm:t>
    </dgm:pt>
    <dgm:pt modelId="{44E4F6C1-0459-4597-AF9E-856F9A9705B5}">
      <dgm:prSet phldrT="[Text]"/>
      <dgm:spPr/>
      <dgm:t>
        <a:bodyPr/>
        <a:lstStyle/>
        <a:p>
          <a:r>
            <a:rPr lang="en-US" b="1" dirty="0" smtClean="0">
              <a:solidFill>
                <a:schemeClr val="tx1"/>
              </a:solidFill>
              <a:latin typeface="Times New Roman" pitchFamily="18" charset="0"/>
              <a:cs typeface="Times New Roman" pitchFamily="18" charset="0"/>
            </a:rPr>
            <a:t>the Industrial Relations Committee </a:t>
          </a:r>
          <a:endParaRPr lang="en-US" b="1" dirty="0">
            <a:solidFill>
              <a:schemeClr val="tx1"/>
            </a:solidFill>
            <a:latin typeface="Times New Roman" pitchFamily="18" charset="0"/>
            <a:cs typeface="Times New Roman" pitchFamily="18" charset="0"/>
          </a:endParaRPr>
        </a:p>
      </dgm:t>
    </dgm:pt>
    <dgm:pt modelId="{EFCE06AA-97E5-4408-B919-FA68042E4151}" type="parTrans" cxnId="{22C467EC-2EE2-44BE-B9A3-53DCD4B87E3B}">
      <dgm:prSet/>
      <dgm:spPr/>
      <dgm:t>
        <a:bodyPr/>
        <a:lstStyle/>
        <a:p>
          <a:endParaRPr lang="en-US"/>
        </a:p>
      </dgm:t>
    </dgm:pt>
    <dgm:pt modelId="{1C146F70-75CB-41C8-B472-E8E87BBF4362}" type="sibTrans" cxnId="{22C467EC-2EE2-44BE-B9A3-53DCD4B87E3B}">
      <dgm:prSet/>
      <dgm:spPr/>
      <dgm:t>
        <a:bodyPr/>
        <a:lstStyle/>
        <a:p>
          <a:endParaRPr lang="en-US"/>
        </a:p>
      </dgm:t>
    </dgm:pt>
    <dgm:pt modelId="{338E27D6-772A-4288-A867-36D1BF02B9E2}">
      <dgm:prSet phldrT="[Text]"/>
      <dgm:spPr/>
      <dgm:t>
        <a:bodyPr/>
        <a:lstStyle/>
        <a:p>
          <a:r>
            <a:rPr lang="en-US" b="1" dirty="0" smtClean="0">
              <a:solidFill>
                <a:schemeClr val="tx1"/>
              </a:solidFill>
              <a:latin typeface="Times New Roman" pitchFamily="18" charset="0"/>
              <a:cs typeface="Times New Roman" pitchFamily="18" charset="0"/>
            </a:rPr>
            <a:t>the Practice and Development Committee </a:t>
          </a:r>
          <a:endParaRPr lang="en-US" b="1" dirty="0">
            <a:solidFill>
              <a:schemeClr val="tx1"/>
            </a:solidFill>
            <a:latin typeface="Times New Roman" pitchFamily="18" charset="0"/>
            <a:cs typeface="Times New Roman" pitchFamily="18" charset="0"/>
          </a:endParaRPr>
        </a:p>
      </dgm:t>
    </dgm:pt>
    <dgm:pt modelId="{DBCB641C-3928-473B-9D30-71CFFC23CDB7}" type="parTrans" cxnId="{C69FF6A5-1710-47F1-9066-AFC700C5F34A}">
      <dgm:prSet/>
      <dgm:spPr/>
      <dgm:t>
        <a:bodyPr/>
        <a:lstStyle/>
        <a:p>
          <a:endParaRPr lang="en-US"/>
        </a:p>
      </dgm:t>
    </dgm:pt>
    <dgm:pt modelId="{D498BA12-37B0-4331-81C7-4562CB85E237}" type="sibTrans" cxnId="{C69FF6A5-1710-47F1-9066-AFC700C5F34A}">
      <dgm:prSet/>
      <dgm:spPr/>
      <dgm:t>
        <a:bodyPr/>
        <a:lstStyle/>
        <a:p>
          <a:endParaRPr lang="en-US"/>
        </a:p>
      </dgm:t>
    </dgm:pt>
    <dgm:pt modelId="{2A59A05E-2FB4-4DAD-BF98-4C236F2B9852}" type="pres">
      <dgm:prSet presAssocID="{99295E1E-0A7C-4124-88F7-EE1B9CFE1DF3}" presName="linearFlow" presStyleCnt="0">
        <dgm:presLayoutVars>
          <dgm:resizeHandles val="exact"/>
        </dgm:presLayoutVars>
      </dgm:prSet>
      <dgm:spPr/>
    </dgm:pt>
    <dgm:pt modelId="{0CCD6004-731E-4002-B5A8-31223E75A718}" type="pres">
      <dgm:prSet presAssocID="{6C38F784-EE80-408F-9D34-C528CCC56C15}" presName="node" presStyleLbl="node1" presStyleIdx="0" presStyleCnt="3">
        <dgm:presLayoutVars>
          <dgm:bulletEnabled val="1"/>
        </dgm:presLayoutVars>
      </dgm:prSet>
      <dgm:spPr/>
      <dgm:t>
        <a:bodyPr/>
        <a:lstStyle/>
        <a:p>
          <a:endParaRPr lang="en-US"/>
        </a:p>
      </dgm:t>
    </dgm:pt>
    <dgm:pt modelId="{D4965012-481D-4F61-A0B8-4ABF94A92C17}" type="pres">
      <dgm:prSet presAssocID="{68F3FF53-D48A-45AB-849D-E2F47DF45573}" presName="sibTrans" presStyleLbl="sibTrans2D1" presStyleIdx="0" presStyleCnt="2"/>
      <dgm:spPr/>
      <dgm:t>
        <a:bodyPr/>
        <a:lstStyle/>
        <a:p>
          <a:endParaRPr lang="en-US"/>
        </a:p>
      </dgm:t>
    </dgm:pt>
    <dgm:pt modelId="{05DEB04F-6E68-47BA-BC7A-E916D95830B4}" type="pres">
      <dgm:prSet presAssocID="{68F3FF53-D48A-45AB-849D-E2F47DF45573}" presName="connectorText" presStyleLbl="sibTrans2D1" presStyleIdx="0" presStyleCnt="2"/>
      <dgm:spPr/>
      <dgm:t>
        <a:bodyPr/>
        <a:lstStyle/>
        <a:p>
          <a:endParaRPr lang="en-US"/>
        </a:p>
      </dgm:t>
    </dgm:pt>
    <dgm:pt modelId="{E7D958B9-BDD3-4B4E-A490-0DF755EA4CBD}" type="pres">
      <dgm:prSet presAssocID="{44E4F6C1-0459-4597-AF9E-856F9A9705B5}" presName="node" presStyleLbl="node1" presStyleIdx="1" presStyleCnt="3">
        <dgm:presLayoutVars>
          <dgm:bulletEnabled val="1"/>
        </dgm:presLayoutVars>
      </dgm:prSet>
      <dgm:spPr/>
      <dgm:t>
        <a:bodyPr/>
        <a:lstStyle/>
        <a:p>
          <a:endParaRPr lang="en-US"/>
        </a:p>
      </dgm:t>
    </dgm:pt>
    <dgm:pt modelId="{D5F8FE8C-59B3-4C26-A947-4EEFE2FF4272}" type="pres">
      <dgm:prSet presAssocID="{1C146F70-75CB-41C8-B472-E8E87BBF4362}" presName="sibTrans" presStyleLbl="sibTrans2D1" presStyleIdx="1" presStyleCnt="2"/>
      <dgm:spPr/>
      <dgm:t>
        <a:bodyPr/>
        <a:lstStyle/>
        <a:p>
          <a:endParaRPr lang="en-US"/>
        </a:p>
      </dgm:t>
    </dgm:pt>
    <dgm:pt modelId="{E225F4EA-649A-46B8-928E-5CC9D18E36DA}" type="pres">
      <dgm:prSet presAssocID="{1C146F70-75CB-41C8-B472-E8E87BBF4362}" presName="connectorText" presStyleLbl="sibTrans2D1" presStyleIdx="1" presStyleCnt="2"/>
      <dgm:spPr/>
      <dgm:t>
        <a:bodyPr/>
        <a:lstStyle/>
        <a:p>
          <a:endParaRPr lang="en-US"/>
        </a:p>
      </dgm:t>
    </dgm:pt>
    <dgm:pt modelId="{5E7D643E-901D-4508-B031-FB0D0ABFA3F7}" type="pres">
      <dgm:prSet presAssocID="{338E27D6-772A-4288-A867-36D1BF02B9E2}" presName="node" presStyleLbl="node1" presStyleIdx="2" presStyleCnt="3">
        <dgm:presLayoutVars>
          <dgm:bulletEnabled val="1"/>
        </dgm:presLayoutVars>
      </dgm:prSet>
      <dgm:spPr/>
      <dgm:t>
        <a:bodyPr/>
        <a:lstStyle/>
        <a:p>
          <a:endParaRPr lang="en-US"/>
        </a:p>
      </dgm:t>
    </dgm:pt>
  </dgm:ptLst>
  <dgm:cxnLst>
    <dgm:cxn modelId="{EE3F1492-42CD-4872-A742-2E631075B9B6}" type="presOf" srcId="{338E27D6-772A-4288-A867-36D1BF02B9E2}" destId="{5E7D643E-901D-4508-B031-FB0D0ABFA3F7}" srcOrd="0" destOrd="0" presId="urn:microsoft.com/office/officeart/2005/8/layout/process2"/>
    <dgm:cxn modelId="{24D89993-0C42-4110-BD34-F3E63099D872}" type="presOf" srcId="{44E4F6C1-0459-4597-AF9E-856F9A9705B5}" destId="{E7D958B9-BDD3-4B4E-A490-0DF755EA4CBD}" srcOrd="0" destOrd="0" presId="urn:microsoft.com/office/officeart/2005/8/layout/process2"/>
    <dgm:cxn modelId="{22C467EC-2EE2-44BE-B9A3-53DCD4B87E3B}" srcId="{99295E1E-0A7C-4124-88F7-EE1B9CFE1DF3}" destId="{44E4F6C1-0459-4597-AF9E-856F9A9705B5}" srcOrd="1" destOrd="0" parTransId="{EFCE06AA-97E5-4408-B919-FA68042E4151}" sibTransId="{1C146F70-75CB-41C8-B472-E8E87BBF4362}"/>
    <dgm:cxn modelId="{E946EED9-CCD0-41A6-9E44-D87401F7953D}" srcId="{99295E1E-0A7C-4124-88F7-EE1B9CFE1DF3}" destId="{6C38F784-EE80-408F-9D34-C528CCC56C15}" srcOrd="0" destOrd="0" parTransId="{A9CEBAFA-D2B7-4CF3-84DB-B227F97913CC}" sibTransId="{68F3FF53-D48A-45AB-849D-E2F47DF45573}"/>
    <dgm:cxn modelId="{3E298D07-7389-4D3D-916F-7F94D91F7BFF}" type="presOf" srcId="{68F3FF53-D48A-45AB-849D-E2F47DF45573}" destId="{D4965012-481D-4F61-A0B8-4ABF94A92C17}" srcOrd="0" destOrd="0" presId="urn:microsoft.com/office/officeart/2005/8/layout/process2"/>
    <dgm:cxn modelId="{C6144AB1-43EE-4CEE-AA0E-2173003F67D2}" type="presOf" srcId="{99295E1E-0A7C-4124-88F7-EE1B9CFE1DF3}" destId="{2A59A05E-2FB4-4DAD-BF98-4C236F2B9852}" srcOrd="0" destOrd="0" presId="urn:microsoft.com/office/officeart/2005/8/layout/process2"/>
    <dgm:cxn modelId="{D3C41567-20C6-4F34-BD41-A4887832772C}" type="presOf" srcId="{6C38F784-EE80-408F-9D34-C528CCC56C15}" destId="{0CCD6004-731E-4002-B5A8-31223E75A718}" srcOrd="0" destOrd="0" presId="urn:microsoft.com/office/officeart/2005/8/layout/process2"/>
    <dgm:cxn modelId="{78FA75B4-5A5C-4115-8DDC-7A649CBC2860}" type="presOf" srcId="{68F3FF53-D48A-45AB-849D-E2F47DF45573}" destId="{05DEB04F-6E68-47BA-BC7A-E916D95830B4}" srcOrd="1" destOrd="0" presId="urn:microsoft.com/office/officeart/2005/8/layout/process2"/>
    <dgm:cxn modelId="{636A9D82-DFA6-4010-8EF1-9870CA5668B2}" type="presOf" srcId="{1C146F70-75CB-41C8-B472-E8E87BBF4362}" destId="{D5F8FE8C-59B3-4C26-A947-4EEFE2FF4272}" srcOrd="0" destOrd="0" presId="urn:microsoft.com/office/officeart/2005/8/layout/process2"/>
    <dgm:cxn modelId="{BE2858C8-21E8-4BD2-90A0-876591627ACD}" type="presOf" srcId="{1C146F70-75CB-41C8-B472-E8E87BBF4362}" destId="{E225F4EA-649A-46B8-928E-5CC9D18E36DA}" srcOrd="1" destOrd="0" presId="urn:microsoft.com/office/officeart/2005/8/layout/process2"/>
    <dgm:cxn modelId="{C69FF6A5-1710-47F1-9066-AFC700C5F34A}" srcId="{99295E1E-0A7C-4124-88F7-EE1B9CFE1DF3}" destId="{338E27D6-772A-4288-A867-36D1BF02B9E2}" srcOrd="2" destOrd="0" parTransId="{DBCB641C-3928-473B-9D30-71CFFC23CDB7}" sibTransId="{D498BA12-37B0-4331-81C7-4562CB85E237}"/>
    <dgm:cxn modelId="{E18236C3-8263-4F62-A5FC-0D32CB74A75C}" type="presParOf" srcId="{2A59A05E-2FB4-4DAD-BF98-4C236F2B9852}" destId="{0CCD6004-731E-4002-B5A8-31223E75A718}" srcOrd="0" destOrd="0" presId="urn:microsoft.com/office/officeart/2005/8/layout/process2"/>
    <dgm:cxn modelId="{114FC9E6-032C-4708-BEF3-CF362D45DF08}" type="presParOf" srcId="{2A59A05E-2FB4-4DAD-BF98-4C236F2B9852}" destId="{D4965012-481D-4F61-A0B8-4ABF94A92C17}" srcOrd="1" destOrd="0" presId="urn:microsoft.com/office/officeart/2005/8/layout/process2"/>
    <dgm:cxn modelId="{75FCC5B5-63BB-444B-AD1F-D0250663A707}" type="presParOf" srcId="{D4965012-481D-4F61-A0B8-4ABF94A92C17}" destId="{05DEB04F-6E68-47BA-BC7A-E916D95830B4}" srcOrd="0" destOrd="0" presId="urn:microsoft.com/office/officeart/2005/8/layout/process2"/>
    <dgm:cxn modelId="{48756965-3DC3-4220-9613-F9652ABF16C6}" type="presParOf" srcId="{2A59A05E-2FB4-4DAD-BF98-4C236F2B9852}" destId="{E7D958B9-BDD3-4B4E-A490-0DF755EA4CBD}" srcOrd="2" destOrd="0" presId="urn:microsoft.com/office/officeart/2005/8/layout/process2"/>
    <dgm:cxn modelId="{BFD324F8-B495-4192-9DA0-1F3D52773045}" type="presParOf" srcId="{2A59A05E-2FB4-4DAD-BF98-4C236F2B9852}" destId="{D5F8FE8C-59B3-4C26-A947-4EEFE2FF4272}" srcOrd="3" destOrd="0" presId="urn:microsoft.com/office/officeart/2005/8/layout/process2"/>
    <dgm:cxn modelId="{64206596-AF50-41CC-A128-94D72C9DA8E2}" type="presParOf" srcId="{D5F8FE8C-59B3-4C26-A947-4EEFE2FF4272}" destId="{E225F4EA-649A-46B8-928E-5CC9D18E36DA}" srcOrd="0" destOrd="0" presId="urn:microsoft.com/office/officeart/2005/8/layout/process2"/>
    <dgm:cxn modelId="{597387FD-E77F-4789-8BBB-A866C606A596}" type="presParOf" srcId="{2A59A05E-2FB4-4DAD-BF98-4C236F2B9852}" destId="{5E7D643E-901D-4508-B031-FB0D0ABFA3F7}" srcOrd="4"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CCD6004-731E-4002-B5A8-31223E75A718}">
      <dsp:nvSpPr>
        <dsp:cNvPr id="0" name=""/>
        <dsp:cNvSpPr/>
      </dsp:nvSpPr>
      <dsp:spPr>
        <a:xfrm>
          <a:off x="2482929" y="0"/>
          <a:ext cx="2806541" cy="135255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Times New Roman" pitchFamily="18" charset="0"/>
              <a:cs typeface="Times New Roman" pitchFamily="18" charset="0"/>
            </a:rPr>
            <a:t>Two Standing Committees Which Support to CSP </a:t>
          </a:r>
          <a:endParaRPr lang="en-US" sz="2400" kern="1200" dirty="0">
            <a:solidFill>
              <a:schemeClr val="tx1"/>
            </a:solidFill>
          </a:endParaRPr>
        </a:p>
      </dsp:txBody>
      <dsp:txXfrm>
        <a:off x="2482929" y="0"/>
        <a:ext cx="2806541" cy="1352550"/>
      </dsp:txXfrm>
    </dsp:sp>
    <dsp:sp modelId="{D4965012-481D-4F61-A0B8-4ABF94A92C17}">
      <dsp:nvSpPr>
        <dsp:cNvPr id="0" name=""/>
        <dsp:cNvSpPr/>
      </dsp:nvSpPr>
      <dsp:spPr>
        <a:xfrm rot="5400000">
          <a:off x="3632596" y="1386363"/>
          <a:ext cx="507206" cy="60864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5400000">
        <a:off x="3632596" y="1386363"/>
        <a:ext cx="507206" cy="608647"/>
      </dsp:txXfrm>
    </dsp:sp>
    <dsp:sp modelId="{E7D958B9-BDD3-4B4E-A490-0DF755EA4CBD}">
      <dsp:nvSpPr>
        <dsp:cNvPr id="0" name=""/>
        <dsp:cNvSpPr/>
      </dsp:nvSpPr>
      <dsp:spPr>
        <a:xfrm>
          <a:off x="2482929" y="2028825"/>
          <a:ext cx="2806541" cy="135255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solidFill>
                <a:schemeClr val="tx1"/>
              </a:solidFill>
              <a:latin typeface="Times New Roman" pitchFamily="18" charset="0"/>
              <a:cs typeface="Times New Roman" pitchFamily="18" charset="0"/>
            </a:rPr>
            <a:t>the Industrial Relations Committee </a:t>
          </a:r>
          <a:endParaRPr lang="en-US" sz="2700" b="1" kern="1200" dirty="0">
            <a:solidFill>
              <a:schemeClr val="tx1"/>
            </a:solidFill>
            <a:latin typeface="Times New Roman" pitchFamily="18" charset="0"/>
            <a:cs typeface="Times New Roman" pitchFamily="18" charset="0"/>
          </a:endParaRPr>
        </a:p>
      </dsp:txBody>
      <dsp:txXfrm>
        <a:off x="2482929" y="2028825"/>
        <a:ext cx="2806541" cy="1352550"/>
      </dsp:txXfrm>
    </dsp:sp>
    <dsp:sp modelId="{D5F8FE8C-59B3-4C26-A947-4EEFE2FF4272}">
      <dsp:nvSpPr>
        <dsp:cNvPr id="0" name=""/>
        <dsp:cNvSpPr/>
      </dsp:nvSpPr>
      <dsp:spPr>
        <a:xfrm rot="5400000">
          <a:off x="3632596" y="3415188"/>
          <a:ext cx="507206" cy="60864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5400000">
        <a:off x="3632596" y="3415188"/>
        <a:ext cx="507206" cy="608647"/>
      </dsp:txXfrm>
    </dsp:sp>
    <dsp:sp modelId="{5E7D643E-901D-4508-B031-FB0D0ABFA3F7}">
      <dsp:nvSpPr>
        <dsp:cNvPr id="0" name=""/>
        <dsp:cNvSpPr/>
      </dsp:nvSpPr>
      <dsp:spPr>
        <a:xfrm>
          <a:off x="2482929" y="4057650"/>
          <a:ext cx="2806541" cy="135255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solidFill>
                <a:schemeClr val="tx1"/>
              </a:solidFill>
              <a:latin typeface="Times New Roman" pitchFamily="18" charset="0"/>
              <a:cs typeface="Times New Roman" pitchFamily="18" charset="0"/>
            </a:rPr>
            <a:t>the Practice and Development Committee </a:t>
          </a:r>
          <a:endParaRPr lang="en-US" sz="2700" b="1" kern="1200" dirty="0">
            <a:solidFill>
              <a:schemeClr val="tx1"/>
            </a:solidFill>
            <a:latin typeface="Times New Roman" pitchFamily="18" charset="0"/>
            <a:cs typeface="Times New Roman" pitchFamily="18" charset="0"/>
          </a:endParaRPr>
        </a:p>
      </dsp:txBody>
      <dsp:txXfrm>
        <a:off x="2482929" y="4057650"/>
        <a:ext cx="2806541" cy="135255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A452AC-07BC-4572-BF92-4E0A8B636945}" type="datetimeFigureOut">
              <a:rPr lang="en-US" smtClean="0"/>
              <a:pPr/>
              <a:t>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E235EC-9B26-4EAE-9DC4-DC7632CDD416}" type="slidenum">
              <a:rPr lang="en-US" smtClean="0"/>
              <a:pPr/>
              <a:t>‹#›</a:t>
            </a:fld>
            <a:endParaRPr lang="en-US"/>
          </a:p>
        </p:txBody>
      </p:sp>
    </p:spTree>
    <p:extLst>
      <p:ext uri="{BB962C8B-B14F-4D97-AF65-F5344CB8AC3E}">
        <p14:creationId xmlns:p14="http://schemas.microsoft.com/office/powerpoint/2010/main" xmlns="" val="776819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E235EC-9B26-4EAE-9DC4-DC7632CDD416}"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8A1A691-5B48-4EAB-B160-FA99FEA797C3}" type="datetimeFigureOut">
              <a:rPr lang="en-US" smtClean="0"/>
              <a:pPr/>
              <a:t>1/28/2014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5082FA2-BA3B-4410-92D6-739C5D3099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A1A691-5B48-4EAB-B160-FA99FEA797C3}" type="datetimeFigureOut">
              <a:rPr lang="en-US" smtClean="0"/>
              <a:pPr/>
              <a:t>1/28/2014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082FA2-BA3B-4410-92D6-739C5D3099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A1A691-5B48-4EAB-B160-FA99FEA797C3}" type="datetimeFigureOut">
              <a:rPr lang="en-US" smtClean="0"/>
              <a:pPr/>
              <a:t>1/28/2014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082FA2-BA3B-4410-92D6-739C5D3099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A1A691-5B48-4EAB-B160-FA99FEA797C3}" type="datetimeFigureOut">
              <a:rPr lang="en-US" smtClean="0"/>
              <a:pPr/>
              <a:t>1/28/2014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082FA2-BA3B-4410-92D6-739C5D3099D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A1A691-5B48-4EAB-B160-FA99FEA797C3}" type="datetimeFigureOut">
              <a:rPr lang="en-US" smtClean="0"/>
              <a:pPr/>
              <a:t>1/28/2014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082FA2-BA3B-4410-92D6-739C5D3099D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A1A691-5B48-4EAB-B160-FA99FEA797C3}" type="datetimeFigureOut">
              <a:rPr lang="en-US" smtClean="0"/>
              <a:pPr/>
              <a:t>1/28/2014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082FA2-BA3B-4410-92D6-739C5D3099D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A1A691-5B48-4EAB-B160-FA99FEA797C3}" type="datetimeFigureOut">
              <a:rPr lang="en-US" smtClean="0"/>
              <a:pPr/>
              <a:t>1/28/2014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5082FA2-BA3B-4410-92D6-739C5D3099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8A1A691-5B48-4EAB-B160-FA99FEA797C3}" type="datetimeFigureOut">
              <a:rPr lang="en-US" smtClean="0"/>
              <a:pPr/>
              <a:t>1/28/2014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082FA2-BA3B-4410-92D6-739C5D3099D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8A1A691-5B48-4EAB-B160-FA99FEA797C3}" type="datetimeFigureOut">
              <a:rPr lang="en-US" smtClean="0"/>
              <a:pPr/>
              <a:t>1/28/2014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5082FA2-BA3B-4410-92D6-739C5D3099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8A1A691-5B48-4EAB-B160-FA99FEA797C3}" type="datetimeFigureOut">
              <a:rPr lang="en-US" smtClean="0"/>
              <a:pPr/>
              <a:t>1/28/2014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082FA2-BA3B-4410-92D6-739C5D3099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8A1A691-5B48-4EAB-B160-FA99FEA797C3}" type="datetimeFigureOut">
              <a:rPr lang="en-US" smtClean="0"/>
              <a:pPr/>
              <a:t>1/28/2014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5082FA2-BA3B-4410-92D6-739C5D3099D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8A1A691-5B48-4EAB-B160-FA99FEA797C3}" type="datetimeFigureOut">
              <a:rPr lang="en-US" smtClean="0"/>
              <a:pPr/>
              <a:t>1/28/2014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5082FA2-BA3B-4410-92D6-739C5D3099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gpa.lk/"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gpa.lk/"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762000"/>
            <a:ext cx="7467600" cy="304698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4000" dirty="0" smtClean="0">
                <a:solidFill>
                  <a:schemeClr val="accent2">
                    <a:lumMod val="60000"/>
                    <a:lumOff val="40000"/>
                  </a:schemeClr>
                </a:solidFill>
              </a:rPr>
              <a:t> </a:t>
            </a:r>
          </a:p>
          <a:p>
            <a:pPr algn="ctr"/>
            <a:r>
              <a:rPr lang="en-US" sz="44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Times New Roman" pitchFamily="18" charset="0"/>
                <a:cs typeface="Times New Roman" pitchFamily="18" charset="0"/>
              </a:rPr>
              <a:t>Governing Boards and their roles in Physiotherapy </a:t>
            </a:r>
            <a:endParaRPr lang="en-US" sz="4400" dirty="0" smtClean="0">
              <a:solidFill>
                <a:schemeClr val="tx1"/>
              </a:solidFill>
              <a:latin typeface="Times New Roman" pitchFamily="18" charset="0"/>
              <a:cs typeface="Times New Roman" pitchFamily="18" charset="0"/>
            </a:endParaRPr>
          </a:p>
          <a:p>
            <a:pPr algn="ctr"/>
            <a:endParaRPr lang="en-US" sz="4000" dirty="0" smtClean="0">
              <a:solidFill>
                <a:schemeClr val="accent2">
                  <a:lumMod val="60000"/>
                  <a:lumOff val="40000"/>
                </a:schemeClr>
              </a:solidFill>
            </a:endParaRPr>
          </a:p>
          <a:p>
            <a:pPr algn="ctr"/>
            <a:endParaRPr lang="en-US" sz="2400" dirty="0">
              <a:solidFill>
                <a:schemeClr val="accent2">
                  <a:lumMod val="60000"/>
                  <a:lumOff val="40000"/>
                </a:schemeClr>
              </a:solidFill>
            </a:endParaRPr>
          </a:p>
        </p:txBody>
      </p:sp>
    </p:spTree>
    <p:extLst>
      <p:ext uri="{BB962C8B-B14F-4D97-AF65-F5344CB8AC3E}">
        <p14:creationId xmlns:p14="http://schemas.microsoft.com/office/powerpoint/2010/main" xmlns="" val="454382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905000"/>
            <a:ext cx="7162800" cy="369332"/>
          </a:xfrm>
          <a:prstGeom prst="rect">
            <a:avLst/>
          </a:prstGeom>
          <a:noFill/>
        </p:spPr>
        <p:txBody>
          <a:bodyPr wrap="square" rtlCol="0">
            <a:spAutoFit/>
          </a:bodyPr>
          <a:lstStyle/>
          <a:p>
            <a:endParaRPr lang="en-US"/>
          </a:p>
        </p:txBody>
      </p:sp>
      <p:graphicFrame>
        <p:nvGraphicFramePr>
          <p:cNvPr id="5" name="Diagram 4"/>
          <p:cNvGraphicFramePr/>
          <p:nvPr/>
        </p:nvGraphicFramePr>
        <p:xfrm>
          <a:off x="685800" y="609600"/>
          <a:ext cx="77724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10662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381000"/>
            <a:ext cx="4087979" cy="1446550"/>
          </a:xfrm>
          <a:prstGeom prst="rect">
            <a:avLst/>
          </a:prstGeom>
          <a:noFill/>
        </p:spPr>
        <p:txBody>
          <a:bodyPr wrap="square" rtlCol="0">
            <a:spAutoFit/>
          </a:bodyPr>
          <a:lstStyle/>
          <a:p>
            <a:r>
              <a:rPr lang="en-US" sz="4400" b="1" dirty="0" smtClean="0">
                <a:latin typeface="Times New Roman" pitchFamily="18" charset="0"/>
                <a:cs typeface="Times New Roman" pitchFamily="18" charset="0"/>
              </a:rPr>
              <a:t>Country Boards</a:t>
            </a:r>
          </a:p>
          <a:p>
            <a:endParaRPr lang="en-US" sz="4400" dirty="0">
              <a:latin typeface="Times New Roman" pitchFamily="18" charset="0"/>
              <a:cs typeface="Times New Roman" pitchFamily="18" charset="0"/>
            </a:endParaRPr>
          </a:p>
        </p:txBody>
      </p:sp>
      <p:sp>
        <p:nvSpPr>
          <p:cNvPr id="3" name="TextBox 2"/>
          <p:cNvSpPr txBox="1"/>
          <p:nvPr/>
        </p:nvSpPr>
        <p:spPr>
          <a:xfrm>
            <a:off x="1371600" y="1981200"/>
            <a:ext cx="3352800" cy="3416320"/>
          </a:xfrm>
          <a:prstGeom prst="rect">
            <a:avLst/>
          </a:prstGeom>
          <a:noFill/>
        </p:spPr>
        <p:txBody>
          <a:bodyPr wrap="square" rtlCol="0">
            <a:spAutoFit/>
          </a:bodyPr>
          <a:lstStyle/>
          <a:p>
            <a:pPr>
              <a:buFont typeface="Wingdings" pitchFamily="2" charset="2"/>
              <a:buChar char="Ø"/>
            </a:pPr>
            <a:r>
              <a:rPr lang="en-US" sz="2400" b="1" dirty="0" smtClean="0">
                <a:latin typeface="Times New Roman" pitchFamily="18" charset="0"/>
                <a:cs typeface="Times New Roman" pitchFamily="18" charset="0"/>
              </a:rPr>
              <a:t>Northern Ireland</a:t>
            </a:r>
          </a:p>
          <a:p>
            <a:pPr>
              <a:buFont typeface="Wingdings" pitchFamily="2" charset="2"/>
              <a:buChar char="Ø"/>
            </a:pPr>
            <a:endParaRPr lang="en-US" sz="2400" b="1" dirty="0" smtClean="0">
              <a:latin typeface="Times New Roman" pitchFamily="18" charset="0"/>
              <a:cs typeface="Times New Roman" pitchFamily="18" charset="0"/>
            </a:endParaRPr>
          </a:p>
          <a:p>
            <a:pPr>
              <a:buFont typeface="Wingdings" pitchFamily="2" charset="2"/>
              <a:buChar char="Ø"/>
            </a:pPr>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pPr>
              <a:buFont typeface="Wingdings" pitchFamily="2" charset="2"/>
              <a:buChar char="Ø"/>
            </a:pPr>
            <a:r>
              <a:rPr lang="en-US" sz="2400" b="1" dirty="0" smtClean="0">
                <a:latin typeface="Times New Roman" pitchFamily="18" charset="0"/>
                <a:cs typeface="Times New Roman" pitchFamily="18" charset="0"/>
              </a:rPr>
              <a:t>Scotland </a:t>
            </a:r>
          </a:p>
          <a:p>
            <a:pPr>
              <a:buFont typeface="Wingdings" pitchFamily="2" charset="2"/>
              <a:buChar char="Ø"/>
            </a:pPr>
            <a:endParaRPr lang="en-US" sz="2400" b="1" dirty="0" smtClean="0">
              <a:latin typeface="Times New Roman" pitchFamily="18" charset="0"/>
              <a:cs typeface="Times New Roman" pitchFamily="18" charset="0"/>
            </a:endParaRPr>
          </a:p>
          <a:p>
            <a:pPr>
              <a:buFont typeface="Wingdings" pitchFamily="2" charset="2"/>
              <a:buChar char="Ø"/>
            </a:pPr>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pPr>
              <a:buFont typeface="Wingdings" pitchFamily="2" charset="2"/>
              <a:buChar char="Ø"/>
            </a:pPr>
            <a:r>
              <a:rPr lang="en-US" sz="2400" b="1" dirty="0" smtClean="0">
                <a:latin typeface="Times New Roman" pitchFamily="18" charset="0"/>
                <a:cs typeface="Times New Roman" pitchFamily="18" charset="0"/>
              </a:rPr>
              <a:t>Wales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898380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04800"/>
            <a:ext cx="8153400" cy="1200329"/>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Acupuncture Association of Chartered Physiotherapists</a:t>
            </a:r>
            <a:endParaRPr lang="en-US" sz="3600" b="1" dirty="0">
              <a:latin typeface="Times New Roman" pitchFamily="18" charset="0"/>
              <a:cs typeface="Times New Roman" pitchFamily="18" charset="0"/>
            </a:endParaRPr>
          </a:p>
        </p:txBody>
      </p:sp>
      <p:sp>
        <p:nvSpPr>
          <p:cNvPr id="3" name="TextBox 2"/>
          <p:cNvSpPr txBox="1"/>
          <p:nvPr/>
        </p:nvSpPr>
        <p:spPr>
          <a:xfrm>
            <a:off x="533400" y="2133600"/>
            <a:ext cx="7772400" cy="3108543"/>
          </a:xfrm>
          <a:prstGeom prst="rect">
            <a:avLst/>
          </a:prstGeom>
          <a:noFill/>
        </p:spPr>
        <p:txBody>
          <a:bodyPr wrap="square" rtlCol="0">
            <a:spAutoFit/>
          </a:bodyPr>
          <a:lstStyle/>
          <a:p>
            <a:pPr>
              <a:buFont typeface="Wingdings" pitchFamily="2" charset="2"/>
              <a:buChar char="v"/>
            </a:pPr>
            <a:r>
              <a:rPr lang="en-US" sz="2800" b="1" dirty="0" smtClean="0">
                <a:latin typeface="Times New Roman" pitchFamily="18" charset="0"/>
                <a:cs typeface="Times New Roman" pitchFamily="18" charset="0"/>
              </a:rPr>
              <a:t> Is a professional network Society affiliated with the Chartered of Physiotherapy </a:t>
            </a:r>
          </a:p>
          <a:p>
            <a:pPr>
              <a:buFont typeface="Wingdings" pitchFamily="2" charset="2"/>
              <a:buChar char="v"/>
            </a:pPr>
            <a:endParaRPr lang="en-US" sz="2800" b="1" dirty="0" smtClean="0">
              <a:latin typeface="Times New Roman" pitchFamily="18" charset="0"/>
              <a:cs typeface="Times New Roman" pitchFamily="18" charset="0"/>
            </a:endParaRPr>
          </a:p>
          <a:p>
            <a:pPr>
              <a:buFont typeface="Wingdings" pitchFamily="2" charset="2"/>
              <a:buChar char="v"/>
            </a:pPr>
            <a:r>
              <a:rPr lang="en-US" sz="2800" b="1" dirty="0" smtClean="0">
                <a:latin typeface="Times New Roman" pitchFamily="18" charset="0"/>
                <a:cs typeface="Times New Roman" pitchFamily="18" charset="0"/>
              </a:rPr>
              <a:t>The Association represents those physiotherapists who are interested in integrating acupuncture into mainstream physiotherapy for the management of pain and systemic conditions </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20734526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304800"/>
            <a:ext cx="7391400" cy="1323439"/>
          </a:xfrm>
          <a:prstGeom prst="rect">
            <a:avLst/>
          </a:prstGeom>
          <a:noFill/>
        </p:spPr>
        <p:txBody>
          <a:bodyPr wrap="square" rtlCol="0">
            <a:spAutoFit/>
          </a:bodyPr>
          <a:lstStyle/>
          <a:p>
            <a:r>
              <a:rPr lang="en-US" sz="4000" b="1" dirty="0" smtClean="0">
                <a:latin typeface="Times New Roman" pitchFamily="18" charset="0"/>
                <a:cs typeface="Times New Roman" pitchFamily="18" charset="0"/>
              </a:rPr>
              <a:t>Roles in physiotherapy Boards</a:t>
            </a:r>
          </a:p>
          <a:p>
            <a:endParaRPr lang="en-US" sz="4000" b="1" dirty="0">
              <a:latin typeface="Times New Roman" pitchFamily="18" charset="0"/>
              <a:cs typeface="Times New Roman" pitchFamily="18" charset="0"/>
            </a:endParaRPr>
          </a:p>
        </p:txBody>
      </p:sp>
      <p:sp>
        <p:nvSpPr>
          <p:cNvPr id="3" name="TextBox 2"/>
          <p:cNvSpPr txBox="1"/>
          <p:nvPr/>
        </p:nvSpPr>
        <p:spPr>
          <a:xfrm>
            <a:off x="914400" y="1447800"/>
            <a:ext cx="7696200" cy="5262979"/>
          </a:xfrm>
          <a:prstGeom prst="rect">
            <a:avLst/>
          </a:prstGeom>
          <a:noFill/>
        </p:spPr>
        <p:txBody>
          <a:bodyPr wrap="square" rtlCol="0">
            <a:spAutoFit/>
          </a:bodyPr>
          <a:lstStyle/>
          <a:p>
            <a:pPr>
              <a:buFont typeface="Wingdings" pitchFamily="2" charset="2"/>
              <a:buChar char="Ø"/>
            </a:pPr>
            <a:r>
              <a:rPr lang="en-US" sz="2800" dirty="0" smtClean="0">
                <a:latin typeface="Times New Roman" pitchFamily="18" charset="0"/>
                <a:cs typeface="Times New Roman" pitchFamily="18" charset="0"/>
              </a:rPr>
              <a:t> Organizing continuing professional development (CPD) events and training.</a:t>
            </a:r>
          </a:p>
          <a:p>
            <a:pPr>
              <a:buFont typeface="Wingdings" pitchFamily="2" charset="2"/>
              <a:buChar char="Ø"/>
            </a:pPr>
            <a:endParaRPr lang="en-US" sz="2800" dirty="0" smtClean="0">
              <a:latin typeface="Times New Roman" pitchFamily="18" charset="0"/>
              <a:cs typeface="Times New Roman" pitchFamily="18" charset="0"/>
            </a:endParaRPr>
          </a:p>
          <a:p>
            <a:pPr lvl="0">
              <a:buFont typeface="Wingdings" pitchFamily="2" charset="2"/>
              <a:buChar char="Ø"/>
            </a:pPr>
            <a:r>
              <a:rPr lang="en-US" sz="2800" dirty="0" smtClean="0">
                <a:latin typeface="Times New Roman" pitchFamily="18" charset="0"/>
                <a:cs typeface="Times New Roman" pitchFamily="18" charset="0"/>
              </a:rPr>
              <a:t>Legal and political developments.</a:t>
            </a:r>
          </a:p>
          <a:p>
            <a:pPr>
              <a:buFont typeface="Wingdings" pitchFamily="2" charset="2"/>
              <a:buChar char="Ø"/>
            </a:pPr>
            <a:endParaRPr lang="en-US" sz="2800" dirty="0" smtClean="0">
              <a:latin typeface="Times New Roman" pitchFamily="18" charset="0"/>
              <a:cs typeface="Times New Roman" pitchFamily="18" charset="0"/>
            </a:endParaRPr>
          </a:p>
          <a:p>
            <a:pPr lvl="0">
              <a:buFont typeface="Wingdings" pitchFamily="2" charset="2"/>
              <a:buChar char="Ø"/>
            </a:pPr>
            <a:r>
              <a:rPr lang="en-US" sz="2800" dirty="0" smtClean="0">
                <a:latin typeface="Times New Roman" pitchFamily="18" charset="0"/>
                <a:cs typeface="Times New Roman" pitchFamily="18" charset="0"/>
              </a:rPr>
              <a:t>Solving research and educational issues.</a:t>
            </a:r>
          </a:p>
          <a:p>
            <a:pPr lvl="0">
              <a:buFont typeface="Wingdings" pitchFamily="2" charset="2"/>
              <a:buChar char="Ø"/>
            </a:pPr>
            <a:endParaRPr lang="en-US" sz="2800" dirty="0" smtClean="0">
              <a:latin typeface="Times New Roman" pitchFamily="18" charset="0"/>
              <a:cs typeface="Times New Roman" pitchFamily="18" charset="0"/>
            </a:endParaRPr>
          </a:p>
          <a:p>
            <a:pPr lvl="0">
              <a:buFont typeface="Wingdings" pitchFamily="2" charset="2"/>
              <a:buChar char="Ø"/>
            </a:pPr>
            <a:r>
              <a:rPr lang="en-US" sz="2800" dirty="0" smtClean="0">
                <a:latin typeface="Times New Roman" pitchFamily="18" charset="0"/>
                <a:cs typeface="Times New Roman" pitchFamily="18" charset="0"/>
              </a:rPr>
              <a:t>Issue membership for physiotherapists and the institutes.</a:t>
            </a:r>
          </a:p>
          <a:p>
            <a:pPr lvl="0">
              <a:buFont typeface="Wingdings" pitchFamily="2" charset="2"/>
              <a:buChar char="Ø"/>
            </a:pPr>
            <a:endParaRPr lang="en-US"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 </a:t>
            </a:r>
          </a:p>
          <a:p>
            <a:pPr>
              <a:buFont typeface="Wingdings" pitchFamily="2" charset="2"/>
              <a:buChar char="Ø"/>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69681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762000"/>
            <a:ext cx="7467600" cy="372409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4000" dirty="0" smtClean="0">
                <a:solidFill>
                  <a:schemeClr val="accent2">
                    <a:lumMod val="60000"/>
                    <a:lumOff val="40000"/>
                  </a:schemeClr>
                </a:solidFill>
              </a:rPr>
              <a:t> </a:t>
            </a:r>
          </a:p>
          <a:p>
            <a:pPr algn="ctr"/>
            <a:r>
              <a:rPr lang="en-US" sz="44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Times New Roman" pitchFamily="18" charset="0"/>
                <a:cs typeface="Times New Roman" pitchFamily="18" charset="0"/>
              </a:rPr>
              <a:t>Governing Boards and their roles in </a:t>
            </a:r>
            <a:r>
              <a:rPr lang="en-US" sz="44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Times New Roman" pitchFamily="18" charset="0"/>
                <a:cs typeface="Times New Roman" pitchFamily="18" charset="0"/>
              </a:rPr>
              <a:t>Physiotherapy in Australia</a:t>
            </a:r>
          </a:p>
          <a:p>
            <a:pPr algn="ctr"/>
            <a:endParaRPr lang="en-US" sz="4000" dirty="0" smtClean="0">
              <a:solidFill>
                <a:schemeClr val="accent2">
                  <a:lumMod val="60000"/>
                  <a:lumOff val="40000"/>
                </a:schemeClr>
              </a:solidFill>
            </a:endParaRPr>
          </a:p>
          <a:p>
            <a:pPr algn="ctr"/>
            <a:endParaRPr lang="en-US" sz="2400" dirty="0">
              <a:solidFill>
                <a:schemeClr val="accent2">
                  <a:lumMod val="60000"/>
                  <a:lumOff val="4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62000"/>
            <a:ext cx="7696200" cy="4955203"/>
          </a:xfrm>
          <a:prstGeom prst="rect">
            <a:avLst/>
          </a:prstGeom>
        </p:spPr>
        <p:txBody>
          <a:bodyPr wrap="square">
            <a:spAutoFit/>
          </a:bodyPr>
          <a:lstStyle/>
          <a:p>
            <a:pPr algn="ctr"/>
            <a:r>
              <a:rPr lang="en-US" sz="3200" b="1" dirty="0" smtClean="0">
                <a:solidFill>
                  <a:schemeClr val="bg2">
                    <a:lumMod val="10000"/>
                  </a:schemeClr>
                </a:solidFill>
                <a:latin typeface="Times New Roman" pitchFamily="18" charset="0"/>
                <a:cs typeface="Times New Roman" pitchFamily="18" charset="0"/>
              </a:rPr>
              <a:t>The authority which governs Physiotherapy in Australia is  “The </a:t>
            </a:r>
            <a:r>
              <a:rPr lang="en-US" sz="3200" b="1" dirty="0">
                <a:solidFill>
                  <a:schemeClr val="bg2">
                    <a:lumMod val="10000"/>
                  </a:schemeClr>
                </a:solidFill>
                <a:latin typeface="Times New Roman" pitchFamily="18" charset="0"/>
                <a:cs typeface="Times New Roman" pitchFamily="18" charset="0"/>
              </a:rPr>
              <a:t>Physiotherapy Board of </a:t>
            </a:r>
            <a:r>
              <a:rPr lang="en-US" sz="3200" b="1" dirty="0" smtClean="0">
                <a:solidFill>
                  <a:schemeClr val="bg2">
                    <a:lumMod val="10000"/>
                  </a:schemeClr>
                </a:solidFill>
                <a:latin typeface="Times New Roman" pitchFamily="18" charset="0"/>
                <a:cs typeface="Times New Roman" pitchFamily="18" charset="0"/>
              </a:rPr>
              <a:t>Australia”</a:t>
            </a:r>
          </a:p>
          <a:p>
            <a:pPr>
              <a:buFont typeface="Wingdings" pitchFamily="2" charset="2"/>
              <a:buChar char="Ø"/>
            </a:pPr>
            <a:endParaRPr lang="en-US" sz="3200" dirty="0" smtClean="0">
              <a:solidFill>
                <a:schemeClr val="accent2">
                  <a:lumMod val="50000"/>
                </a:schemeClr>
              </a:solidFill>
              <a:latin typeface="Times New Roman" pitchFamily="18" charset="0"/>
              <a:cs typeface="Times New Roman" pitchFamily="18" charset="0"/>
            </a:endParaRPr>
          </a:p>
          <a:p>
            <a:pPr algn="ctr"/>
            <a:r>
              <a:rPr lang="en-US" sz="3200" dirty="0" smtClean="0">
                <a:solidFill>
                  <a:schemeClr val="accent2">
                    <a:lumMod val="50000"/>
                  </a:schemeClr>
                </a:solidFill>
                <a:latin typeface="Times New Roman" pitchFamily="18" charset="0"/>
                <a:cs typeface="Times New Roman" pitchFamily="18" charset="0"/>
              </a:rPr>
              <a:t>The Physiotherapy Board of Australia has </a:t>
            </a:r>
            <a:r>
              <a:rPr lang="en-US" sz="3200" dirty="0">
                <a:solidFill>
                  <a:schemeClr val="accent2">
                    <a:lumMod val="50000"/>
                  </a:schemeClr>
                </a:solidFill>
                <a:latin typeface="Times New Roman" pitchFamily="18" charset="0"/>
                <a:cs typeface="Times New Roman" pitchFamily="18" charset="0"/>
              </a:rPr>
              <a:t>established a National Registration and Notifications Committee (</a:t>
            </a:r>
            <a:r>
              <a:rPr lang="en-US" sz="3200" dirty="0" smtClean="0">
                <a:solidFill>
                  <a:schemeClr val="accent2">
                    <a:lumMod val="50000"/>
                  </a:schemeClr>
                </a:solidFill>
                <a:latin typeface="Times New Roman" pitchFamily="18" charset="0"/>
                <a:cs typeface="Times New Roman" pitchFamily="18" charset="0"/>
              </a:rPr>
              <a:t>RNC) in 2013, </a:t>
            </a:r>
            <a:r>
              <a:rPr lang="en-US" sz="3200" dirty="0">
                <a:solidFill>
                  <a:schemeClr val="accent2">
                    <a:lumMod val="50000"/>
                  </a:schemeClr>
                </a:solidFill>
                <a:latin typeface="Times New Roman" pitchFamily="18" charset="0"/>
                <a:cs typeface="Times New Roman" pitchFamily="18" charset="0"/>
              </a:rPr>
              <a:t>to support the work of the National Board in the national scheme</a:t>
            </a:r>
            <a:r>
              <a:rPr lang="en-US" sz="3200" dirty="0" smtClean="0">
                <a:solidFill>
                  <a:schemeClr val="accent2">
                    <a:lumMod val="50000"/>
                  </a:schemeClr>
                </a:solidFill>
                <a:latin typeface="Times New Roman" pitchFamily="18" charset="0"/>
                <a:cs typeface="Times New Roman" pitchFamily="18" charset="0"/>
              </a:rPr>
              <a:t>.</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14400"/>
            <a:ext cx="7010400" cy="4401205"/>
          </a:xfrm>
          <a:prstGeom prst="rect">
            <a:avLst/>
          </a:prstGeom>
        </p:spPr>
        <p:txBody>
          <a:bodyPr wrap="square">
            <a:spAutoFit/>
          </a:bodyPr>
          <a:lstStyle/>
          <a:p>
            <a:pPr>
              <a:buFont typeface="Wingdings" pitchFamily="2" charset="2"/>
              <a:buChar char="Ø"/>
            </a:pPr>
            <a:r>
              <a:rPr lang="en-US" sz="2800" dirty="0" smtClean="0">
                <a:latin typeface="Times New Roman" pitchFamily="18" charset="0"/>
                <a:cs typeface="Times New Roman" pitchFamily="18" charset="0"/>
              </a:rPr>
              <a:t> The National Board sets policy and professional standards.</a:t>
            </a:r>
          </a:p>
          <a:p>
            <a:pPr>
              <a:buFont typeface="Wingdings" pitchFamily="2" charset="2"/>
              <a:buChar char="Ø"/>
            </a:pPr>
            <a:endParaRPr lang="en-US" sz="2800" dirty="0" smtClean="0">
              <a:latin typeface="Times New Roman" pitchFamily="18" charset="0"/>
              <a:cs typeface="Times New Roman" pitchFamily="18" charset="0"/>
            </a:endParaRPr>
          </a:p>
          <a:p>
            <a:pPr>
              <a:buFont typeface="Wingdings" pitchFamily="2" charset="2"/>
              <a:buChar char="Ø"/>
            </a:pPr>
            <a:r>
              <a:rPr lang="en-US" sz="2800" dirty="0" smtClean="0">
                <a:latin typeface="Times New Roman" pitchFamily="18" charset="0"/>
                <a:cs typeface="Times New Roman" pitchFamily="18" charset="0"/>
              </a:rPr>
              <a:t>The National RNC will continue to make individual notification and registration decisions affecting individual physiotherapists.</a:t>
            </a:r>
          </a:p>
          <a:p>
            <a:pPr>
              <a:buFont typeface="Wingdings" pitchFamily="2" charset="2"/>
              <a:buChar char="Ø"/>
            </a:pPr>
            <a:endParaRPr lang="en-US" sz="2800" dirty="0" smtClean="0">
              <a:latin typeface="Times New Roman" pitchFamily="18" charset="0"/>
              <a:cs typeface="Times New Roman" pitchFamily="18" charset="0"/>
            </a:endParaRPr>
          </a:p>
          <a:p>
            <a:pPr>
              <a:buFont typeface="Wingdings" pitchFamily="2" charset="2"/>
              <a:buChar char="Ø"/>
            </a:pPr>
            <a:r>
              <a:rPr lang="en-US" sz="2800" dirty="0" smtClean="0">
                <a:latin typeface="Times New Roman" pitchFamily="18" charset="0"/>
                <a:cs typeface="Times New Roman" pitchFamily="18" charset="0"/>
              </a:rPr>
              <a:t> All these functions are supported by Australian Health Practitioner Regulation Agency (AHPRA).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153400" cy="5386090"/>
          </a:xfrm>
          <a:prstGeom prst="rect">
            <a:avLst/>
          </a:prstGeom>
        </p:spPr>
        <p:txBody>
          <a:bodyPr wrap="square">
            <a:spAutoFit/>
          </a:bodyPr>
          <a:lstStyle/>
          <a:p>
            <a:pPr algn="ctr"/>
            <a:r>
              <a:rPr lang="en-US" sz="3600" b="1" dirty="0" smtClean="0">
                <a:solidFill>
                  <a:schemeClr val="tx2">
                    <a:lumMod val="75000"/>
                  </a:schemeClr>
                </a:solidFill>
                <a:latin typeface="Times New Roman" pitchFamily="18" charset="0"/>
                <a:cs typeface="Times New Roman" pitchFamily="18" charset="0"/>
              </a:rPr>
              <a:t>Functions of the Board</a:t>
            </a:r>
            <a:endParaRPr lang="en-US" sz="2800" b="1" dirty="0" smtClean="0">
              <a:solidFill>
                <a:schemeClr val="tx2">
                  <a:lumMod val="75000"/>
                </a:schemeClr>
              </a:solidFill>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functions of the Physiotherapy Board of Australia include:</a:t>
            </a:r>
          </a:p>
          <a:p>
            <a:pPr>
              <a:buFont typeface="Wingdings" pitchFamily="2" charset="2"/>
              <a:buChar char="v"/>
            </a:pPr>
            <a:r>
              <a:rPr lang="en-US" sz="2800" dirty="0">
                <a:latin typeface="Times New Roman" pitchFamily="18" charset="0"/>
                <a:cs typeface="Times New Roman" pitchFamily="18" charset="0"/>
              </a:rPr>
              <a:t>R</a:t>
            </a:r>
            <a:r>
              <a:rPr lang="en-US" sz="2800" dirty="0" smtClean="0">
                <a:latin typeface="Times New Roman" pitchFamily="18" charset="0"/>
                <a:cs typeface="Times New Roman" pitchFamily="18" charset="0"/>
              </a:rPr>
              <a:t>egistering physiotherapists and students</a:t>
            </a:r>
          </a:p>
          <a:p>
            <a:pPr>
              <a:buFont typeface="Wingdings" pitchFamily="2" charset="2"/>
              <a:buChar char="v"/>
            </a:pPr>
            <a:r>
              <a:rPr lang="en-US" sz="2800" dirty="0">
                <a:latin typeface="Times New Roman" pitchFamily="18" charset="0"/>
                <a:cs typeface="Times New Roman" pitchFamily="18" charset="0"/>
              </a:rPr>
              <a:t>D</a:t>
            </a:r>
            <a:r>
              <a:rPr lang="en-US" sz="2800" dirty="0" smtClean="0">
                <a:latin typeface="Times New Roman" pitchFamily="18" charset="0"/>
                <a:cs typeface="Times New Roman" pitchFamily="18" charset="0"/>
              </a:rPr>
              <a:t>eveloping standards, codes and guidelines </a:t>
            </a:r>
          </a:p>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for the physiotherapy profession</a:t>
            </a:r>
          </a:p>
          <a:p>
            <a:pPr>
              <a:buFont typeface="Wingdings" pitchFamily="2" charset="2"/>
              <a:buChar char="v"/>
            </a:pPr>
            <a:r>
              <a:rPr lang="en-US" sz="2800" dirty="0">
                <a:latin typeface="Times New Roman" pitchFamily="18" charset="0"/>
                <a:cs typeface="Times New Roman" pitchFamily="18" charset="0"/>
              </a:rPr>
              <a:t>H</a:t>
            </a:r>
            <a:r>
              <a:rPr lang="en-US" sz="2800" dirty="0" smtClean="0">
                <a:latin typeface="Times New Roman" pitchFamily="18" charset="0"/>
                <a:cs typeface="Times New Roman" pitchFamily="18" charset="0"/>
              </a:rPr>
              <a:t>andling notifications, complaints, </a:t>
            </a:r>
          </a:p>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investigations and disciplinary hearings</a:t>
            </a:r>
          </a:p>
          <a:p>
            <a:pPr>
              <a:buFont typeface="Wingdings" pitchFamily="2" charset="2"/>
              <a:buChar char="v"/>
            </a:pPr>
            <a:r>
              <a:rPr lang="en-US" sz="2800" dirty="0">
                <a:latin typeface="Times New Roman" pitchFamily="18" charset="0"/>
                <a:cs typeface="Times New Roman" pitchFamily="18" charset="0"/>
              </a:rPr>
              <a:t>A</a:t>
            </a:r>
            <a:r>
              <a:rPr lang="en-US" sz="2800" dirty="0" smtClean="0">
                <a:latin typeface="Times New Roman" pitchFamily="18" charset="0"/>
                <a:cs typeface="Times New Roman" pitchFamily="18" charset="0"/>
              </a:rPr>
              <a:t>ssessing overseas trained practitioners </a:t>
            </a:r>
          </a:p>
          <a:p>
            <a:r>
              <a:rPr lang="en-US" sz="2800" dirty="0" smtClean="0">
                <a:latin typeface="Times New Roman" pitchFamily="18" charset="0"/>
                <a:cs typeface="Times New Roman" pitchFamily="18" charset="0"/>
              </a:rPr>
              <a:t>   who wish to practice in Australia  </a:t>
            </a:r>
          </a:p>
          <a:p>
            <a:pPr>
              <a:buFont typeface="Wingdings" pitchFamily="2" charset="2"/>
              <a:buChar char="v"/>
            </a:pPr>
            <a:r>
              <a:rPr lang="en-US" sz="2800" dirty="0">
                <a:latin typeface="Times New Roman" pitchFamily="18" charset="0"/>
                <a:cs typeface="Times New Roman" pitchFamily="18" charset="0"/>
              </a:rPr>
              <a:t>A</a:t>
            </a:r>
            <a:r>
              <a:rPr lang="en-US" sz="2800" dirty="0" smtClean="0">
                <a:latin typeface="Times New Roman" pitchFamily="18" charset="0"/>
                <a:cs typeface="Times New Roman" pitchFamily="18" charset="0"/>
              </a:rPr>
              <a:t>pproving accreditation standards and </a:t>
            </a:r>
          </a:p>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accredited courses of study.</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600200"/>
            <a:ext cx="7696200" cy="3046988"/>
          </a:xfrm>
          <a:prstGeom prst="rect">
            <a:avLst/>
          </a:prstGeom>
        </p:spPr>
        <p:txBody>
          <a:bodyPr wrap="square">
            <a:spAutoFit/>
          </a:bodyPr>
          <a:lstStyle/>
          <a:p>
            <a:pPr algn="ctr"/>
            <a:r>
              <a:rPr lang="en-US" sz="3200" b="1" dirty="0" smtClean="0">
                <a:latin typeface="Times New Roman" pitchFamily="18" charset="0"/>
                <a:cs typeface="Times New Roman" pitchFamily="18" charset="0"/>
              </a:rPr>
              <a:t>Australian physiotherapy association</a:t>
            </a:r>
            <a:r>
              <a:rPr lang="en-US" sz="3200" dirty="0" smtClean="0">
                <a:latin typeface="Times New Roman" pitchFamily="18" charset="0"/>
                <a:cs typeface="Times New Roman" pitchFamily="18" charset="0"/>
              </a:rPr>
              <a:t> </a:t>
            </a:r>
          </a:p>
          <a:p>
            <a:pPr algn="ctr"/>
            <a:r>
              <a:rPr lang="en-US" sz="3200" dirty="0" smtClean="0">
                <a:latin typeface="Times New Roman" pitchFamily="18" charset="0"/>
                <a:cs typeface="Times New Roman" pitchFamily="18" charset="0"/>
              </a:rPr>
              <a:t>(APA</a:t>
            </a:r>
            <a:r>
              <a:rPr lang="en-US" sz="3200" dirty="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algn="ctr"/>
            <a:endParaRPr lang="en-US" sz="3200" dirty="0" smtClean="0">
              <a:latin typeface="Times New Roman" pitchFamily="18" charset="0"/>
              <a:cs typeface="Times New Roman" pitchFamily="18" charset="0"/>
            </a:endParaRPr>
          </a:p>
          <a:p>
            <a:pPr algn="ctr"/>
            <a:r>
              <a:rPr lang="en-US" sz="3200" dirty="0" smtClean="0">
                <a:latin typeface="Times New Roman" pitchFamily="18" charset="0"/>
                <a:cs typeface="Times New Roman" pitchFamily="18" charset="0"/>
              </a:rPr>
              <a:t>APA is the peak body representing the interest of Australian physiotherapists and their patients.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685800"/>
            <a:ext cx="7315200" cy="5262979"/>
          </a:xfrm>
          <a:prstGeom prst="rect">
            <a:avLst/>
          </a:prstGeom>
        </p:spPr>
        <p:txBody>
          <a:bodyPr wrap="square">
            <a:spAutoFit/>
          </a:bodyPr>
          <a:lstStyle/>
          <a:p>
            <a:pPr>
              <a:buFont typeface="Wingdings" pitchFamily="2" charset="2"/>
              <a:buChar char="§"/>
            </a:pPr>
            <a:r>
              <a:rPr lang="en-US" sz="2800" dirty="0" smtClean="0">
                <a:latin typeface="Times New Roman" pitchFamily="18" charset="0"/>
                <a:cs typeface="Times New Roman" pitchFamily="18" charset="0"/>
              </a:rPr>
              <a:t>The APA is a   national organization with non-autonomous state and territory branches and specialty subgroups. </a:t>
            </a:r>
          </a:p>
          <a:p>
            <a:pPr>
              <a:buFont typeface="Wingdings" pitchFamily="2" charset="2"/>
              <a:buChar char="§"/>
            </a:pPr>
            <a:endParaRPr lang="en-US" sz="2800" dirty="0" smtClean="0">
              <a:latin typeface="Times New Roman" pitchFamily="18" charset="0"/>
              <a:cs typeface="Times New Roman" pitchFamily="18" charset="0"/>
            </a:endParaRPr>
          </a:p>
          <a:p>
            <a:pPr>
              <a:buFont typeface="Wingdings" pitchFamily="2" charset="2"/>
              <a:buChar char="§"/>
            </a:pPr>
            <a:r>
              <a:rPr lang="en-US" sz="2800" dirty="0" smtClean="0">
                <a:latin typeface="Times New Roman" pitchFamily="18" charset="0"/>
                <a:cs typeface="Times New Roman" pitchFamily="18" charset="0"/>
              </a:rPr>
              <a:t>The APA is committed to the concept of continuing professional education.</a:t>
            </a:r>
          </a:p>
          <a:p>
            <a:pPr>
              <a:buFont typeface="Wingdings" pitchFamily="2" charset="2"/>
              <a:buChar char="§"/>
            </a:pPr>
            <a:endParaRPr lang="en-US" sz="2800" dirty="0" smtClean="0">
              <a:latin typeface="Times New Roman" pitchFamily="18" charset="0"/>
              <a:cs typeface="Times New Roman" pitchFamily="18" charset="0"/>
            </a:endParaRPr>
          </a:p>
          <a:p>
            <a:pPr>
              <a:buFont typeface="Wingdings" pitchFamily="2" charset="2"/>
              <a:buChar char="§"/>
            </a:pPr>
            <a:r>
              <a:rPr lang="en-US" sz="2800" dirty="0" smtClean="0">
                <a:latin typeface="Times New Roman" pitchFamily="18" charset="0"/>
                <a:cs typeface="Times New Roman" pitchFamily="18" charset="0"/>
              </a:rPr>
              <a:t>The APA offers members advanced training and the possibility of collegial support from physiotherapist working in similar area through its 14 national groups. </a:t>
            </a:r>
          </a:p>
          <a:p>
            <a:pPr>
              <a:buFont typeface="Wingdings" pitchFamily="2" charset="2"/>
              <a:buChar char="§"/>
            </a:pP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b="1" dirty="0" smtClean="0">
                <a:latin typeface="Times New Roman" pitchFamily="18" charset="0"/>
                <a:cs typeface="Times New Roman" pitchFamily="18" charset="0"/>
              </a:rPr>
              <a:t>Group members</a:t>
            </a:r>
          </a:p>
          <a:p>
            <a:pPr marL="109728" indent="0">
              <a:buNone/>
            </a:pPr>
            <a:endParaRPr lang="en-US" sz="3600" b="1" dirty="0" smtClean="0">
              <a:latin typeface="Times New Roman" pitchFamily="18" charset="0"/>
              <a:cs typeface="Times New Roman" pitchFamily="18" charset="0"/>
            </a:endParaRPr>
          </a:p>
          <a:p>
            <a:r>
              <a:rPr lang="en-US" dirty="0" err="1" smtClean="0"/>
              <a:t>Pavan</a:t>
            </a:r>
            <a:endParaRPr lang="en-US" dirty="0" smtClean="0"/>
          </a:p>
          <a:p>
            <a:r>
              <a:rPr lang="en-US" dirty="0" err="1" smtClean="0"/>
              <a:t>Lamha</a:t>
            </a:r>
            <a:endParaRPr lang="en-US" dirty="0" smtClean="0"/>
          </a:p>
          <a:p>
            <a:r>
              <a:rPr lang="en-US" dirty="0" err="1" smtClean="0"/>
              <a:t>Samitha</a:t>
            </a:r>
            <a:endParaRPr lang="en-US" dirty="0" smtClean="0"/>
          </a:p>
          <a:p>
            <a:r>
              <a:rPr lang="en-US" dirty="0" err="1" smtClean="0"/>
              <a:t>Kurinchi</a:t>
            </a:r>
            <a:endParaRPr lang="en-US" dirty="0" smtClean="0"/>
          </a:p>
          <a:p>
            <a:r>
              <a:rPr lang="en-US" dirty="0" err="1" smtClean="0"/>
              <a:t>Yashoda</a:t>
            </a:r>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Group 05</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41337795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85800"/>
            <a:ext cx="6934200" cy="4401205"/>
          </a:xfrm>
          <a:prstGeom prst="rect">
            <a:avLst/>
          </a:prstGeom>
        </p:spPr>
        <p:txBody>
          <a:bodyPr wrap="square">
            <a:spAutoFit/>
          </a:bodyPr>
          <a:lstStyle/>
          <a:p>
            <a:pPr>
              <a:buFont typeface="Wingdings" pitchFamily="2" charset="2"/>
              <a:buChar char="§"/>
            </a:pPr>
            <a:r>
              <a:rPr lang="en-US" sz="2800" dirty="0" smtClean="0">
                <a:latin typeface="Times New Roman" pitchFamily="18" charset="0"/>
                <a:cs typeface="Times New Roman" pitchFamily="18" charset="0"/>
              </a:rPr>
              <a:t>The APA signifies a standard of professional and ethical behavior over and above the requirements of registration. </a:t>
            </a:r>
          </a:p>
          <a:p>
            <a:pPr>
              <a:buFont typeface="Wingdings" pitchFamily="2" charset="2"/>
              <a:buChar char="§"/>
            </a:pPr>
            <a:endParaRPr lang="en-US" sz="2800" dirty="0" smtClean="0">
              <a:latin typeface="Times New Roman" pitchFamily="18" charset="0"/>
              <a:cs typeface="Times New Roman" pitchFamily="18" charset="0"/>
            </a:endParaRPr>
          </a:p>
          <a:p>
            <a:pPr>
              <a:buFont typeface="Wingdings" pitchFamily="2" charset="2"/>
              <a:buChar char="§"/>
            </a:pPr>
            <a:r>
              <a:rPr lang="en-US" sz="2800" dirty="0" smtClean="0">
                <a:latin typeface="Times New Roman" pitchFamily="18" charset="0"/>
                <a:cs typeface="Times New Roman" pitchFamily="18" charset="0"/>
              </a:rPr>
              <a:t>The plan is strongly focused on providing opportunities for members through professional excellence and career success.</a:t>
            </a:r>
          </a:p>
          <a:p>
            <a:pPr>
              <a:buFont typeface="Wingdings" pitchFamily="2" charset="2"/>
              <a:buChar char="§"/>
            </a:pPr>
            <a:endParaRPr lang="en-US" sz="2800" dirty="0" smtClean="0">
              <a:latin typeface="Times New Roman" pitchFamily="18" charset="0"/>
              <a:cs typeface="Times New Roman" pitchFamily="18" charset="0"/>
            </a:endParaRPr>
          </a:p>
          <a:p>
            <a:pPr>
              <a:buFont typeface="Wingdings" pitchFamily="2" charset="2"/>
              <a:buChar char="§"/>
            </a:pPr>
            <a:r>
              <a:rPr lang="en-US" sz="2800" dirty="0" smtClean="0">
                <a:latin typeface="Times New Roman" pitchFamily="18" charset="0"/>
                <a:cs typeface="Times New Roman" pitchFamily="18" charset="0"/>
              </a:rPr>
              <a:t> The APA is a member of the world confederation for physical therapy(WCPT).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990600"/>
            <a:ext cx="7467600" cy="372409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4000" dirty="0" smtClean="0">
                <a:solidFill>
                  <a:schemeClr val="accent2">
                    <a:lumMod val="60000"/>
                    <a:lumOff val="40000"/>
                  </a:schemeClr>
                </a:solidFill>
              </a:rPr>
              <a:t> </a:t>
            </a:r>
          </a:p>
          <a:p>
            <a:pPr algn="ctr"/>
            <a:endParaRPr lang="en-US" sz="4000" b="1" dirty="0" smtClean="0">
              <a:ln w="18000">
                <a:solidFill>
                  <a:schemeClr val="accent2">
                    <a:satMod val="140000"/>
                  </a:schemeClr>
                </a:solidFill>
                <a:prstDash val="solid"/>
                <a:miter lim="800000"/>
              </a:ln>
              <a:solidFill>
                <a:schemeClr val="accent2">
                  <a:lumMod val="60000"/>
                  <a:lumOff val="40000"/>
                </a:schemeClr>
              </a:solidFill>
              <a:effectLst>
                <a:outerShdw blurRad="25500" dist="23000" dir="7020000" algn="tl">
                  <a:srgbClr val="000000">
                    <a:alpha val="50000"/>
                  </a:srgbClr>
                </a:outerShdw>
              </a:effectLst>
            </a:endParaRPr>
          </a:p>
          <a:p>
            <a:pPr algn="ctr"/>
            <a:r>
              <a:rPr lang="en-US" sz="44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Times New Roman" pitchFamily="18" charset="0"/>
                <a:cs typeface="Times New Roman" pitchFamily="18" charset="0"/>
              </a:rPr>
              <a:t>Governing Boards and their roles in </a:t>
            </a:r>
            <a:r>
              <a:rPr lang="en-US" sz="44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Times New Roman" pitchFamily="18" charset="0"/>
                <a:cs typeface="Times New Roman" pitchFamily="18" charset="0"/>
              </a:rPr>
              <a:t>Physiotherapy in Sri Lanka</a:t>
            </a:r>
            <a:endParaRPr lang="en-US" sz="4400" dirty="0" smtClean="0">
              <a:solidFill>
                <a:schemeClr val="tx1"/>
              </a:solidFill>
              <a:latin typeface="Times New Roman" pitchFamily="18" charset="0"/>
              <a:cs typeface="Times New Roman" pitchFamily="18" charset="0"/>
            </a:endParaRPr>
          </a:p>
          <a:p>
            <a:pPr algn="ctr"/>
            <a:endParaRPr lang="en-US" sz="2400" dirty="0">
              <a:solidFill>
                <a:schemeClr val="accent2">
                  <a:lumMod val="60000"/>
                  <a:lumOff val="40000"/>
                </a:schemeClr>
              </a:solidFill>
            </a:endParaRPr>
          </a:p>
        </p:txBody>
      </p:sp>
    </p:spTree>
    <p:extLst>
      <p:ext uri="{BB962C8B-B14F-4D97-AF65-F5344CB8AC3E}">
        <p14:creationId xmlns:p14="http://schemas.microsoft.com/office/powerpoint/2010/main" xmlns="" val="974078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229600" cy="4525963"/>
          </a:xfrm>
        </p:spPr>
        <p:txBody>
          <a:bodyPr/>
          <a:lstStyle/>
          <a:p>
            <a:pPr marL="109728" indent="0">
              <a:buNone/>
            </a:pPr>
            <a:r>
              <a:rPr lang="en-US" sz="3200" dirty="0" smtClean="0"/>
              <a:t>The health care governing board in Sri Lanka is ‘Sri Lanka Medical Council (SLMC</a:t>
            </a:r>
            <a:r>
              <a:rPr lang="en-US" dirty="0" smtClean="0"/>
              <a:t>)’</a:t>
            </a:r>
          </a:p>
          <a:p>
            <a:pPr marL="109728" indent="0">
              <a:buNone/>
            </a:pPr>
            <a:endParaRPr lang="en-US" dirty="0"/>
          </a:p>
          <a:p>
            <a:pPr>
              <a:buFont typeface="Wingdings" pitchFamily="2" charset="2"/>
              <a:buChar char="Ø"/>
            </a:pPr>
            <a:r>
              <a:rPr lang="en-US" dirty="0" smtClean="0"/>
              <a:t>It was established in 1998.</a:t>
            </a:r>
          </a:p>
          <a:p>
            <a:pPr>
              <a:buFont typeface="Wingdings" pitchFamily="2" charset="2"/>
              <a:buChar char="Ø"/>
            </a:pPr>
            <a:r>
              <a:rPr lang="en-US" dirty="0" smtClean="0"/>
              <a:t>The title was substituted for the Ceylon Medical Council.</a:t>
            </a:r>
          </a:p>
          <a:p>
            <a:pPr>
              <a:buFont typeface="Wingdings" pitchFamily="2" charset="2"/>
              <a:buChar char="Ø"/>
            </a:pPr>
            <a:r>
              <a:rPr lang="en-US" dirty="0" smtClean="0"/>
              <a:t>The Ceylon medical council (CMC) was established in 1924.</a:t>
            </a:r>
            <a:endParaRPr lang="en-US" dirty="0"/>
          </a:p>
        </p:txBody>
      </p:sp>
    </p:spTree>
    <p:extLst>
      <p:ext uri="{BB962C8B-B14F-4D97-AF65-F5344CB8AC3E}">
        <p14:creationId xmlns:p14="http://schemas.microsoft.com/office/powerpoint/2010/main" xmlns="" val="19989894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Sri Lanka Medical Council established for the purpose of protecting health care seekers by ensuring the maintenance of academic and professional standards , discipline and ethical practice by health professionals who are registered with it.</a:t>
            </a:r>
            <a:endParaRPr lang="en-US" dirty="0"/>
          </a:p>
        </p:txBody>
      </p:sp>
      <p:sp>
        <p:nvSpPr>
          <p:cNvPr id="3" name="Title 2"/>
          <p:cNvSpPr>
            <a:spLocks noGrp="1"/>
          </p:cNvSpPr>
          <p:nvPr>
            <p:ph type="title"/>
          </p:nvPr>
        </p:nvSpPr>
        <p:spPr/>
        <p:txBody>
          <a:bodyPr/>
          <a:lstStyle/>
          <a:p>
            <a:r>
              <a:rPr lang="en-US" dirty="0" smtClean="0"/>
              <a:t>Sri Lanka Medical Council</a:t>
            </a:r>
            <a:endParaRPr lang="en-US" dirty="0"/>
          </a:p>
        </p:txBody>
      </p:sp>
    </p:spTree>
    <p:extLst>
      <p:ext uri="{BB962C8B-B14F-4D97-AF65-F5344CB8AC3E}">
        <p14:creationId xmlns:p14="http://schemas.microsoft.com/office/powerpoint/2010/main" xmlns="" val="2958430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0"/>
            <a:ext cx="8229600" cy="4525963"/>
          </a:xfrm>
        </p:spPr>
        <p:txBody>
          <a:bodyPr/>
          <a:lstStyle/>
          <a:p>
            <a:pPr marL="0" indent="0" algn="ctr">
              <a:buNone/>
            </a:pPr>
            <a:r>
              <a:rPr lang="en-US" dirty="0" smtClean="0"/>
              <a:t>The authority which governs physiotherapy in Sri Lanka is “Government Physiotherapists’ Association”</a:t>
            </a:r>
          </a:p>
          <a:p>
            <a:pPr marL="0" indent="0" algn="ctr">
              <a:buNone/>
            </a:pPr>
            <a:endParaRPr lang="en-US" dirty="0" smtClean="0"/>
          </a:p>
          <a:p>
            <a:pPr marL="0" indent="0" algn="ctr">
              <a:buNone/>
            </a:pPr>
            <a:endParaRPr lang="en-US" dirty="0"/>
          </a:p>
          <a:p>
            <a:pPr marL="0" indent="0" algn="ctr">
              <a:buNone/>
            </a:pPr>
            <a:r>
              <a:rPr lang="en-US" dirty="0" smtClean="0"/>
              <a:t>The Association work as a non-profit organization and it registered in 1957 trade union under the trade union ordinance.</a:t>
            </a:r>
            <a:endParaRPr lang="en-US" dirty="0"/>
          </a:p>
        </p:txBody>
      </p:sp>
    </p:spTree>
    <p:extLst>
      <p:ext uri="{BB962C8B-B14F-4D97-AF65-F5344CB8AC3E}">
        <p14:creationId xmlns:p14="http://schemas.microsoft.com/office/powerpoint/2010/main" xmlns="" val="33900359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838200"/>
            <a:ext cx="8229600" cy="4525963"/>
          </a:xfrm>
        </p:spPr>
        <p:txBody>
          <a:bodyPr/>
          <a:lstStyle/>
          <a:p>
            <a:r>
              <a:rPr lang="en-US" sz="4800" dirty="0" smtClean="0"/>
              <a:t>The Association….</a:t>
            </a:r>
          </a:p>
          <a:p>
            <a:pPr lvl="1"/>
            <a:endParaRPr lang="en-US" dirty="0" smtClean="0"/>
          </a:p>
          <a:p>
            <a:pPr lvl="1"/>
            <a:endParaRPr lang="en-US" dirty="0"/>
          </a:p>
          <a:p>
            <a:pPr lvl="1"/>
            <a:r>
              <a:rPr lang="en-US" sz="2800" dirty="0" smtClean="0"/>
              <a:t>works for social wellbeing as an organization while it works to protect.</a:t>
            </a:r>
          </a:p>
          <a:p>
            <a:pPr lvl="1"/>
            <a:endParaRPr lang="en-US" sz="2800" dirty="0" smtClean="0"/>
          </a:p>
          <a:p>
            <a:pPr lvl="1"/>
            <a:r>
              <a:rPr lang="en-US" sz="2800" dirty="0" smtClean="0"/>
              <a:t>Promote the interests of its members in respect of their prospects and privileges and general condition of employment.</a:t>
            </a:r>
          </a:p>
        </p:txBody>
      </p:sp>
    </p:spTree>
    <p:extLst>
      <p:ext uri="{BB962C8B-B14F-4D97-AF65-F5344CB8AC3E}">
        <p14:creationId xmlns:p14="http://schemas.microsoft.com/office/powerpoint/2010/main" xmlns="" val="32870923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 have Consumers of Physiotherapy in all Environments, be it patient management, Rehabilitation, Prevention or Wellness services within </a:t>
            </a:r>
            <a:r>
              <a:rPr lang="en-US" dirty="0" err="1" smtClean="0"/>
              <a:t>sri</a:t>
            </a:r>
            <a:r>
              <a:rPr lang="en-US" dirty="0" smtClean="0"/>
              <a:t> </a:t>
            </a:r>
            <a:r>
              <a:rPr lang="en-US" dirty="0" err="1" smtClean="0"/>
              <a:t>lanka</a:t>
            </a:r>
            <a:r>
              <a:rPr lang="en-US" dirty="0" smtClean="0"/>
              <a:t>, receive Physiotherapy from a well qualified Physiotherapist whom the GPA would without any hesitation recommend.(</a:t>
            </a:r>
            <a:r>
              <a:rPr lang="en-US" dirty="0" smtClean="0">
                <a:hlinkClick r:id="rId2"/>
              </a:rPr>
              <a:t>http://www.gpa.lk/#</a:t>
            </a:r>
            <a:r>
              <a:rPr lang="en-US" dirty="0" smtClean="0"/>
              <a:t>) </a:t>
            </a:r>
            <a:endParaRPr lang="en-US" dirty="0"/>
          </a:p>
        </p:txBody>
      </p:sp>
      <p:sp>
        <p:nvSpPr>
          <p:cNvPr id="2" name="Title 1"/>
          <p:cNvSpPr>
            <a:spLocks noGrp="1"/>
          </p:cNvSpPr>
          <p:nvPr>
            <p:ph type="title"/>
          </p:nvPr>
        </p:nvSpPr>
        <p:spPr/>
        <p:txBody>
          <a:bodyPr/>
          <a:lstStyle/>
          <a:p>
            <a:r>
              <a:rPr lang="en-US" dirty="0" smtClean="0"/>
              <a:t>vision</a:t>
            </a:r>
            <a:endParaRPr lang="en-US" dirty="0"/>
          </a:p>
        </p:txBody>
      </p:sp>
    </p:spTree>
    <p:extLst>
      <p:ext uri="{BB962C8B-B14F-4D97-AF65-F5344CB8AC3E}">
        <p14:creationId xmlns:p14="http://schemas.microsoft.com/office/powerpoint/2010/main" xmlns="" val="24603032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The mission of the Government Physiotherapists' Association (GPA) is to raise the professional status through protecting, promoting and furthering the interests of the members by promoting or organizing all lawful means, and, through ameliorating the economic condition, the general welfare and well being of the members. The GPA's mission extends to educate the membership in Trade Unionism and the performance of faithful and efficient service.(</a:t>
            </a:r>
            <a:r>
              <a:rPr lang="en-US" dirty="0" smtClean="0">
                <a:hlinkClick r:id="rId2"/>
              </a:rPr>
              <a:t>http://www.gpa.lk/#</a:t>
            </a:r>
            <a:r>
              <a:rPr lang="en-US" dirty="0" smtClean="0"/>
              <a:t>)</a:t>
            </a:r>
          </a:p>
        </p:txBody>
      </p:sp>
      <p:sp>
        <p:nvSpPr>
          <p:cNvPr id="2" name="Title 1"/>
          <p:cNvSpPr>
            <a:spLocks noGrp="1"/>
          </p:cNvSpPr>
          <p:nvPr>
            <p:ph type="title"/>
          </p:nvPr>
        </p:nvSpPr>
        <p:spPr/>
        <p:txBody>
          <a:bodyPr/>
          <a:lstStyle/>
          <a:p>
            <a:r>
              <a:rPr lang="en-US" dirty="0" smtClean="0"/>
              <a:t>mission</a:t>
            </a:r>
            <a:endParaRPr lang="en-US" dirty="0"/>
          </a:p>
        </p:txBody>
      </p:sp>
    </p:spTree>
    <p:extLst>
      <p:ext uri="{BB962C8B-B14F-4D97-AF65-F5344CB8AC3E}">
        <p14:creationId xmlns:p14="http://schemas.microsoft.com/office/powerpoint/2010/main" xmlns="" val="12933233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Registering physiotherapists and students.</a:t>
            </a:r>
          </a:p>
          <a:p>
            <a:r>
              <a:rPr lang="en-US" dirty="0" smtClean="0"/>
              <a:t>SLMC has powers to enforce ethics and lay down guidelines for physiotherapists.</a:t>
            </a:r>
          </a:p>
          <a:p>
            <a:r>
              <a:rPr lang="en-US" dirty="0" smtClean="0"/>
              <a:t>It can take action in cases where physiotherapists are found to have violated ethics, acted irresponsibly or negligently. </a:t>
            </a:r>
            <a:endParaRPr lang="en-US" dirty="0"/>
          </a:p>
        </p:txBody>
      </p:sp>
      <p:sp>
        <p:nvSpPr>
          <p:cNvPr id="2" name="Title 1"/>
          <p:cNvSpPr>
            <a:spLocks noGrp="1"/>
          </p:cNvSpPr>
          <p:nvPr>
            <p:ph type="title"/>
          </p:nvPr>
        </p:nvSpPr>
        <p:spPr/>
        <p:txBody>
          <a:bodyPr>
            <a:normAutofit fontScale="90000"/>
          </a:bodyPr>
          <a:lstStyle/>
          <a:p>
            <a:r>
              <a:rPr lang="en-US" dirty="0" smtClean="0"/>
              <a:t>Functions Of Government Physiotherapy Association &amp; SLMC</a:t>
            </a:r>
            <a:endParaRPr lang="en-US" dirty="0"/>
          </a:p>
        </p:txBody>
      </p:sp>
    </p:spTree>
    <p:extLst>
      <p:ext uri="{BB962C8B-B14F-4D97-AF65-F5344CB8AC3E}">
        <p14:creationId xmlns:p14="http://schemas.microsoft.com/office/powerpoint/2010/main" xmlns="" val="15091925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90600"/>
            <a:ext cx="7467600" cy="335476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4000" dirty="0" smtClean="0">
                <a:solidFill>
                  <a:schemeClr val="accent2">
                    <a:lumMod val="60000"/>
                    <a:lumOff val="40000"/>
                  </a:schemeClr>
                </a:solidFill>
              </a:rPr>
              <a:t> </a:t>
            </a:r>
          </a:p>
          <a:p>
            <a:pPr algn="ctr"/>
            <a:endParaRPr lang="en-US" sz="4000" b="1" dirty="0" smtClean="0">
              <a:ln w="18000">
                <a:solidFill>
                  <a:schemeClr val="accent2">
                    <a:satMod val="140000"/>
                  </a:schemeClr>
                </a:solidFill>
                <a:prstDash val="solid"/>
                <a:miter lim="800000"/>
              </a:ln>
              <a:solidFill>
                <a:schemeClr val="accent2">
                  <a:lumMod val="60000"/>
                  <a:lumOff val="40000"/>
                </a:schemeClr>
              </a:solidFill>
              <a:effectLst>
                <a:outerShdw blurRad="25500" dist="23000" dir="7020000" algn="tl">
                  <a:srgbClr val="000000">
                    <a:alpha val="50000"/>
                  </a:srgbClr>
                </a:outerShdw>
              </a:effectLst>
            </a:endParaRPr>
          </a:p>
          <a:p>
            <a:pPr algn="ctr"/>
            <a:r>
              <a:rPr lang="en-US" sz="4400" b="1" dirty="0" smtClean="0">
                <a:ln w="18000">
                  <a:solidFill>
                    <a:schemeClr val="accent2">
                      <a:satMod val="140000"/>
                    </a:schemeClr>
                  </a:solidFill>
                  <a:prstDash val="solid"/>
                  <a:miter lim="800000"/>
                </a:ln>
                <a:solidFill>
                  <a:schemeClr val="tx1"/>
                </a:solidFill>
                <a:latin typeface="Times New Roman" pitchFamily="18" charset="0"/>
                <a:cs typeface="Times New Roman" pitchFamily="18" charset="0"/>
              </a:rPr>
              <a:t>Governing Boards and their roles in Physiotherapy in India</a:t>
            </a:r>
            <a:endParaRPr lang="en-US" sz="4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51420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81328"/>
            <a:ext cx="8229600" cy="253402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109728" indent="0" algn="ctr">
              <a:buNone/>
            </a:pPr>
            <a:r>
              <a:rPr lang="en-US" sz="44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Times New Roman" pitchFamily="18" charset="0"/>
                <a:cs typeface="Times New Roman" pitchFamily="18" charset="0"/>
              </a:rPr>
              <a:t>Governing </a:t>
            </a:r>
            <a:r>
              <a:rPr lang="en-US" sz="44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Times New Roman" pitchFamily="18" charset="0"/>
                <a:cs typeface="Times New Roman" pitchFamily="18" charset="0"/>
              </a:rPr>
              <a:t>Boards and their roles in </a:t>
            </a:r>
            <a:r>
              <a:rPr lang="en-US" sz="44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Times New Roman" pitchFamily="18" charset="0"/>
                <a:cs typeface="Times New Roman" pitchFamily="18" charset="0"/>
              </a:rPr>
              <a:t>Physiotherapy in USA</a:t>
            </a:r>
          </a:p>
          <a:p>
            <a:pPr algn="ctr"/>
            <a:endParaRPr lang="en-US" sz="4000" dirty="0" smtClean="0">
              <a:solidFill>
                <a:schemeClr val="accent2">
                  <a:lumMod val="60000"/>
                  <a:lumOff val="40000"/>
                </a:schemeClr>
              </a:solidFill>
            </a:endParaRPr>
          </a:p>
          <a:p>
            <a:pPr algn="ctr"/>
            <a:endParaRPr lang="en-US" sz="2400" dirty="0">
              <a:solidFill>
                <a:schemeClr val="accent2">
                  <a:lumMod val="60000"/>
                  <a:lumOff val="40000"/>
                </a:schemeClr>
              </a:solidFill>
            </a:endParaRPr>
          </a:p>
        </p:txBody>
      </p:sp>
    </p:spTree>
    <p:extLst>
      <p:ext uri="{BB962C8B-B14F-4D97-AF65-F5344CB8AC3E}">
        <p14:creationId xmlns:p14="http://schemas.microsoft.com/office/powerpoint/2010/main" xmlns="" val="22507776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543800" cy="4031873"/>
          </a:xfrm>
          <a:prstGeom prst="rect">
            <a:avLst/>
          </a:prstGeom>
        </p:spPr>
        <p:txBody>
          <a:bodyPr wrap="square">
            <a:spAutoFit/>
          </a:bodyPr>
          <a:lstStyle/>
          <a:p>
            <a:r>
              <a:rPr lang="en-US" sz="3200" b="1" dirty="0">
                <a:latin typeface="Times New Roman" pitchFamily="18" charset="0"/>
                <a:ea typeface="Tahoma" pitchFamily="34" charset="0"/>
                <a:cs typeface="Times New Roman" pitchFamily="18" charset="0"/>
              </a:rPr>
              <a:t>IAP</a:t>
            </a:r>
            <a:endParaRPr lang="en-US" sz="3200" dirty="0">
              <a:latin typeface="Times New Roman" pitchFamily="18" charset="0"/>
              <a:ea typeface="Tahoma" pitchFamily="34" charset="0"/>
              <a:cs typeface="Times New Roman" pitchFamily="18" charset="0"/>
            </a:endParaRPr>
          </a:p>
          <a:p>
            <a:r>
              <a:rPr lang="en-US" sz="3200" dirty="0">
                <a:latin typeface="Times New Roman" pitchFamily="18" charset="0"/>
                <a:cs typeface="Times New Roman" pitchFamily="18" charset="0"/>
              </a:rPr>
              <a:t>Indian Association Physiotherapist is a registered body in India, with over 30,000 physiotherapist as member of this body. The body is controlled by the board of elected office bearers, which included President, Secretary, Treasurer and various </a:t>
            </a:r>
            <a:r>
              <a:rPr lang="en-US" sz="3200" dirty="0" err="1">
                <a:latin typeface="Times New Roman" pitchFamily="18" charset="0"/>
                <a:cs typeface="Times New Roman" pitchFamily="18" charset="0"/>
              </a:rPr>
              <a:t>conveynors</a:t>
            </a:r>
            <a:r>
              <a:rPr lang="en-US" sz="3200" dirty="0">
                <a:latin typeface="Times New Roman" pitchFamily="18" charset="0"/>
                <a:cs typeface="Times New Roman" pitchFamily="18" charset="0"/>
              </a:rPr>
              <a:t> to </a:t>
            </a:r>
            <a:r>
              <a:rPr lang="en-US" sz="3200" dirty="0" smtClean="0">
                <a:latin typeface="Times New Roman" pitchFamily="18" charset="0"/>
                <a:cs typeface="Times New Roman" pitchFamily="18" charset="0"/>
              </a:rPr>
              <a:t>monitor </a:t>
            </a:r>
            <a:r>
              <a:rPr lang="en-US" sz="3200" dirty="0">
                <a:latin typeface="Times New Roman" pitchFamily="18" charset="0"/>
                <a:cs typeface="Times New Roman" pitchFamily="18" charset="0"/>
              </a:rPr>
              <a:t>various activities of the IAP</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046351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752600"/>
            <a:ext cx="5486400" cy="1446550"/>
          </a:xfrm>
          <a:prstGeom prst="rect">
            <a:avLst/>
          </a:prstGeom>
          <a:noFill/>
        </p:spPr>
        <p:txBody>
          <a:bodyPr wrap="square" rtlCol="0">
            <a:spAutoFit/>
          </a:bodyPr>
          <a:lstStyle/>
          <a:p>
            <a:r>
              <a:rPr lang="en-US" sz="8800" dirty="0" smtClean="0">
                <a:solidFill>
                  <a:schemeClr val="tx2"/>
                </a:solidFill>
                <a:latin typeface="Times New Roman" pitchFamily="18" charset="0"/>
                <a:cs typeface="Times New Roman" pitchFamily="18" charset="0"/>
              </a:rPr>
              <a:t>Thank you</a:t>
            </a:r>
            <a:endParaRPr lang="en-US" sz="8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95398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305800" cy="5702491"/>
          </a:xfrm>
        </p:spPr>
        <p:txBody>
          <a:bodyPr/>
          <a:lstStyle/>
          <a:p>
            <a:endParaRPr lang="en-US" sz="4000" dirty="0" smtClean="0"/>
          </a:p>
          <a:p>
            <a:r>
              <a:rPr lang="en-US" sz="4000" dirty="0" smtClean="0"/>
              <a:t>The </a:t>
            </a:r>
            <a:r>
              <a:rPr lang="en-US" sz="4000" dirty="0"/>
              <a:t>American Physical Therapy Association (APTA</a:t>
            </a:r>
            <a:r>
              <a:rPr lang="en-US" sz="4000" dirty="0" smtClean="0"/>
              <a:t>)</a:t>
            </a:r>
          </a:p>
          <a:p>
            <a:endParaRPr lang="en-US" sz="4000" dirty="0"/>
          </a:p>
          <a:p>
            <a:pPr marL="109728" indent="0">
              <a:buNone/>
            </a:pPr>
            <a:endParaRPr lang="en-US" sz="4000" dirty="0" smtClean="0"/>
          </a:p>
          <a:p>
            <a:r>
              <a:rPr lang="en-US" sz="4000" dirty="0"/>
              <a:t>American Board of Physical Therapy </a:t>
            </a:r>
            <a:r>
              <a:rPr lang="en-US" sz="4000" dirty="0" smtClean="0"/>
              <a:t>Specialties (ABPTS)</a:t>
            </a:r>
            <a:endParaRPr lang="en-US" sz="4000" b="1" dirty="0"/>
          </a:p>
          <a:p>
            <a:endParaRPr lang="en-US" dirty="0"/>
          </a:p>
        </p:txBody>
      </p:sp>
    </p:spTree>
    <p:extLst>
      <p:ext uri="{BB962C8B-B14F-4D97-AF65-F5344CB8AC3E}">
        <p14:creationId xmlns:p14="http://schemas.microsoft.com/office/powerpoint/2010/main" xmlns="" val="94572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305800" cy="5626291"/>
          </a:xfrm>
        </p:spPr>
        <p:txBody>
          <a:bodyPr>
            <a:normAutofit/>
          </a:bodyPr>
          <a:lstStyle/>
          <a:p>
            <a:pPr lvl="1" fontAlgn="base">
              <a:buFont typeface="Wingdings" pitchFamily="2" charset="2"/>
              <a:buChar char="Ø"/>
            </a:pPr>
            <a:r>
              <a:rPr lang="en-US" sz="2800" dirty="0"/>
              <a:t>Approval and overseeing specialty council activities</a:t>
            </a:r>
            <a:r>
              <a:rPr lang="en-US" sz="2800" dirty="0" smtClean="0"/>
              <a:t>.</a:t>
            </a:r>
          </a:p>
          <a:p>
            <a:pPr lvl="1" fontAlgn="base">
              <a:buFont typeface="Wingdings" pitchFamily="2" charset="2"/>
              <a:buChar char="Ø"/>
            </a:pPr>
            <a:endParaRPr lang="en-US" sz="2800" dirty="0" smtClean="0"/>
          </a:p>
          <a:p>
            <a:pPr lvl="1" fontAlgn="base">
              <a:buFont typeface="Wingdings" pitchFamily="2" charset="2"/>
              <a:buChar char="Ø"/>
            </a:pPr>
            <a:r>
              <a:rPr lang="en-US" sz="2800" dirty="0"/>
              <a:t>Legal and political </a:t>
            </a:r>
            <a:r>
              <a:rPr lang="en-US" sz="2800" dirty="0" smtClean="0"/>
              <a:t>developments.</a:t>
            </a:r>
          </a:p>
          <a:p>
            <a:pPr lvl="1" fontAlgn="base">
              <a:buFont typeface="Wingdings" pitchFamily="2" charset="2"/>
              <a:buChar char="Ø"/>
            </a:pPr>
            <a:endParaRPr lang="en-US" sz="2800" dirty="0"/>
          </a:p>
          <a:p>
            <a:pPr lvl="1" fontAlgn="base">
              <a:buFont typeface="Wingdings" pitchFamily="2" charset="2"/>
              <a:buChar char="Ø"/>
            </a:pPr>
            <a:r>
              <a:rPr lang="en-US" sz="2800" dirty="0"/>
              <a:t>Development of minimum requirements for certification and recertification to be used across all specialty areas, and approval of specialty-specific requirements developed by specialty councils</a:t>
            </a:r>
            <a:r>
              <a:rPr lang="en-US" sz="2800" dirty="0" smtClean="0"/>
              <a:t>.</a:t>
            </a:r>
            <a:endParaRPr lang="en-US" sz="2800" dirty="0"/>
          </a:p>
        </p:txBody>
      </p:sp>
    </p:spTree>
    <p:extLst>
      <p:ext uri="{BB962C8B-B14F-4D97-AF65-F5344CB8AC3E}">
        <p14:creationId xmlns:p14="http://schemas.microsoft.com/office/powerpoint/2010/main" xmlns="" val="1029578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8382000" cy="5626291"/>
          </a:xfrm>
        </p:spPr>
        <p:txBody>
          <a:bodyPr/>
          <a:lstStyle/>
          <a:p>
            <a:pPr lvl="1" fontAlgn="base">
              <a:buFont typeface="Wingdings" pitchFamily="2" charset="2"/>
              <a:buChar char="Ø"/>
            </a:pPr>
            <a:r>
              <a:rPr lang="en-US" sz="3600" dirty="0"/>
              <a:t>Promote the highest possible level of care for individuals seeking physical therapy services in each specialty area.</a:t>
            </a:r>
          </a:p>
          <a:p>
            <a:pPr lvl="0"/>
            <a:r>
              <a:rPr lang="en-US" sz="3600" dirty="0"/>
              <a:t>Solving research and educational issues.</a:t>
            </a:r>
          </a:p>
          <a:p>
            <a:pPr lvl="0"/>
            <a:r>
              <a:rPr lang="en-US" sz="3600" dirty="0"/>
              <a:t>Organizing workshops</a:t>
            </a:r>
          </a:p>
          <a:p>
            <a:endParaRPr lang="en-US" dirty="0"/>
          </a:p>
          <a:p>
            <a:endParaRPr lang="en-US" dirty="0"/>
          </a:p>
        </p:txBody>
      </p:sp>
    </p:spTree>
    <p:extLst>
      <p:ext uri="{BB962C8B-B14F-4D97-AF65-F5344CB8AC3E}">
        <p14:creationId xmlns:p14="http://schemas.microsoft.com/office/powerpoint/2010/main" xmlns="" val="1196342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81328"/>
            <a:ext cx="8229600" cy="253402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109728" indent="0" algn="ctr">
              <a:buNone/>
            </a:pPr>
            <a:endParaRPr lang="en-US" sz="4000" dirty="0" smtClean="0">
              <a:solidFill>
                <a:schemeClr val="accent2">
                  <a:lumMod val="60000"/>
                  <a:lumOff val="40000"/>
                </a:schemeClr>
              </a:solidFill>
            </a:endParaRPr>
          </a:p>
          <a:p>
            <a:pPr marL="109728" indent="0" algn="ctr">
              <a:buNone/>
            </a:pPr>
            <a:r>
              <a:rPr lang="en-US" sz="44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Times New Roman" pitchFamily="18" charset="0"/>
                <a:cs typeface="Times New Roman" pitchFamily="18" charset="0"/>
              </a:rPr>
              <a:t>Governing Boards and their roles in </a:t>
            </a:r>
            <a:r>
              <a:rPr lang="en-US" sz="44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Times New Roman" pitchFamily="18" charset="0"/>
                <a:cs typeface="Times New Roman" pitchFamily="18" charset="0"/>
              </a:rPr>
              <a:t>Physiotherapy in UK</a:t>
            </a:r>
            <a:endParaRPr lang="en-US" sz="4000" dirty="0" smtClean="0">
              <a:solidFill>
                <a:schemeClr val="accent2">
                  <a:lumMod val="60000"/>
                  <a:lumOff val="40000"/>
                </a:schemeClr>
              </a:solidFill>
            </a:endParaRPr>
          </a:p>
          <a:p>
            <a:pPr algn="ctr"/>
            <a:endParaRPr lang="en-US" sz="2400" dirty="0">
              <a:solidFill>
                <a:schemeClr val="accent2">
                  <a:lumMod val="60000"/>
                  <a:lumOff val="40000"/>
                </a:schemeClr>
              </a:solidFill>
            </a:endParaRPr>
          </a:p>
        </p:txBody>
      </p:sp>
    </p:spTree>
    <p:extLst>
      <p:ext uri="{BB962C8B-B14F-4D97-AF65-F5344CB8AC3E}">
        <p14:creationId xmlns:p14="http://schemas.microsoft.com/office/powerpoint/2010/main" xmlns="" val="3884959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610600" cy="1323439"/>
          </a:xfrm>
          <a:prstGeom prst="rect">
            <a:avLst/>
          </a:prstGeom>
        </p:spPr>
        <p:txBody>
          <a:bodyPr wrap="square">
            <a:spAutoFit/>
          </a:bodyPr>
          <a:lstStyle/>
          <a:p>
            <a:r>
              <a:rPr lang="en-US" sz="4000" b="1" dirty="0" smtClean="0">
                <a:latin typeface="Times New Roman" pitchFamily="18" charset="0"/>
                <a:cs typeface="Times New Roman" pitchFamily="18" charset="0"/>
              </a:rPr>
              <a:t>Governing Boards in United kingdom</a:t>
            </a:r>
            <a:br>
              <a:rPr lang="en-US" sz="4000" b="1" dirty="0" smtClean="0">
                <a:latin typeface="Times New Roman" pitchFamily="18" charset="0"/>
                <a:cs typeface="Times New Roman" pitchFamily="18" charset="0"/>
              </a:rPr>
            </a:br>
            <a:endParaRPr lang="en-US" sz="4000" b="1" dirty="0"/>
          </a:p>
        </p:txBody>
      </p:sp>
      <p:sp>
        <p:nvSpPr>
          <p:cNvPr id="3" name="TextBox 2"/>
          <p:cNvSpPr txBox="1"/>
          <p:nvPr/>
        </p:nvSpPr>
        <p:spPr>
          <a:xfrm>
            <a:off x="762000" y="1600200"/>
            <a:ext cx="7467600" cy="369332"/>
          </a:xfrm>
          <a:prstGeom prst="rect">
            <a:avLst/>
          </a:prstGeom>
          <a:noFill/>
        </p:spPr>
        <p:txBody>
          <a:bodyPr wrap="square" rtlCol="0">
            <a:spAutoFit/>
          </a:bodyPr>
          <a:lstStyle/>
          <a:p>
            <a:pPr>
              <a:buFont typeface="Wingdings" pitchFamily="2" charset="2"/>
              <a:buChar char="v"/>
            </a:pPr>
            <a:endParaRPr lang="en-US" dirty="0">
              <a:ln>
                <a:solidFill>
                  <a:schemeClr val="tx1"/>
                </a:solidFill>
              </a:ln>
            </a:endParaRPr>
          </a:p>
        </p:txBody>
      </p:sp>
      <p:sp>
        <p:nvSpPr>
          <p:cNvPr id="4" name="TextBox 3"/>
          <p:cNvSpPr txBox="1"/>
          <p:nvPr/>
        </p:nvSpPr>
        <p:spPr>
          <a:xfrm>
            <a:off x="457200" y="2133600"/>
            <a:ext cx="8305800" cy="2677656"/>
          </a:xfrm>
          <a:prstGeom prst="rect">
            <a:avLst/>
          </a:prstGeom>
          <a:noFill/>
        </p:spPr>
        <p:txBody>
          <a:bodyPr wrap="square" rtlCol="0">
            <a:spAutoFit/>
          </a:bodyPr>
          <a:lstStyle/>
          <a:p>
            <a:pPr>
              <a:buFont typeface="Wingdings" pitchFamily="2" charset="2"/>
              <a:buChar char="v"/>
            </a:pPr>
            <a:r>
              <a:rPr lang="en-US" sz="2800" dirty="0" smtClean="0">
                <a:latin typeface="Times New Roman" pitchFamily="18" charset="0"/>
                <a:cs typeface="Times New Roman" pitchFamily="18" charset="0"/>
              </a:rPr>
              <a:t>CSP - Chartered Society of Physiotherapy</a:t>
            </a:r>
          </a:p>
          <a:p>
            <a:pPr>
              <a:buFont typeface="Wingdings" pitchFamily="2" charset="2"/>
              <a:buChar char="v"/>
            </a:pPr>
            <a:endParaRPr lang="en-US" sz="2800" dirty="0" smtClean="0">
              <a:latin typeface="Times New Roman" pitchFamily="18" charset="0"/>
              <a:cs typeface="Times New Roman" pitchFamily="18" charset="0"/>
            </a:endParaRPr>
          </a:p>
          <a:p>
            <a:pPr>
              <a:buFont typeface="Wingdings" pitchFamily="2" charset="2"/>
              <a:buChar char="v"/>
            </a:pPr>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a:buFont typeface="Wingdings" pitchFamily="2" charset="2"/>
              <a:buChar char="v"/>
            </a:pPr>
            <a:r>
              <a:rPr lang="en-US" sz="2800" dirty="0" smtClean="0">
                <a:latin typeface="Times New Roman" pitchFamily="18" charset="0"/>
                <a:cs typeface="Times New Roman" pitchFamily="18" charset="0"/>
              </a:rPr>
              <a:t>AACP - Acupuncture Association of Chartered Physiotherapists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32949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457200"/>
            <a:ext cx="72390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Chartered Society of Physiotherapy</a:t>
            </a:r>
            <a:endParaRPr lang="en-US" sz="3600" dirty="0">
              <a:latin typeface="Times New Roman" pitchFamily="18" charset="0"/>
              <a:cs typeface="Times New Roman" pitchFamily="18" charset="0"/>
            </a:endParaRPr>
          </a:p>
        </p:txBody>
      </p:sp>
      <p:pic>
        <p:nvPicPr>
          <p:cNvPr id="3" name="Picture 2" descr="File 98550"/>
          <p:cNvPicPr/>
          <p:nvPr/>
        </p:nvPicPr>
        <p:blipFill>
          <a:blip r:embed="rId2" cstate="print"/>
          <a:srcRect/>
          <a:stretch>
            <a:fillRect/>
          </a:stretch>
        </p:blipFill>
        <p:spPr bwMode="auto">
          <a:xfrm>
            <a:off x="5867400" y="1676400"/>
            <a:ext cx="2971800" cy="2133600"/>
          </a:xfrm>
          <a:prstGeom prst="rect">
            <a:avLst/>
          </a:prstGeom>
          <a:noFill/>
          <a:ln w="9525">
            <a:noFill/>
            <a:miter lim="800000"/>
            <a:headEnd/>
            <a:tailEnd/>
          </a:ln>
        </p:spPr>
      </p:pic>
      <p:sp>
        <p:nvSpPr>
          <p:cNvPr id="5" name="TextBox 4"/>
          <p:cNvSpPr txBox="1"/>
          <p:nvPr/>
        </p:nvSpPr>
        <p:spPr>
          <a:xfrm>
            <a:off x="762000" y="1600200"/>
            <a:ext cx="4953000" cy="3970318"/>
          </a:xfrm>
          <a:prstGeom prst="rect">
            <a:avLst/>
          </a:prstGeom>
          <a:noFill/>
        </p:spPr>
        <p:txBody>
          <a:bodyPr wrap="square" rtlCol="0">
            <a:spAutoFit/>
          </a:bodyPr>
          <a:lstStyle/>
          <a:p>
            <a:pPr>
              <a:buFont typeface="Arial" pitchFamily="34" charset="0"/>
              <a:buChar char="•"/>
            </a:pPr>
            <a:r>
              <a:rPr lang="en-US" sz="2800" dirty="0" smtClean="0">
                <a:latin typeface="Times New Roman" pitchFamily="18" charset="0"/>
                <a:cs typeface="Times New Roman" pitchFamily="18" charset="0"/>
              </a:rPr>
              <a:t>CSP Council is the Society's elected governing body and is supported in its operation by other subordinate structures</a:t>
            </a:r>
          </a:p>
          <a:p>
            <a:pPr>
              <a:buFont typeface="Arial" pitchFamily="34" charset="0"/>
              <a:buChar char="•"/>
            </a:pPr>
            <a:endParaRPr lang="en-US" sz="2800" dirty="0" smtClean="0">
              <a:latin typeface="Times New Roman" pitchFamily="18" charset="0"/>
              <a:cs typeface="Times New Roman" pitchFamily="18" charset="0"/>
            </a:endParaRPr>
          </a:p>
          <a:p>
            <a:pPr>
              <a:buFont typeface="Arial" pitchFamily="34" charset="0"/>
              <a:buChar char="•"/>
            </a:pPr>
            <a:r>
              <a:rPr lang="en-US" sz="2800" dirty="0" smtClean="0">
                <a:latin typeface="Times New Roman" pitchFamily="18" charset="0"/>
                <a:cs typeface="Times New Roman" pitchFamily="18" charset="0"/>
              </a:rPr>
              <a:t>The work of Council is supported by two standing committees and a number of sub committees and working groups.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5981042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287</TotalTime>
  <Words>880</Words>
  <Application>Microsoft Office PowerPoint</Application>
  <PresentationFormat>On-screen Show (4:3)</PresentationFormat>
  <Paragraphs>134</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Slide 1</vt:lpstr>
      <vt:lpstr>Group 05</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Sri Lanka Medical Council</vt:lpstr>
      <vt:lpstr>Slide 24</vt:lpstr>
      <vt:lpstr>Slide 25</vt:lpstr>
      <vt:lpstr>vision</vt:lpstr>
      <vt:lpstr>mission</vt:lpstr>
      <vt:lpstr>Functions Of Government Physiotherapy Association &amp; SLMC</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acer</cp:lastModifiedBy>
  <cp:revision>24</cp:revision>
  <dcterms:created xsi:type="dcterms:W3CDTF">2014-01-22T15:08:22Z</dcterms:created>
  <dcterms:modified xsi:type="dcterms:W3CDTF">2014-01-28T07:49:08Z</dcterms:modified>
</cp:coreProperties>
</file>