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8" r:id="rId3"/>
    <p:sldId id="259" r:id="rId4"/>
    <p:sldId id="260" r:id="rId5"/>
    <p:sldId id="261" r:id="rId6"/>
    <p:sldId id="262" r:id="rId7"/>
    <p:sldId id="263" r:id="rId8"/>
    <p:sldId id="264" r:id="rId9"/>
    <p:sldId id="270" r:id="rId10"/>
    <p:sldId id="266" r:id="rId11"/>
    <p:sldId id="274" r:id="rId12"/>
    <p:sldId id="268" r:id="rId13"/>
    <p:sldId id="269" r:id="rId14"/>
    <p:sldId id="271" r:id="rId15"/>
    <p:sldId id="272" r:id="rId16"/>
    <p:sldId id="276" r:id="rId17"/>
    <p:sldId id="273" r:id="rId18"/>
    <p:sldId id="275"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41" autoAdjust="0"/>
    <p:restoredTop sz="94265" autoAdjust="0"/>
  </p:normalViewPr>
  <p:slideViewPr>
    <p:cSldViewPr>
      <p:cViewPr>
        <p:scale>
          <a:sx n="70" d="100"/>
          <a:sy n="70" d="100"/>
        </p:scale>
        <p:origin x="-139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ED67FA-9170-403F-B249-9D897C507A7A}" type="datetimeFigureOut">
              <a:rPr lang="it-IT" smtClean="0"/>
              <a:pPr/>
              <a:t>26/01/2014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AADFF2-1F3D-4CD3-828F-C1844B35F39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b="1" dirty="0" smtClean="0"/>
              <a:t>Basically they tell nurses what they can and cannot do under the scope of practice(BUL1)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They advice on licensing requirements, licensing examination and practice issues, and they provide community outreach</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They also conduct hearings for licensees and prosecution of violations of nurse practice acts.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(BUL </a:t>
            </a:r>
            <a:r>
              <a:rPr lang="en-US" sz="1200" b="1" dirty="0" smtClean="0">
                <a:solidFill>
                  <a:schemeClr val="accent3">
                    <a:lumMod val="60000"/>
                    <a:lumOff val="40000"/>
                  </a:schemeClr>
                </a:solidFill>
              </a:rPr>
              <a:t>3</a:t>
            </a:r>
            <a:r>
              <a:rPr lang="en-US" sz="1200" b="1" dirty="0" smtClean="0">
                <a:solidFill>
                  <a:schemeClr val="accent1"/>
                </a:solidFill>
              </a:rPr>
              <a:t>)</a:t>
            </a:r>
          </a:p>
          <a:p>
            <a:endParaRPr lang="en-US" sz="1200" b="1" dirty="0" smtClean="0"/>
          </a:p>
          <a:p>
            <a:endParaRPr lang="it-IT" dirty="0"/>
          </a:p>
        </p:txBody>
      </p:sp>
      <p:sp>
        <p:nvSpPr>
          <p:cNvPr id="4" name="Segnaposto numero diapositiva 3"/>
          <p:cNvSpPr>
            <a:spLocks noGrp="1"/>
          </p:cNvSpPr>
          <p:nvPr>
            <p:ph type="sldNum" sz="quarter" idx="10"/>
          </p:nvPr>
        </p:nvSpPr>
        <p:spPr/>
        <p:txBody>
          <a:bodyPr/>
          <a:lstStyle/>
          <a:p>
            <a:fld id="{ADAADFF2-1F3D-4CD3-828F-C1844B35F39E}" type="slidenum">
              <a:rPr lang="it-IT" smtClean="0"/>
              <a:pPr/>
              <a:t>5</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State Board have the legal right authority to implement and enforce the laws that govern nursing practice, nursing education and licensure(BUL4)</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665A54"/>
                </a:solidFill>
                <a:effectLst>
                  <a:outerShdw blurRad="38100" dist="38100" dir="2700000" algn="tl">
                    <a:srgbClr val="000000"/>
                  </a:outerShdw>
                </a:effectLst>
                <a:latin typeface="Bell MT" pitchFamily="18" charset="0"/>
              </a:rPr>
              <a:t> Actions taken are based upon the severity of the violation.(BUL5)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it-IT" dirty="0"/>
          </a:p>
        </p:txBody>
      </p:sp>
      <p:sp>
        <p:nvSpPr>
          <p:cNvPr id="4" name="Segnaposto numero diapositiva 3"/>
          <p:cNvSpPr>
            <a:spLocks noGrp="1"/>
          </p:cNvSpPr>
          <p:nvPr>
            <p:ph type="sldNum" sz="quarter" idx="10"/>
          </p:nvPr>
        </p:nvSpPr>
        <p:spPr/>
        <p:txBody>
          <a:bodyPr/>
          <a:lstStyle/>
          <a:p>
            <a:fld id="{ADAADFF2-1F3D-4CD3-828F-C1844B35F39E}" type="slidenum">
              <a:rPr lang="it-IT" smtClean="0"/>
              <a:pPr/>
              <a:t>6</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DAADFF2-1F3D-4CD3-828F-C1844B35F39E}" type="slidenum">
              <a:rPr lang="it-IT" smtClean="0"/>
              <a:pPr/>
              <a:t>7</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FF99"/>
                </a:solidFill>
                <a:effectLst>
                  <a:outerShdw blurRad="38100" dist="38100" dir="2700000" algn="tl">
                    <a:srgbClr val="000000"/>
                  </a:outerShdw>
                </a:effectLst>
                <a:latin typeface="Sylfaen" pitchFamily="18" charset="0"/>
              </a:rPr>
              <a:t>Nurses under suspension or probation who are found liable of drug abuse, unprofessional conduct, fraud or violation of the provisions of the Nurse Practice Act may be asked to attend special counseling or substance abuse rehabilitation</a:t>
            </a:r>
            <a:r>
              <a:rPr lang="en-US" sz="1200" b="1" dirty="0" smtClean="0">
                <a:effectLst>
                  <a:outerShdw blurRad="38100" dist="38100" dir="2700000" algn="tl">
                    <a:srgbClr val="000000"/>
                  </a:outerShdw>
                </a:effectLst>
                <a:latin typeface="Sylfaen" pitchFamily="18" charset="0"/>
              </a:rPr>
              <a:t>.</a:t>
            </a:r>
          </a:p>
          <a:p>
            <a:endParaRPr lang="it-IT" dirty="0"/>
          </a:p>
        </p:txBody>
      </p:sp>
      <p:sp>
        <p:nvSpPr>
          <p:cNvPr id="4" name="Segnaposto numero diapositiva 3"/>
          <p:cNvSpPr>
            <a:spLocks noGrp="1"/>
          </p:cNvSpPr>
          <p:nvPr>
            <p:ph type="sldNum" sz="quarter" idx="10"/>
          </p:nvPr>
        </p:nvSpPr>
        <p:spPr/>
        <p:txBody>
          <a:bodyPr/>
          <a:lstStyle/>
          <a:p>
            <a:fld id="{ADAADFF2-1F3D-4CD3-828F-C1844B35F39E}" type="slidenum">
              <a:rPr lang="it-IT" smtClean="0"/>
              <a:pPr/>
              <a:t>10</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DAADFF2-1F3D-4CD3-828F-C1844B35F39E}" type="slidenum">
              <a:rPr lang="it-IT" smtClean="0"/>
              <a:pPr/>
              <a:t>15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19F760B0-252A-4C81-8E18-C80B6B472283}" type="datetimeFigureOut">
              <a:rPr lang="it-IT" smtClean="0"/>
              <a:pPr/>
              <a:t>26/01/2014</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53E90AB3-8A4E-4FC9-91C0-08C9026A6644}"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9F760B0-252A-4C81-8E18-C80B6B472283}" type="datetimeFigureOut">
              <a:rPr lang="it-IT" smtClean="0"/>
              <a:pPr/>
              <a:t>26/01/2014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E90AB3-8A4E-4FC9-91C0-08C9026A6644}" type="slidenum">
              <a:rPr lang="it-IT" smtClean="0"/>
              <a:pPr/>
              <a:t>‹N›</a:t>
            </a:fld>
            <a:endParaRPr lang="it-IT"/>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9F760B0-252A-4C81-8E18-C80B6B472283}" type="datetimeFigureOut">
              <a:rPr lang="it-IT" smtClean="0"/>
              <a:pPr/>
              <a:t>26/01/2014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E90AB3-8A4E-4FC9-91C0-08C9026A6644}" type="slidenum">
              <a:rPr lang="it-IT" smtClean="0"/>
              <a:pPr/>
              <a:t>‹N›</a:t>
            </a:fld>
            <a:endParaRPr lang="it-IT"/>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19F760B0-252A-4C81-8E18-C80B6B472283}" type="datetimeFigureOut">
              <a:rPr lang="it-IT" smtClean="0"/>
              <a:pPr/>
              <a:t>26/01/2014</a:t>
            </a:fld>
            <a:endParaRPr lang="it-IT"/>
          </a:p>
        </p:txBody>
      </p:sp>
      <p:sp>
        <p:nvSpPr>
          <p:cNvPr id="9" name="Segnaposto numero diapositiva 8"/>
          <p:cNvSpPr>
            <a:spLocks noGrp="1"/>
          </p:cNvSpPr>
          <p:nvPr>
            <p:ph type="sldNum" sz="quarter" idx="15"/>
          </p:nvPr>
        </p:nvSpPr>
        <p:spPr/>
        <p:txBody>
          <a:bodyPr rtlCol="0"/>
          <a:lstStyle/>
          <a:p>
            <a:fld id="{53E90AB3-8A4E-4FC9-91C0-08C9026A6644}"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19F760B0-252A-4C81-8E18-C80B6B472283}" type="datetimeFigureOut">
              <a:rPr lang="it-IT" smtClean="0"/>
              <a:pPr/>
              <a:t>26/01/2014</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53E90AB3-8A4E-4FC9-91C0-08C9026A6644}"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19F760B0-252A-4C81-8E18-C80B6B472283}" type="datetimeFigureOut">
              <a:rPr lang="it-IT" smtClean="0"/>
              <a:pPr/>
              <a:t>26/01/2014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3E90AB3-8A4E-4FC9-91C0-08C9026A6644}"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19F760B0-252A-4C81-8E18-C80B6B472283}" type="datetimeFigureOut">
              <a:rPr lang="it-IT" smtClean="0"/>
              <a:pPr/>
              <a:t>26/01/2014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3E90AB3-8A4E-4FC9-91C0-08C9026A6644}"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19F760B0-252A-4C81-8E18-C80B6B472283}" type="datetimeFigureOut">
              <a:rPr lang="it-IT" smtClean="0"/>
              <a:pPr/>
              <a:t>26/01/2014</a:t>
            </a:fld>
            <a:endParaRPr lang="it-IT"/>
          </a:p>
        </p:txBody>
      </p:sp>
      <p:sp>
        <p:nvSpPr>
          <p:cNvPr id="7" name="Segnaposto numero diapositiva 6"/>
          <p:cNvSpPr>
            <a:spLocks noGrp="1"/>
          </p:cNvSpPr>
          <p:nvPr>
            <p:ph type="sldNum" sz="quarter" idx="11"/>
          </p:nvPr>
        </p:nvSpPr>
        <p:spPr/>
        <p:txBody>
          <a:bodyPr rtlCol="0"/>
          <a:lstStyle/>
          <a:p>
            <a:fld id="{53E90AB3-8A4E-4FC9-91C0-08C9026A6644}"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9F760B0-252A-4C81-8E18-C80B6B472283}" type="datetimeFigureOut">
              <a:rPr lang="it-IT" smtClean="0"/>
              <a:pPr/>
              <a:t>26/01/2014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3E90AB3-8A4E-4FC9-91C0-08C9026A6644}" type="slidenum">
              <a:rPr lang="it-IT" smtClean="0"/>
              <a:pPr/>
              <a:t>‹N›</a:t>
            </a:fld>
            <a:endParaRPr lang="it-IT"/>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19F760B0-252A-4C81-8E18-C80B6B472283}" type="datetimeFigureOut">
              <a:rPr lang="it-IT" smtClean="0"/>
              <a:pPr/>
              <a:t>26/01/2014</a:t>
            </a:fld>
            <a:endParaRPr lang="it-IT"/>
          </a:p>
        </p:txBody>
      </p:sp>
      <p:sp>
        <p:nvSpPr>
          <p:cNvPr id="22" name="Segnaposto numero diapositiva 21"/>
          <p:cNvSpPr>
            <a:spLocks noGrp="1"/>
          </p:cNvSpPr>
          <p:nvPr>
            <p:ph type="sldNum" sz="quarter" idx="15"/>
          </p:nvPr>
        </p:nvSpPr>
        <p:spPr/>
        <p:txBody>
          <a:bodyPr rtlCol="0"/>
          <a:lstStyle/>
          <a:p>
            <a:fld id="{53E90AB3-8A4E-4FC9-91C0-08C9026A6644}"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19F760B0-252A-4C81-8E18-C80B6B472283}" type="datetimeFigureOut">
              <a:rPr lang="it-IT" smtClean="0"/>
              <a:pPr/>
              <a:t>26/01/2014</a:t>
            </a:fld>
            <a:endParaRPr lang="it-IT"/>
          </a:p>
        </p:txBody>
      </p:sp>
      <p:sp>
        <p:nvSpPr>
          <p:cNvPr id="18" name="Segnaposto numero diapositiva 17"/>
          <p:cNvSpPr>
            <a:spLocks noGrp="1"/>
          </p:cNvSpPr>
          <p:nvPr>
            <p:ph type="sldNum" sz="quarter" idx="11"/>
          </p:nvPr>
        </p:nvSpPr>
        <p:spPr/>
        <p:txBody>
          <a:bodyPr rtlCol="0"/>
          <a:lstStyle/>
          <a:p>
            <a:fld id="{53E90AB3-8A4E-4FC9-91C0-08C9026A6644}"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9F760B0-252A-4C81-8E18-C80B6B472283}" type="datetimeFigureOut">
              <a:rPr lang="it-IT" smtClean="0"/>
              <a:pPr/>
              <a:t>26/01/2014</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3E90AB3-8A4E-4FC9-91C0-08C9026A664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com/imgres?imgurl=http://www.fotosearch.com/comp/ART/ART411/AA039976.jpg&amp;imgrefurl=http://www.fotosearch.com/ART411/aa039976/&amp;h=300&amp;w=288&amp;sz=31&amp;hl=en&amp;start=1&amp;um=1&amp;tbnid=J-wGbfE72EkL8M:&amp;tbnh=116&amp;tbnw=111&amp;prev=/images%3Fq%3Dbad%2Bnurse%26svnum%3D10%26um%3D1%26hl%3Den%26rls%3Dcom.microsoft:en-US%26sa%3D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Picture 4" descr="MPj04009410000[1]"/>
          <p:cNvPicPr>
            <a:picLocks noGrp="1" noChangeAspect="1" noChangeArrowheads="1"/>
          </p:cNvPicPr>
          <p:nvPr>
            <p:ph sz="quarter" idx="1"/>
          </p:nvPr>
        </p:nvPicPr>
        <p:blipFill>
          <a:blip r:embed="rId2"/>
          <a:srcRect/>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63500"/>
          </a:effectLst>
        </p:spPr>
      </p:pic>
      <p:sp>
        <p:nvSpPr>
          <p:cNvPr id="9" name="CasellaDiTesto 8"/>
          <p:cNvSpPr txBox="1"/>
          <p:nvPr/>
        </p:nvSpPr>
        <p:spPr>
          <a:xfrm flipH="1">
            <a:off x="2428861" y="571480"/>
            <a:ext cx="71438" cy="369332"/>
          </a:xfrm>
          <a:prstGeom prst="rect">
            <a:avLst/>
          </a:prstGeom>
          <a:noFill/>
        </p:spPr>
        <p:txBody>
          <a:bodyPr wrap="square" rtlCol="0">
            <a:spAutoFit/>
          </a:bodyPr>
          <a:lstStyle/>
          <a:p>
            <a:endParaRPr lang="it-IT" dirty="0"/>
          </a:p>
        </p:txBody>
      </p:sp>
      <p:sp>
        <p:nvSpPr>
          <p:cNvPr id="10" name="CasellaDiTesto 9"/>
          <p:cNvSpPr txBox="1"/>
          <p:nvPr/>
        </p:nvSpPr>
        <p:spPr>
          <a:xfrm>
            <a:off x="1785918" y="0"/>
            <a:ext cx="4857784" cy="400110"/>
          </a:xfrm>
          <a:prstGeom prst="rect">
            <a:avLst/>
          </a:prstGeom>
          <a:noFill/>
        </p:spPr>
        <p:txBody>
          <a:bodyPr wrap="square" rtlCol="0">
            <a:spAutoFit/>
          </a:bodyPr>
          <a:lstStyle/>
          <a:p>
            <a:r>
              <a:rPr lang="it-IT" sz="2000" dirty="0" smtClean="0">
                <a:latin typeface="Times New Roman" pitchFamily="18" charset="0"/>
                <a:cs typeface="Times New Roman" pitchFamily="18" charset="0"/>
              </a:rPr>
              <a:t>         </a:t>
            </a:r>
            <a:endParaRPr lang="it-IT" sz="2000" dirty="0">
              <a:latin typeface="Times New Roman" pitchFamily="18" charset="0"/>
              <a:cs typeface="Times New Roman" pitchFamily="18" charset="0"/>
            </a:endParaRPr>
          </a:p>
        </p:txBody>
      </p:sp>
      <p:sp>
        <p:nvSpPr>
          <p:cNvPr id="11" name="CasellaDiTesto 10"/>
          <p:cNvSpPr txBox="1"/>
          <p:nvPr/>
        </p:nvSpPr>
        <p:spPr>
          <a:xfrm>
            <a:off x="1857356" y="357166"/>
            <a:ext cx="5929354" cy="707886"/>
          </a:xfrm>
          <a:prstGeom prst="rect">
            <a:avLst/>
          </a:prstGeom>
          <a:noFill/>
        </p:spPr>
        <p:txBody>
          <a:bodyPr wrap="square" rtlCol="0">
            <a:spAutoFit/>
          </a:bodyPr>
          <a:lstStyle/>
          <a:p>
            <a:r>
              <a:rPr lang="it-IT" sz="4000" b="1" dirty="0" smtClean="0">
                <a:latin typeface="Times New Roman" pitchFamily="18" charset="0"/>
                <a:cs typeface="Times New Roman" pitchFamily="18" charset="0"/>
              </a:rPr>
              <a:t>BOARD OF NURSING</a:t>
            </a:r>
            <a:endParaRPr lang="it-IT" sz="4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If</a:t>
            </a:r>
            <a:r>
              <a:rPr lang="it-IT" dirty="0" smtClean="0"/>
              <a:t> a nurse commits violation.</a:t>
            </a:r>
            <a:endParaRPr lang="it-IT" dirty="0"/>
          </a:p>
        </p:txBody>
      </p:sp>
      <p:sp>
        <p:nvSpPr>
          <p:cNvPr id="3" name="Segnaposto contenuto 2"/>
          <p:cNvSpPr>
            <a:spLocks noGrp="1"/>
          </p:cNvSpPr>
          <p:nvPr>
            <p:ph sz="quarter" idx="1"/>
          </p:nvPr>
        </p:nvSpPr>
        <p:spPr/>
        <p:txBody>
          <a:bodyPr/>
          <a:lstStyle/>
          <a:p>
            <a:pPr>
              <a:lnSpc>
                <a:spcPct val="200000"/>
              </a:lnSpc>
            </a:pPr>
            <a:r>
              <a:rPr lang="en-US" sz="2000" b="1" dirty="0" smtClean="0"/>
              <a:t>Private reprimand or warning</a:t>
            </a:r>
          </a:p>
          <a:p>
            <a:pPr>
              <a:lnSpc>
                <a:spcPct val="200000"/>
              </a:lnSpc>
            </a:pPr>
            <a:r>
              <a:rPr lang="en-US" sz="2000" b="1" dirty="0" smtClean="0"/>
              <a:t>Public reprimand</a:t>
            </a:r>
          </a:p>
          <a:p>
            <a:pPr>
              <a:lnSpc>
                <a:spcPct val="200000"/>
              </a:lnSpc>
            </a:pPr>
            <a:r>
              <a:rPr lang="en-US" sz="2000" b="1" dirty="0" smtClean="0"/>
              <a:t>probation</a:t>
            </a:r>
          </a:p>
          <a:p>
            <a:pPr>
              <a:lnSpc>
                <a:spcPct val="200000"/>
              </a:lnSpc>
            </a:pPr>
            <a:r>
              <a:rPr lang="en-US" sz="2000" b="1" dirty="0" smtClean="0"/>
              <a:t>Suspension of license</a:t>
            </a:r>
          </a:p>
          <a:p>
            <a:pPr>
              <a:lnSpc>
                <a:spcPct val="200000"/>
              </a:lnSpc>
            </a:pPr>
            <a:r>
              <a:rPr lang="en-US" sz="2000" b="1" dirty="0" smtClean="0"/>
              <a:t>Refusal to renew license</a:t>
            </a:r>
          </a:p>
          <a:p>
            <a:pPr>
              <a:lnSpc>
                <a:spcPct val="200000"/>
              </a:lnSpc>
            </a:pPr>
            <a:r>
              <a:rPr lang="en-US" sz="2000" b="1" dirty="0" smtClean="0"/>
              <a:t>Revocation of </a:t>
            </a:r>
            <a:r>
              <a:rPr lang="en-US" sz="2000" b="1" dirty="0" smtClean="0"/>
              <a:t>license</a:t>
            </a:r>
            <a:endParaRPr lang="en-US" sz="2000" b="1" dirty="0" smtClean="0"/>
          </a:p>
        </p:txBody>
      </p:sp>
      <p:pic>
        <p:nvPicPr>
          <p:cNvPr id="4" name="Picture 21" descr="MCj03341340000[1]"/>
          <p:cNvPicPr>
            <a:picLocks noChangeAspect="1" noChangeArrowheads="1"/>
          </p:cNvPicPr>
          <p:nvPr/>
        </p:nvPicPr>
        <p:blipFill>
          <a:blip r:embed="rId3"/>
          <a:srcRect/>
          <a:stretch>
            <a:fillRect/>
          </a:stretch>
        </p:blipFill>
        <p:spPr>
          <a:xfrm>
            <a:off x="4643438" y="1845154"/>
            <a:ext cx="2016133" cy="4200889"/>
          </a:xfrm>
          <a:prstGeom prst="rect">
            <a:avLst/>
          </a:prstGeom>
          <a:noFill/>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MPj01851550000[1]"/>
          <p:cNvPicPr>
            <a:picLocks noChangeAspect="1" noChangeArrowheads="1"/>
          </p:cNvPicPr>
          <p:nvPr/>
        </p:nvPicPr>
        <p:blipFill>
          <a:blip r:embed="rId2"/>
          <a:srcRect/>
          <a:stretch>
            <a:fillRect/>
          </a:stretch>
        </p:blipFill>
        <p:spPr>
          <a:xfrm>
            <a:off x="4500562" y="571480"/>
            <a:ext cx="4014790" cy="3449639"/>
          </a:xfrm>
          <a:prstGeom prst="rect">
            <a:avLst/>
          </a:prstGeom>
        </p:spPr>
      </p:pic>
      <p:pic>
        <p:nvPicPr>
          <p:cNvPr id="4" name="Picture 20" descr="MCPE01900_0000[1]"/>
          <p:cNvPicPr>
            <a:picLocks noChangeAspect="1" noChangeArrowheads="1"/>
          </p:cNvPicPr>
          <p:nvPr/>
        </p:nvPicPr>
        <p:blipFill>
          <a:blip r:embed="rId3"/>
          <a:srcRect/>
          <a:stretch>
            <a:fillRect/>
          </a:stretch>
        </p:blipFill>
        <p:spPr bwMode="auto">
          <a:xfrm>
            <a:off x="642910" y="3714752"/>
            <a:ext cx="3429000" cy="2794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auto">
          <a:xfrm>
            <a:off x="2514600" y="228600"/>
            <a:ext cx="4114800" cy="762000"/>
          </a:xfrm>
          <a:prstGeom prst="flowChartProcess">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sz="2400" b="1" dirty="0">
                <a:solidFill>
                  <a:srgbClr val="000000"/>
                </a:solidFill>
                <a:effectLst>
                  <a:outerShdw blurRad="38100" dist="38100" dir="2700000" algn="tl">
                    <a:srgbClr val="FFFFFF"/>
                  </a:outerShdw>
                </a:effectLst>
              </a:rPr>
              <a:t>A nurse</a:t>
            </a:r>
            <a:r>
              <a:rPr lang="en-US" sz="2400" b="1" dirty="0">
                <a:effectLst>
                  <a:outerShdw blurRad="38100" dist="38100" dir="2700000" algn="tl">
                    <a:srgbClr val="000000"/>
                  </a:outerShdw>
                </a:effectLst>
              </a:rPr>
              <a:t> </a:t>
            </a:r>
            <a:r>
              <a:rPr lang="en-US" sz="2400" b="1" dirty="0">
                <a:solidFill>
                  <a:srgbClr val="000000"/>
                </a:solidFill>
                <a:effectLst>
                  <a:outerShdw blurRad="38100" dist="38100" dir="2700000" algn="tl">
                    <a:srgbClr val="FFFFFF"/>
                  </a:outerShdw>
                </a:effectLst>
              </a:rPr>
              <a:t>commits a violation</a:t>
            </a:r>
          </a:p>
        </p:txBody>
      </p:sp>
      <p:sp>
        <p:nvSpPr>
          <p:cNvPr id="3" name="Rectangle 19"/>
          <p:cNvSpPr>
            <a:spLocks noChangeArrowheads="1"/>
          </p:cNvSpPr>
          <p:nvPr/>
        </p:nvSpPr>
        <p:spPr bwMode="auto">
          <a:xfrm>
            <a:off x="2362200" y="1905000"/>
            <a:ext cx="4343400" cy="1295400"/>
          </a:xfrm>
          <a:prstGeom prst="rect">
            <a:avLst/>
          </a:prstGeom>
          <a:ln w="28575" cap="rnd">
            <a:solidFill>
              <a:schemeClr val="tx1"/>
            </a:solidFill>
            <a:prstDash val="sysDot"/>
            <a:miter lim="800000"/>
            <a:headEnd/>
            <a:tailEnd/>
          </a:ln>
          <a:effectLst/>
        </p:spPr>
        <p:style>
          <a:lnRef idx="0">
            <a:scrgbClr r="0" g="0" b="0"/>
          </a:lnRef>
          <a:fillRef idx="1003">
            <a:schemeClr val="lt2"/>
          </a:fillRef>
          <a:effectRef idx="0">
            <a:scrgbClr r="0" g="0" b="0"/>
          </a:effectRef>
          <a:fontRef idx="major"/>
        </p:style>
        <p:txBody>
          <a:bodyPr wrap="none" anchor="ctr"/>
          <a:lstStyle/>
          <a:p>
            <a:pPr>
              <a:defRPr/>
            </a:pPr>
            <a:r>
              <a:rPr lang="en-US" sz="2400" b="1" dirty="0">
                <a:solidFill>
                  <a:srgbClr val="000000"/>
                </a:solidFill>
                <a:effectLst>
                  <a:outerShdw blurRad="38100" dist="38100" dir="2700000" algn="tl">
                    <a:srgbClr val="FFFFFF"/>
                  </a:outerShdw>
                </a:effectLst>
              </a:rPr>
              <a:t>Written complaint filed by</a:t>
            </a:r>
          </a:p>
          <a:p>
            <a:pPr>
              <a:defRPr/>
            </a:pPr>
            <a:r>
              <a:rPr lang="en-US" sz="2400" b="1" dirty="0">
                <a:solidFill>
                  <a:srgbClr val="000000"/>
                </a:solidFill>
                <a:effectLst>
                  <a:outerShdw blurRad="38100" dist="38100" dir="2700000" algn="tl">
                    <a:srgbClr val="FFFFFF"/>
                  </a:outerShdw>
                </a:effectLst>
              </a:rPr>
              <a:t>an individual, a health agency </a:t>
            </a:r>
          </a:p>
          <a:p>
            <a:pPr>
              <a:defRPr/>
            </a:pPr>
            <a:r>
              <a:rPr lang="en-US" sz="2400" b="1" dirty="0">
                <a:solidFill>
                  <a:srgbClr val="000000"/>
                </a:solidFill>
                <a:effectLst>
                  <a:outerShdw blurRad="38100" dist="38100" dir="2700000" algn="tl">
                    <a:srgbClr val="FFFFFF"/>
                  </a:outerShdw>
                </a:effectLst>
              </a:rPr>
              <a:t>or professional organization</a:t>
            </a:r>
          </a:p>
        </p:txBody>
      </p:sp>
      <p:sp>
        <p:nvSpPr>
          <p:cNvPr id="4" name="AutoShape 20"/>
          <p:cNvSpPr>
            <a:spLocks noChangeArrowheads="1"/>
          </p:cNvSpPr>
          <p:nvPr/>
        </p:nvSpPr>
        <p:spPr bwMode="auto">
          <a:xfrm>
            <a:off x="3962400" y="1143000"/>
            <a:ext cx="838200" cy="609600"/>
          </a:xfrm>
          <a:prstGeom prst="downArrow">
            <a:avLst>
              <a:gd name="adj1" fmla="val 50000"/>
              <a:gd name="adj2" fmla="val 25000"/>
            </a:avLst>
          </a:prstGeom>
          <a:gradFill rotWithShape="1">
            <a:gsLst>
              <a:gs pos="0">
                <a:schemeClr val="accent1"/>
              </a:gs>
              <a:gs pos="100000">
                <a:schemeClr val="bg1"/>
              </a:gs>
            </a:gsLst>
            <a:path path="rect">
              <a:fillToRect l="50000" t="50000" r="50000" b="50000"/>
            </a:path>
          </a:gradFill>
          <a:ln w="9525">
            <a:solidFill>
              <a:schemeClr val="tx1"/>
            </a:solidFill>
            <a:miter lim="800000"/>
            <a:headEnd/>
            <a:tailEnd/>
          </a:ln>
        </p:spPr>
        <p:txBody>
          <a:bodyPr wrap="none" anchor="ctr"/>
          <a:lstStyle/>
          <a:p>
            <a:endParaRPr lang="it-IT"/>
          </a:p>
        </p:txBody>
      </p:sp>
      <p:sp>
        <p:nvSpPr>
          <p:cNvPr id="5" name="Rectangle 21"/>
          <p:cNvSpPr>
            <a:spLocks noChangeArrowheads="1"/>
          </p:cNvSpPr>
          <p:nvPr/>
        </p:nvSpPr>
        <p:spPr bwMode="auto">
          <a:xfrm>
            <a:off x="2286000" y="4038600"/>
            <a:ext cx="4343400" cy="1524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400" b="1" dirty="0">
                <a:solidFill>
                  <a:srgbClr val="000000"/>
                </a:solidFill>
                <a:effectLst>
                  <a:outerShdw blurRad="38100" dist="38100" dir="2700000" algn="tl">
                    <a:srgbClr val="FFFFFF"/>
                  </a:outerShdw>
                </a:effectLst>
              </a:rPr>
              <a:t>Complaint is screened and</a:t>
            </a:r>
          </a:p>
          <a:p>
            <a:pPr algn="ctr">
              <a:defRPr/>
            </a:pPr>
            <a:r>
              <a:rPr lang="en-US" sz="2400" b="1" dirty="0">
                <a:solidFill>
                  <a:srgbClr val="000000"/>
                </a:solidFill>
                <a:effectLst>
                  <a:outerShdw blurRad="38100" dist="38100" dir="2700000" algn="tl">
                    <a:srgbClr val="FFFFFF"/>
                  </a:outerShdw>
                </a:effectLst>
              </a:rPr>
              <a:t> an investigation is set up</a:t>
            </a:r>
          </a:p>
        </p:txBody>
      </p:sp>
      <p:sp>
        <p:nvSpPr>
          <p:cNvPr id="6" name="AutoShape 22"/>
          <p:cNvSpPr>
            <a:spLocks noChangeArrowheads="1"/>
          </p:cNvSpPr>
          <p:nvPr/>
        </p:nvSpPr>
        <p:spPr bwMode="auto">
          <a:xfrm>
            <a:off x="4038600" y="3352800"/>
            <a:ext cx="838200" cy="609600"/>
          </a:xfrm>
          <a:prstGeom prst="downArrow">
            <a:avLst>
              <a:gd name="adj1" fmla="val 50000"/>
              <a:gd name="adj2" fmla="val 25000"/>
            </a:avLst>
          </a:prstGeom>
          <a:gradFill rotWithShape="1">
            <a:gsLst>
              <a:gs pos="0">
                <a:schemeClr val="accent1"/>
              </a:gs>
              <a:gs pos="100000">
                <a:schemeClr val="bg1"/>
              </a:gs>
            </a:gsLst>
            <a:path path="rect">
              <a:fillToRect l="50000" t="50000" r="50000" b="50000"/>
            </a:path>
          </a:gradFill>
          <a:ln w="9525">
            <a:solidFill>
              <a:schemeClr val="tx1"/>
            </a:solidFill>
            <a:miter lim="800000"/>
            <a:headEnd/>
            <a:tailEnd/>
          </a:ln>
        </p:spPr>
        <p:txBody>
          <a:bodyPr wrap="none" anchor="ctr"/>
          <a:lstStyle/>
          <a:p>
            <a:endParaRPr lang="it-IT"/>
          </a:p>
        </p:txBody>
      </p:sp>
      <p:sp>
        <p:nvSpPr>
          <p:cNvPr id="7" name="AutoShape 23"/>
          <p:cNvSpPr>
            <a:spLocks noChangeArrowheads="1"/>
          </p:cNvSpPr>
          <p:nvPr/>
        </p:nvSpPr>
        <p:spPr bwMode="auto">
          <a:xfrm>
            <a:off x="4114800" y="5715000"/>
            <a:ext cx="838200" cy="609600"/>
          </a:xfrm>
          <a:prstGeom prst="downArrow">
            <a:avLst>
              <a:gd name="adj1" fmla="val 50000"/>
              <a:gd name="adj2" fmla="val 25000"/>
            </a:avLst>
          </a:prstGeom>
          <a:gradFill rotWithShape="1">
            <a:gsLst>
              <a:gs pos="0">
                <a:schemeClr val="accent1"/>
              </a:gs>
              <a:gs pos="100000">
                <a:schemeClr val="bg1"/>
              </a:gs>
            </a:gsLst>
            <a:path path="rect">
              <a:fillToRect l="50000" t="50000" r="50000" b="50000"/>
            </a:path>
          </a:gradFill>
          <a:ln w="9525">
            <a:solidFill>
              <a:schemeClr val="tx1"/>
            </a:solidFill>
            <a:miter lim="800000"/>
            <a:headEnd/>
            <a:tailEnd/>
          </a:ln>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ppt_x</p:attrName>
                                        </p:attrNameLst>
                                      </p:cBhvr>
                                      <p:tavLst>
                                        <p:tav tm="0">
                                          <p:val>
                                            <p:strVal val="#ppt_x-.2"/>
                                          </p:val>
                                        </p:tav>
                                        <p:tav tm="100000">
                                          <p:val>
                                            <p:strVal val="#ppt_x"/>
                                          </p:val>
                                        </p:tav>
                                      </p:tavLst>
                                    </p:anim>
                                    <p:anim calcmode="lin" valueType="num">
                                      <p:cBhvr>
                                        <p:cTn id="3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857356" y="533400"/>
            <a:ext cx="4543444" cy="1676400"/>
          </a:xfrm>
          <a:prstGeom prst="rect">
            <a:avLst/>
          </a:prstGeom>
          <a:solidFill>
            <a:srgbClr val="99CC00"/>
          </a:solidFill>
          <a:ln w="28575" cap="rnd">
            <a:solidFill>
              <a:srgbClr val="CC99FF"/>
            </a:solidFill>
            <a:prstDash val="sysDot"/>
            <a:miter lim="800000"/>
            <a:headEnd/>
            <a:tailEnd/>
          </a:ln>
          <a:effectLst/>
        </p:spPr>
        <p:txBody>
          <a:bodyPr wrap="none" anchor="ctr"/>
          <a:lstStyle/>
          <a:p>
            <a:pPr algn="ctr">
              <a:defRPr/>
            </a:pPr>
            <a:r>
              <a:rPr lang="en-US" sz="2400" b="1" dirty="0">
                <a:solidFill>
                  <a:srgbClr val="000000"/>
                </a:solidFill>
                <a:effectLst>
                  <a:outerShdw blurRad="38100" dist="38100" dir="2700000" algn="tl">
                    <a:srgbClr val="FFFFFF"/>
                  </a:outerShdw>
                </a:effectLst>
              </a:rPr>
              <a:t>Board decides whether to </a:t>
            </a:r>
          </a:p>
          <a:p>
            <a:pPr algn="ctr">
              <a:defRPr/>
            </a:pPr>
            <a:r>
              <a:rPr lang="en-US" sz="2400" b="1" dirty="0">
                <a:solidFill>
                  <a:srgbClr val="000000"/>
                </a:solidFill>
                <a:effectLst>
                  <a:outerShdw blurRad="38100" dist="38100" dir="2700000" algn="tl">
                    <a:srgbClr val="FFFFFF"/>
                  </a:outerShdw>
                </a:effectLst>
              </a:rPr>
              <a:t>schedule a hearing with </a:t>
            </a:r>
          </a:p>
          <a:p>
            <a:pPr algn="ctr">
              <a:defRPr/>
            </a:pPr>
            <a:r>
              <a:rPr lang="en-US" sz="2400" b="1" dirty="0">
                <a:solidFill>
                  <a:srgbClr val="000000"/>
                </a:solidFill>
                <a:effectLst>
                  <a:outerShdw blurRad="38100" dist="38100" dir="2700000" algn="tl">
                    <a:srgbClr val="FFFFFF"/>
                  </a:outerShdw>
                </a:effectLst>
              </a:rPr>
              <a:t>legal counsels for both sides</a:t>
            </a:r>
          </a:p>
        </p:txBody>
      </p:sp>
      <p:sp>
        <p:nvSpPr>
          <p:cNvPr id="3" name="Rectangle 5"/>
          <p:cNvSpPr>
            <a:spLocks noChangeArrowheads="1"/>
          </p:cNvSpPr>
          <p:nvPr/>
        </p:nvSpPr>
        <p:spPr bwMode="auto">
          <a:xfrm>
            <a:off x="642910" y="3733800"/>
            <a:ext cx="7586690" cy="22098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400" b="1" dirty="0">
                <a:solidFill>
                  <a:srgbClr val="000000"/>
                </a:solidFill>
                <a:effectLst>
                  <a:outerShdw blurRad="38100" dist="38100" dir="2700000" algn="tl">
                    <a:srgbClr val="FFFFFF"/>
                  </a:outerShdw>
                </a:effectLst>
              </a:rPr>
              <a:t>Nurse will be requested to </a:t>
            </a:r>
          </a:p>
          <a:p>
            <a:pPr algn="ctr">
              <a:defRPr/>
            </a:pPr>
            <a:r>
              <a:rPr lang="en-US" sz="2400" b="1" dirty="0">
                <a:solidFill>
                  <a:srgbClr val="000000"/>
                </a:solidFill>
                <a:effectLst>
                  <a:outerShdw blurRad="38100" dist="38100" dir="2700000" algn="tl">
                    <a:srgbClr val="FFFFFF"/>
                  </a:outerShdw>
                </a:effectLst>
              </a:rPr>
              <a:t>-have a written response regarding the allegation.</a:t>
            </a:r>
          </a:p>
          <a:p>
            <a:pPr algn="ctr">
              <a:defRPr/>
            </a:pPr>
            <a:r>
              <a:rPr lang="en-US" sz="2400" b="1" dirty="0">
                <a:solidFill>
                  <a:srgbClr val="000000"/>
                </a:solidFill>
                <a:effectLst>
                  <a:outerShdw blurRad="38100" dist="38100" dir="2700000" algn="tl">
                    <a:srgbClr val="FFFFFF"/>
                  </a:outerShdw>
                </a:effectLst>
              </a:rPr>
              <a:t>-Entitled to some rights such a clear statement</a:t>
            </a:r>
          </a:p>
          <a:p>
            <a:pPr algn="ctr">
              <a:defRPr/>
            </a:pPr>
            <a:r>
              <a:rPr lang="en-US" sz="2400" b="1" dirty="0">
                <a:solidFill>
                  <a:srgbClr val="000000"/>
                </a:solidFill>
                <a:effectLst>
                  <a:outerShdw blurRad="38100" dist="38100" dir="2700000" algn="tl">
                    <a:srgbClr val="FFFFFF"/>
                  </a:outerShdw>
                </a:effectLst>
              </a:rPr>
              <a:t>of the charges; question and produce witnesses;</a:t>
            </a:r>
          </a:p>
          <a:p>
            <a:pPr algn="ctr">
              <a:defRPr/>
            </a:pPr>
            <a:r>
              <a:rPr lang="en-US" sz="2400" b="1" dirty="0">
                <a:solidFill>
                  <a:srgbClr val="000000"/>
                </a:solidFill>
                <a:effectLst>
                  <a:outerShdw blurRad="38100" dist="38100" dir="2700000" algn="tl">
                    <a:srgbClr val="FFFFFF"/>
                  </a:outerShdw>
                </a:effectLst>
              </a:rPr>
              <a:t>Right to an attorney</a:t>
            </a:r>
          </a:p>
        </p:txBody>
      </p:sp>
      <p:sp>
        <p:nvSpPr>
          <p:cNvPr id="4" name="AutoShape 7"/>
          <p:cNvSpPr>
            <a:spLocks noChangeArrowheads="1"/>
          </p:cNvSpPr>
          <p:nvPr/>
        </p:nvSpPr>
        <p:spPr bwMode="auto">
          <a:xfrm>
            <a:off x="3886200" y="2514600"/>
            <a:ext cx="1219200" cy="838200"/>
          </a:xfrm>
          <a:prstGeom prst="downArrow">
            <a:avLst>
              <a:gd name="adj1" fmla="val 50000"/>
              <a:gd name="adj2" fmla="val 25000"/>
            </a:avLst>
          </a:prstGeom>
          <a:gradFill rotWithShape="1">
            <a:gsLst>
              <a:gs pos="0">
                <a:schemeClr val="accent1"/>
              </a:gs>
              <a:gs pos="100000">
                <a:schemeClr val="bg1"/>
              </a:gs>
            </a:gsLst>
            <a:path path="rect">
              <a:fillToRect l="50000" t="50000" r="50000" b="50000"/>
            </a:path>
          </a:gradFill>
          <a:ln w="9525">
            <a:solidFill>
              <a:schemeClr val="tx1"/>
            </a:solidFill>
            <a:miter lim="800000"/>
            <a:headEnd/>
            <a:tailEnd/>
          </a:ln>
        </p:spPr>
        <p:txBody>
          <a:bodyPr wrap="none" anchor="ctr"/>
          <a:lstStyle/>
          <a:p>
            <a:endParaRPr lang="it-IT"/>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latin typeface="+mn-lt"/>
              </a:rPr>
              <a:t>Code of </a:t>
            </a:r>
            <a:r>
              <a:rPr lang="it-IT" sz="3600" dirty="0" err="1" smtClean="0">
                <a:latin typeface="+mn-lt"/>
              </a:rPr>
              <a:t>ethics…</a:t>
            </a:r>
            <a:endParaRPr lang="it-IT" sz="3600" dirty="0">
              <a:latin typeface="+mn-lt"/>
            </a:endParaRPr>
          </a:p>
        </p:txBody>
      </p:sp>
      <p:pic>
        <p:nvPicPr>
          <p:cNvPr id="3" name="Picture 4" descr="MPj04024510000[1]"/>
          <p:cNvPicPr>
            <a:picLocks noChangeAspect="1" noChangeArrowheads="1"/>
          </p:cNvPicPr>
          <p:nvPr/>
        </p:nvPicPr>
        <p:blipFill>
          <a:blip r:embed="rId2"/>
          <a:srcRect/>
          <a:stretch>
            <a:fillRect/>
          </a:stretch>
        </p:blipFill>
        <p:spPr>
          <a:xfrm>
            <a:off x="0" y="1639962"/>
            <a:ext cx="9144000" cy="5218038"/>
          </a:xfrm>
          <a:prstGeom prst="rect">
            <a:avLst/>
          </a:prstGeom>
          <a:noFill/>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0"/>
            <a:ext cx="7467600" cy="6473952"/>
          </a:xfrm>
        </p:spPr>
        <p:txBody>
          <a:bodyPr>
            <a:normAutofit/>
          </a:bodyPr>
          <a:lstStyle/>
          <a:p>
            <a:pPr>
              <a:lnSpc>
                <a:spcPct val="200000"/>
              </a:lnSpc>
            </a:pPr>
            <a:r>
              <a:rPr lang="it-IT" sz="2000" dirty="0" smtClean="0"/>
              <a:t>Nurses respect individuals needs, values, culture and vulnerability in the provision of nursing care.</a:t>
            </a:r>
          </a:p>
          <a:p>
            <a:pPr>
              <a:lnSpc>
                <a:spcPct val="200000"/>
              </a:lnSpc>
            </a:pPr>
            <a:r>
              <a:rPr lang="it-IT" sz="2000" dirty="0" smtClean="0"/>
              <a:t>Nurses accep the rights of individuals to make informed choices in relation to their care.</a:t>
            </a:r>
          </a:p>
          <a:p>
            <a:pPr>
              <a:lnSpc>
                <a:spcPct val="200000"/>
              </a:lnSpc>
            </a:pPr>
            <a:r>
              <a:rPr lang="it-IT" sz="2000" dirty="0" smtClean="0"/>
              <a:t>Nurses promote and uphold the provision of quality  nursing care for all people.</a:t>
            </a:r>
          </a:p>
          <a:p>
            <a:pPr>
              <a:lnSpc>
                <a:spcPct val="200000"/>
              </a:lnSpc>
            </a:pPr>
            <a:r>
              <a:rPr lang="it-IT" sz="2000" dirty="0" smtClean="0"/>
              <a:t>Nurses fulfill the accountability and responsability inherent in their </a:t>
            </a:r>
            <a:r>
              <a:rPr lang="it-IT" sz="2000" dirty="0" smtClean="0"/>
              <a:t>roles.</a:t>
            </a:r>
            <a:endParaRPr lang="it-IT" sz="2000" dirty="0" smtClean="0"/>
          </a:p>
        </p:txBody>
      </p:sp>
      <p:pic>
        <p:nvPicPr>
          <p:cNvPr id="5" name="Picture 12" descr="MCj02871830000[1]"/>
          <p:cNvPicPr>
            <a:picLocks noChangeAspect="1" noChangeArrowheads="1"/>
          </p:cNvPicPr>
          <p:nvPr/>
        </p:nvPicPr>
        <p:blipFill>
          <a:blip r:embed="rId3"/>
          <a:srcRect/>
          <a:stretch>
            <a:fillRect/>
          </a:stretch>
        </p:blipFill>
        <p:spPr>
          <a:xfrm>
            <a:off x="4500562" y="4500570"/>
            <a:ext cx="4214810" cy="2189163"/>
          </a:xfrm>
          <a:prstGeom prst="rect">
            <a:avLst/>
          </a:prstGeom>
          <a:noFill/>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
          </p:nvPr>
        </p:nvSpPr>
        <p:spPr/>
        <p:txBody>
          <a:bodyPr/>
          <a:lstStyle/>
          <a:p>
            <a:endParaRPr lang="it-IT"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571744"/>
            <a:ext cx="7467600" cy="1071570"/>
          </a:xfrm>
        </p:spPr>
        <p:txBody>
          <a:bodyPr>
            <a:noAutofit/>
          </a:bodyPr>
          <a:lstStyle/>
          <a:p>
            <a:pPr algn="ctr"/>
            <a:r>
              <a:rPr lang="it-IT" sz="8000" dirty="0" smtClean="0">
                <a:solidFill>
                  <a:schemeClr val="accent3">
                    <a:lumMod val="60000"/>
                    <a:lumOff val="40000"/>
                  </a:schemeClr>
                </a:solidFill>
              </a:rPr>
              <a:t>THANK YOU!!</a:t>
            </a:r>
            <a:endParaRPr lang="it-IT" sz="8000" dirty="0">
              <a:solidFill>
                <a:schemeClr val="accent3">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500306"/>
            <a:ext cx="7467600" cy="1214446"/>
          </a:xfrm>
        </p:spPr>
        <p:txBody>
          <a:bodyPr>
            <a:noAutofit/>
          </a:bodyPr>
          <a:lstStyle/>
          <a:p>
            <a:pPr algn="ctr"/>
            <a:r>
              <a:rPr lang="it-IT" sz="7200" dirty="0" smtClean="0">
                <a:solidFill>
                  <a:schemeClr val="accent3">
                    <a:lumMod val="60000"/>
                    <a:lumOff val="40000"/>
                  </a:schemeClr>
                </a:solidFill>
              </a:rPr>
              <a:t> ANY </a:t>
            </a:r>
            <a:br>
              <a:rPr lang="it-IT" sz="7200" dirty="0" smtClean="0">
                <a:solidFill>
                  <a:schemeClr val="accent3">
                    <a:lumMod val="60000"/>
                    <a:lumOff val="40000"/>
                  </a:schemeClr>
                </a:solidFill>
              </a:rPr>
            </a:br>
            <a:r>
              <a:rPr lang="it-IT" sz="7200" dirty="0" smtClean="0">
                <a:solidFill>
                  <a:schemeClr val="accent3">
                    <a:lumMod val="60000"/>
                    <a:lumOff val="40000"/>
                  </a:schemeClr>
                </a:solidFill>
              </a:rPr>
              <a:t>   QUESTIONS</a:t>
            </a:r>
            <a:r>
              <a:rPr lang="it-IT" sz="7200" dirty="0" smtClean="0">
                <a:solidFill>
                  <a:schemeClr val="accent3">
                    <a:lumMod val="60000"/>
                    <a:lumOff val="40000"/>
                  </a:schemeClr>
                </a:solidFill>
              </a:rPr>
              <a:t>??</a:t>
            </a:r>
            <a:endParaRPr lang="it-IT" sz="7200" dirty="0">
              <a:solidFill>
                <a:schemeClr val="accent3">
                  <a:lumMod val="60000"/>
                  <a:lumOff val="40000"/>
                </a:schemeClr>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just"/>
            <a:r>
              <a:rPr lang="it-IT" dirty="0" smtClean="0"/>
              <a:t>                        </a:t>
            </a:r>
            <a:r>
              <a:rPr lang="it-IT" dirty="0" smtClean="0">
                <a:solidFill>
                  <a:schemeClr val="tx1"/>
                </a:solidFill>
              </a:rPr>
              <a:t>CONTENTS</a:t>
            </a:r>
            <a:endParaRPr lang="it-IT" dirty="0">
              <a:solidFill>
                <a:schemeClr val="tx1"/>
              </a:solidFill>
            </a:endParaRPr>
          </a:p>
        </p:txBody>
      </p:sp>
      <p:sp>
        <p:nvSpPr>
          <p:cNvPr id="3" name="Segnaposto contenuto 2"/>
          <p:cNvSpPr>
            <a:spLocks noGrp="1"/>
          </p:cNvSpPr>
          <p:nvPr>
            <p:ph sz="quarter" idx="1"/>
          </p:nvPr>
        </p:nvSpPr>
        <p:spPr/>
        <p:txBody>
          <a:bodyPr>
            <a:normAutofit/>
          </a:bodyPr>
          <a:lstStyle/>
          <a:p>
            <a:pPr>
              <a:lnSpc>
                <a:spcPct val="200000"/>
              </a:lnSpc>
            </a:pPr>
            <a:r>
              <a:rPr lang="it-IT" b="1" dirty="0" smtClean="0">
                <a:latin typeface="+mj-lt"/>
                <a:cs typeface="Times New Roman" pitchFamily="18" charset="0"/>
              </a:rPr>
              <a:t>What is board of nursing?</a:t>
            </a:r>
          </a:p>
          <a:p>
            <a:pPr>
              <a:lnSpc>
                <a:spcPct val="200000"/>
              </a:lnSpc>
            </a:pPr>
            <a:r>
              <a:rPr lang="it-IT" b="1" dirty="0" smtClean="0">
                <a:latin typeface="+mj-lt"/>
                <a:cs typeface="Times New Roman" pitchFamily="18" charset="0"/>
              </a:rPr>
              <a:t>Roles of board of nursing.</a:t>
            </a:r>
          </a:p>
          <a:p>
            <a:pPr>
              <a:lnSpc>
                <a:spcPct val="200000"/>
              </a:lnSpc>
            </a:pPr>
            <a:r>
              <a:rPr lang="it-IT" b="1" dirty="0" smtClean="0">
                <a:latin typeface="+mj-lt"/>
                <a:cs typeface="Times New Roman" pitchFamily="18" charset="0"/>
              </a:rPr>
              <a:t>Criminal liability.</a:t>
            </a:r>
          </a:p>
          <a:p>
            <a:pPr>
              <a:lnSpc>
                <a:spcPct val="200000"/>
              </a:lnSpc>
            </a:pPr>
            <a:r>
              <a:rPr lang="it-IT" b="1" dirty="0" smtClean="0">
                <a:latin typeface="+mj-lt"/>
                <a:cs typeface="Times New Roman" pitchFamily="18" charset="0"/>
              </a:rPr>
              <a:t>Code of ethics.</a:t>
            </a:r>
          </a:p>
          <a:p>
            <a:pPr>
              <a:lnSpc>
                <a:spcPct val="200000"/>
              </a:lnSpc>
              <a:buNone/>
            </a:pPr>
            <a:r>
              <a:rPr lang="it-IT" dirty="0" smtClean="0">
                <a:solidFill>
                  <a:srgbClr val="C00000"/>
                </a:solidFill>
                <a:latin typeface="+mj-lt"/>
              </a:rPr>
              <a:t>                                                     </a:t>
            </a:r>
            <a:endParaRPr lang="it-IT" sz="6600" dirty="0" smtClean="0">
              <a:solidFill>
                <a:srgbClr val="C00000"/>
              </a:solidFill>
              <a:latin typeface="+mj-lt"/>
            </a:endParaRPr>
          </a:p>
          <a:p>
            <a:endParaRPr lang="it-IT" dirty="0"/>
          </a:p>
        </p:txBody>
      </p:sp>
      <p:pic>
        <p:nvPicPr>
          <p:cNvPr id="4" name="Picture 4" descr="MCj03340300000[1]"/>
          <p:cNvPicPr>
            <a:picLocks noChangeAspect="1" noChangeArrowheads="1"/>
          </p:cNvPicPr>
          <p:nvPr/>
        </p:nvPicPr>
        <p:blipFill>
          <a:blip r:embed="rId2"/>
          <a:srcRect/>
          <a:stretch>
            <a:fillRect/>
          </a:stretch>
        </p:blipFill>
        <p:spPr>
          <a:xfrm>
            <a:off x="5715008" y="3000372"/>
            <a:ext cx="2062163" cy="3521075"/>
          </a:xfrm>
          <a:prstGeom prst="rect">
            <a:avLst/>
          </a:prstGeom>
          <a:noFill/>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14422"/>
            <a:ext cx="7467600" cy="857256"/>
          </a:xfrm>
        </p:spPr>
        <p:txBody>
          <a:bodyPr>
            <a:normAutofit/>
          </a:bodyPr>
          <a:lstStyle/>
          <a:p>
            <a:r>
              <a:rPr lang="it-IT" sz="3600" dirty="0" smtClean="0">
                <a:solidFill>
                  <a:schemeClr val="tx1"/>
                </a:solidFill>
              </a:rPr>
              <a:t>  WHAT </a:t>
            </a:r>
            <a:r>
              <a:rPr lang="it-IT" sz="3600" dirty="0" smtClean="0">
                <a:solidFill>
                  <a:schemeClr val="tx1"/>
                </a:solidFill>
              </a:rPr>
              <a:t>IS BORD OF NURSING??</a:t>
            </a:r>
            <a:endParaRPr lang="it-IT" sz="3600" dirty="0">
              <a:solidFill>
                <a:schemeClr val="tx1"/>
              </a:solidFill>
            </a:endParaRPr>
          </a:p>
        </p:txBody>
      </p:sp>
      <p:pic>
        <p:nvPicPr>
          <p:cNvPr id="4" name="Picture 10" descr="AA039976">
            <a:hlinkClick r:id="rId2"/>
          </p:cNvPr>
          <p:cNvPicPr>
            <a:picLocks noChangeAspect="1" noChangeArrowheads="1"/>
          </p:cNvPicPr>
          <p:nvPr/>
        </p:nvPicPr>
        <p:blipFill>
          <a:blip r:embed="rId3"/>
          <a:srcRect/>
          <a:stretch>
            <a:fillRect/>
          </a:stretch>
        </p:blipFill>
        <p:spPr bwMode="auto">
          <a:xfrm>
            <a:off x="3643306" y="2786058"/>
            <a:ext cx="5167330" cy="385762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sz="quarter" idx="1"/>
          </p:nvPr>
        </p:nvSpPr>
        <p:spPr/>
        <p:txBody>
          <a:bodyPr/>
          <a:lstStyle/>
          <a:p>
            <a:pPr>
              <a:buNone/>
            </a:pPr>
            <a:endParaRPr lang="it-IT" dirty="0" smtClean="0"/>
          </a:p>
          <a:p>
            <a:endParaRPr lang="it-IT" dirty="0"/>
          </a:p>
        </p:txBody>
      </p:sp>
      <p:pic>
        <p:nvPicPr>
          <p:cNvPr id="4" name="Picture 8" descr="MPj04010010000[1]"/>
          <p:cNvPicPr>
            <a:picLocks noChangeAspect="1" noChangeArrowheads="1"/>
          </p:cNvPicPr>
          <p:nvPr/>
        </p:nvPicPr>
        <p:blipFill>
          <a:blip r:embed="rId2"/>
          <a:srcRect/>
          <a:stretch>
            <a:fillRect/>
          </a:stretch>
        </p:blipFill>
        <p:spPr>
          <a:xfrm>
            <a:off x="0" y="0"/>
            <a:ext cx="9144000" cy="6857999"/>
          </a:xfrm>
          <a:prstGeom prst="rect">
            <a:avLst/>
          </a:prstGeom>
          <a:noFill/>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ROLE OF BOARD OF NURSING</a:t>
            </a:r>
            <a:endParaRPr lang="it-IT" dirty="0"/>
          </a:p>
        </p:txBody>
      </p:sp>
      <p:sp>
        <p:nvSpPr>
          <p:cNvPr id="3" name="Segnaposto contenuto 2"/>
          <p:cNvSpPr>
            <a:spLocks noGrp="1"/>
          </p:cNvSpPr>
          <p:nvPr>
            <p:ph sz="quarter" idx="1"/>
          </p:nvPr>
        </p:nvSpPr>
        <p:spPr/>
        <p:txBody>
          <a:bodyPr>
            <a:normAutofit/>
          </a:bodyPr>
          <a:lstStyle/>
          <a:p>
            <a:pPr>
              <a:lnSpc>
                <a:spcPct val="200000"/>
              </a:lnSpc>
            </a:pPr>
            <a:r>
              <a:rPr lang="en-US" sz="2000" b="1" dirty="0" smtClean="0">
                <a:cs typeface="Times New Roman" pitchFamily="18" charset="0"/>
              </a:rPr>
              <a:t>The Board is responsible for regulating of nursing act</a:t>
            </a:r>
            <a:r>
              <a:rPr lang="en-US" sz="2000" b="1" dirty="0" smtClean="0">
                <a:cs typeface="Times New Roman" pitchFamily="18" charset="0"/>
              </a:rPr>
              <a:t>.</a:t>
            </a:r>
          </a:p>
          <a:p>
            <a:pPr>
              <a:lnSpc>
                <a:spcPct val="200000"/>
              </a:lnSpc>
              <a:buNone/>
            </a:pPr>
            <a:endParaRPr lang="en-US" sz="2000" b="1" dirty="0" smtClean="0">
              <a:cs typeface="Times New Roman" pitchFamily="18" charset="0"/>
            </a:endParaRPr>
          </a:p>
          <a:p>
            <a:pPr>
              <a:lnSpc>
                <a:spcPct val="200000"/>
              </a:lnSpc>
            </a:pPr>
            <a:r>
              <a:rPr lang="en-US" sz="2000" b="1" dirty="0" smtClean="0">
                <a:cs typeface="Times New Roman" pitchFamily="18" charset="0"/>
              </a:rPr>
              <a:t>They make up administrative rules and </a:t>
            </a:r>
            <a:r>
              <a:rPr lang="en-US" sz="2000" b="1" dirty="0" smtClean="0">
                <a:cs typeface="Times New Roman" pitchFamily="18" charset="0"/>
              </a:rPr>
              <a:t>regulations.</a:t>
            </a:r>
          </a:p>
          <a:p>
            <a:pPr>
              <a:lnSpc>
                <a:spcPct val="200000"/>
              </a:lnSpc>
              <a:buNone/>
            </a:pPr>
            <a:endParaRPr lang="en-US" sz="2000" b="1" dirty="0" smtClean="0">
              <a:cs typeface="Times New Roman" pitchFamily="18" charset="0"/>
            </a:endParaRPr>
          </a:p>
          <a:p>
            <a:pPr>
              <a:lnSpc>
                <a:spcPct val="200000"/>
              </a:lnSpc>
            </a:pPr>
            <a:r>
              <a:rPr lang="it-IT" sz="2000" b="1" dirty="0" smtClean="0">
                <a:cs typeface="Times New Roman" pitchFamily="18" charset="0"/>
              </a:rPr>
              <a:t>They involve in issueing of license.</a:t>
            </a:r>
            <a:endParaRPr lang="it-IT" sz="2000" b="1" dirty="0" smtClean="0">
              <a:cs typeface="Times New Roman" pitchFamily="18" charset="0"/>
            </a:endParaRPr>
          </a:p>
          <a:p>
            <a:pPr>
              <a:lnSpc>
                <a:spcPct val="200000"/>
              </a:lnSpc>
              <a:buNone/>
            </a:pPr>
            <a:endParaRPr lang="it-IT"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500042"/>
            <a:ext cx="7467600" cy="5973910"/>
          </a:xfrm>
        </p:spPr>
        <p:txBody>
          <a:bodyPr/>
          <a:lstStyle/>
          <a:p>
            <a:pPr>
              <a:lnSpc>
                <a:spcPct val="200000"/>
              </a:lnSpc>
            </a:pPr>
            <a:r>
              <a:rPr lang="en-US" sz="2000" b="1" dirty="0" smtClean="0">
                <a:cs typeface="Times New Roman" pitchFamily="18" charset="0"/>
              </a:rPr>
              <a:t>The state board have the legal right authority to implement and enforce the laws</a:t>
            </a:r>
          </a:p>
          <a:p>
            <a:pPr>
              <a:lnSpc>
                <a:spcPct val="200000"/>
              </a:lnSpc>
            </a:pPr>
            <a:r>
              <a:rPr lang="en-US" sz="2000" b="1" dirty="0" smtClean="0">
                <a:cs typeface="Times New Roman" pitchFamily="18" charset="0"/>
              </a:rPr>
              <a:t>They reinforce the importance for nurses to practice within the limit of the law of the state they reside in and that they are responsible for their own actions.</a:t>
            </a:r>
          </a:p>
          <a:p>
            <a:pPr>
              <a:lnSpc>
                <a:spcPct val="200000"/>
              </a:lnSpc>
            </a:pPr>
            <a:r>
              <a:rPr lang="en-US" sz="2000" b="1" dirty="0" smtClean="0">
                <a:cs typeface="Times New Roman" pitchFamily="18" charset="0"/>
              </a:rPr>
              <a:t>Authority for discipline actions</a:t>
            </a:r>
          </a:p>
          <a:p>
            <a:pPr>
              <a:lnSpc>
                <a:spcPct val="200000"/>
              </a:lnSpc>
            </a:pPr>
            <a:endParaRPr lang="en-US" sz="2000" b="1" dirty="0" smtClean="0">
              <a:cs typeface="Times New Roman" pitchFamily="18" charset="0"/>
            </a:endParaRPr>
          </a:p>
          <a:p>
            <a:pPr>
              <a:lnSpc>
                <a:spcPct val="200000"/>
              </a:lnSpc>
            </a:pPr>
            <a:endParaRPr lang="en-US" sz="2000" b="1" dirty="0" smtClean="0">
              <a:cs typeface="Times New Roman" pitchFamily="18" charset="0"/>
            </a:endParaRPr>
          </a:p>
          <a:p>
            <a:pPr>
              <a:lnSpc>
                <a:spcPct val="200000"/>
              </a:lnSpc>
            </a:pPr>
            <a:endParaRPr lang="en-US" sz="2000" b="1" dirty="0" smtClean="0">
              <a:cs typeface="Times New Roman" pitchFamily="18" charset="0"/>
            </a:endParaRPr>
          </a:p>
          <a:p>
            <a:pPr>
              <a:lnSpc>
                <a:spcPct val="200000"/>
              </a:lnSpc>
            </a:pPr>
            <a:endParaRPr lang="en-US" sz="2000" b="1" dirty="0" smtClean="0">
              <a:cs typeface="Times New Roman" pitchFamily="18" charset="0"/>
            </a:endParaRPr>
          </a:p>
          <a:p>
            <a:pPr>
              <a:lnSpc>
                <a:spcPct val="200000"/>
              </a:lnSpc>
              <a:buNone/>
            </a:pPr>
            <a:endParaRPr lang="en-US" sz="2000" b="1" dirty="0" smtClean="0">
              <a:cs typeface="Times New Roman" pitchFamily="18" charset="0"/>
            </a:endParaRPr>
          </a:p>
          <a:p>
            <a:pPr>
              <a:lnSpc>
                <a:spcPct val="200000"/>
              </a:lnSpc>
              <a:buNone/>
            </a:pPr>
            <a:endParaRPr lang="it-IT" sz="2000" dirty="0" smtClean="0"/>
          </a:p>
          <a:p>
            <a:pPr>
              <a:buNone/>
            </a:pPr>
            <a:endParaRPr lang="en-US" sz="2000" dirty="0" smtClean="0">
              <a:solidFill>
                <a:srgbClr val="99FFCC"/>
              </a:solidFill>
              <a:effectLst>
                <a:outerShdw blurRad="38100" dist="38100" dir="2700000" algn="tl">
                  <a:srgbClr val="000000"/>
                </a:outerShdw>
              </a:effectLst>
            </a:endParaRPr>
          </a:p>
          <a:p>
            <a:endParaRPr lang="it-IT" dirty="0"/>
          </a:p>
        </p:txBody>
      </p:sp>
      <p:pic>
        <p:nvPicPr>
          <p:cNvPr id="4" name="Picture 12" descr="MCj02957250000[1]"/>
          <p:cNvPicPr>
            <a:picLocks noChangeAspect="1" noChangeArrowheads="1"/>
          </p:cNvPicPr>
          <p:nvPr/>
        </p:nvPicPr>
        <p:blipFill>
          <a:blip r:embed="rId3"/>
          <a:srcRect/>
          <a:stretch>
            <a:fillRect/>
          </a:stretch>
        </p:blipFill>
        <p:spPr bwMode="auto">
          <a:xfrm>
            <a:off x="5429256" y="3426770"/>
            <a:ext cx="3286148" cy="3431230"/>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85728"/>
            <a:ext cx="7467600" cy="1071570"/>
          </a:xfrm>
        </p:spPr>
        <p:txBody>
          <a:bodyPr/>
          <a:lstStyle/>
          <a:p>
            <a:pPr algn="ctr"/>
            <a:r>
              <a:rPr lang="it-IT" dirty="0" smtClean="0"/>
              <a:t>WHAT IS THE FUNTION OF THE BOARD            OF NURSING?</a:t>
            </a:r>
            <a:endParaRPr lang="it-IT" dirty="0"/>
          </a:p>
        </p:txBody>
      </p:sp>
      <p:sp>
        <p:nvSpPr>
          <p:cNvPr id="3" name="Segnaposto contenuto 2"/>
          <p:cNvSpPr>
            <a:spLocks noGrp="1"/>
          </p:cNvSpPr>
          <p:nvPr>
            <p:ph sz="quarter" idx="1"/>
          </p:nvPr>
        </p:nvSpPr>
        <p:spPr>
          <a:xfrm>
            <a:off x="642910" y="1428736"/>
            <a:ext cx="7467600" cy="5045216"/>
          </a:xfrm>
        </p:spPr>
        <p:txBody>
          <a:bodyPr>
            <a:noAutofit/>
          </a:bodyPr>
          <a:lstStyle/>
          <a:p>
            <a:pPr>
              <a:lnSpc>
                <a:spcPct val="200000"/>
              </a:lnSpc>
            </a:pPr>
            <a:r>
              <a:rPr lang="en-US" sz="2000" b="1" dirty="0" smtClean="0"/>
              <a:t>The </a:t>
            </a:r>
            <a:r>
              <a:rPr lang="en-US" sz="2000" b="1" dirty="0" smtClean="0"/>
              <a:t>primary function of the State Board of Nursing is to protect the public’s safety</a:t>
            </a:r>
            <a:r>
              <a:rPr lang="en-US" sz="2000" b="1" dirty="0" smtClean="0"/>
              <a:t>.</a:t>
            </a:r>
          </a:p>
          <a:p>
            <a:pPr>
              <a:lnSpc>
                <a:spcPct val="200000"/>
              </a:lnSpc>
            </a:pPr>
            <a:r>
              <a:rPr lang="en-US" sz="2000" b="1" dirty="0" smtClean="0">
                <a:cs typeface="Times New Roman" pitchFamily="18" charset="0"/>
              </a:rPr>
              <a:t>The </a:t>
            </a:r>
            <a:r>
              <a:rPr lang="en-US" sz="2000" b="1" dirty="0" smtClean="0">
                <a:cs typeface="Times New Roman" pitchFamily="18" charset="0"/>
              </a:rPr>
              <a:t>State Board of nursing is a regulatory agency created by the state government, which is devoted to monitor nurse’s personal and professional behaviors.</a:t>
            </a:r>
            <a:r>
              <a:rPr lang="en-US" sz="2000" b="1" dirty="0" smtClean="0"/>
              <a:t> </a:t>
            </a:r>
          </a:p>
        </p:txBody>
      </p:sp>
      <p:pic>
        <p:nvPicPr>
          <p:cNvPr id="4" name="Picture 4" descr="hpp_logo"/>
          <p:cNvPicPr>
            <a:picLocks noChangeAspect="1" noChangeArrowheads="1"/>
          </p:cNvPicPr>
          <p:nvPr/>
        </p:nvPicPr>
        <p:blipFill>
          <a:blip r:embed="rId3"/>
          <a:srcRect/>
          <a:stretch>
            <a:fillRect/>
          </a:stretch>
        </p:blipFill>
        <p:spPr>
          <a:xfrm>
            <a:off x="6786578" y="5000636"/>
            <a:ext cx="2009797" cy="1714488"/>
          </a:xfrm>
          <a:prstGeom prst="rect">
            <a:avLst/>
          </a:prstGeom>
          <a:noFill/>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57200" y="500042"/>
            <a:ext cx="7467600" cy="5973910"/>
          </a:xfrm>
        </p:spPr>
        <p:txBody>
          <a:bodyPr/>
          <a:lstStyle/>
          <a:p>
            <a:pPr>
              <a:lnSpc>
                <a:spcPct val="200000"/>
              </a:lnSpc>
            </a:pPr>
            <a:r>
              <a:rPr lang="en-US" sz="2000" b="1" dirty="0" smtClean="0"/>
              <a:t>The Nurse Practice Acts delineate the educational requirements, roles and functions, and disciplinary actions of a nurse.  </a:t>
            </a:r>
          </a:p>
          <a:p>
            <a:pPr>
              <a:lnSpc>
                <a:spcPct val="200000"/>
              </a:lnSpc>
            </a:pPr>
            <a:r>
              <a:rPr lang="en-US" sz="2000" b="1" dirty="0" smtClean="0">
                <a:cs typeface="Times New Roman" pitchFamily="18" charset="0"/>
              </a:rPr>
              <a:t>This agency is also responsible for approving schools of nursing curriculum as well as renewing and issuing licenses</a:t>
            </a:r>
            <a:endParaRPr lang="it-IT" sz="2000" dirty="0" smtClean="0"/>
          </a:p>
          <a:p>
            <a:pPr>
              <a:lnSpc>
                <a:spcPct val="200000"/>
              </a:lnSpc>
            </a:pPr>
            <a:r>
              <a:rPr lang="en-US" sz="2000" b="1" dirty="0" smtClean="0"/>
              <a:t>The State Board of Nursing has, “the legislative power to initiate, regulate, and enforce the provision of the Nurse Practice Act.” </a:t>
            </a:r>
          </a:p>
          <a:p>
            <a:endParaRPr lang="it-IT"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r>
              <a:rPr lang="it-IT" dirty="0" smtClean="0">
                <a:latin typeface="+mn-lt"/>
              </a:rPr>
              <a:t>Criminal liability</a:t>
            </a:r>
            <a:endParaRPr lang="it-IT" dirty="0">
              <a:latin typeface="+mn-lt"/>
            </a:endParaRPr>
          </a:p>
        </p:txBody>
      </p:sp>
      <p:pic>
        <p:nvPicPr>
          <p:cNvPr id="4" name="Picture 27" descr="MPj02022020000[1]"/>
          <p:cNvPicPr>
            <a:picLocks noGrp="1" noChangeAspect="1" noChangeArrowheads="1"/>
          </p:cNvPicPr>
          <p:nvPr>
            <p:ph sz="quarter" idx="1"/>
          </p:nvPr>
        </p:nvPicPr>
        <p:blipFill>
          <a:blip r:embed="rId2"/>
          <a:srcRect/>
          <a:stretch>
            <a:fillRect/>
          </a:stretch>
        </p:blipFill>
        <p:spPr bwMode="auto">
          <a:xfrm>
            <a:off x="2500298" y="1643050"/>
            <a:ext cx="3429024" cy="5000660"/>
          </a:xfrm>
          <a:prstGeom prst="rect">
            <a:avLst/>
          </a:prstGeom>
          <a:noFill/>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186</TotalTime>
  <Words>531</Words>
  <Application>Microsoft Office PowerPoint</Application>
  <PresentationFormat>Presentazione su schermo (4:3)</PresentationFormat>
  <Paragraphs>72</Paragraphs>
  <Slides>18</Slides>
  <Notes>5</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Loggia</vt:lpstr>
      <vt:lpstr>Diapositiva 1</vt:lpstr>
      <vt:lpstr>                        CONTENTS</vt:lpstr>
      <vt:lpstr>  WHAT IS BORD OF NURSING??</vt:lpstr>
      <vt:lpstr>Diapositiva 4</vt:lpstr>
      <vt:lpstr>ROLE OF BOARD OF NURSING</vt:lpstr>
      <vt:lpstr>Diapositiva 6</vt:lpstr>
      <vt:lpstr>WHAT IS THE FUNTION OF THE BOARD            OF NURSING?</vt:lpstr>
      <vt:lpstr>Diapositiva 8</vt:lpstr>
      <vt:lpstr>                     Criminal liability</vt:lpstr>
      <vt:lpstr>If a nurse commits violation.</vt:lpstr>
      <vt:lpstr>Diapositiva 11</vt:lpstr>
      <vt:lpstr>Diapositiva 12</vt:lpstr>
      <vt:lpstr>Diapositiva 13</vt:lpstr>
      <vt:lpstr>Code of ethics…</vt:lpstr>
      <vt:lpstr>Diapositiva 15</vt:lpstr>
      <vt:lpstr>Diapositiva 16</vt:lpstr>
      <vt:lpstr>THANK YOU!!</vt:lpstr>
      <vt:lpstr> ANY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NURSING</dc:title>
  <dc:creator>ezra</dc:creator>
  <cp:lastModifiedBy>ezra </cp:lastModifiedBy>
  <cp:revision>20</cp:revision>
  <dcterms:created xsi:type="dcterms:W3CDTF">2014-01-26T09:47:34Z</dcterms:created>
  <dcterms:modified xsi:type="dcterms:W3CDTF">2014-01-26T17:59:45Z</dcterms:modified>
</cp:coreProperties>
</file>