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303" r:id="rId3"/>
    <p:sldId id="317" r:id="rId4"/>
    <p:sldId id="300" r:id="rId5"/>
    <p:sldId id="318" r:id="rId6"/>
    <p:sldId id="319" r:id="rId7"/>
    <p:sldId id="301" r:id="rId8"/>
    <p:sldId id="302" r:id="rId9"/>
    <p:sldId id="320" r:id="rId10"/>
    <p:sldId id="321" r:id="rId11"/>
    <p:sldId id="322" r:id="rId12"/>
    <p:sldId id="259" r:id="rId13"/>
    <p:sldId id="345" r:id="rId14"/>
    <p:sldId id="346" r:id="rId15"/>
    <p:sldId id="260" r:id="rId16"/>
    <p:sldId id="261" r:id="rId17"/>
    <p:sldId id="266" r:id="rId18"/>
    <p:sldId id="267" r:id="rId19"/>
    <p:sldId id="268" r:id="rId20"/>
    <p:sldId id="304" r:id="rId21"/>
    <p:sldId id="305" r:id="rId22"/>
    <p:sldId id="306" r:id="rId23"/>
    <p:sldId id="307" r:id="rId24"/>
    <p:sldId id="308" r:id="rId25"/>
    <p:sldId id="309" r:id="rId26"/>
    <p:sldId id="310" r:id="rId27"/>
    <p:sldId id="269" r:id="rId28"/>
    <p:sldId id="311" r:id="rId29"/>
    <p:sldId id="313" r:id="rId30"/>
    <p:sldId id="270" r:id="rId31"/>
    <p:sldId id="316" r:id="rId32"/>
    <p:sldId id="271" r:id="rId33"/>
    <p:sldId id="314" r:id="rId34"/>
    <p:sldId id="312" r:id="rId35"/>
    <p:sldId id="347" r:id="rId36"/>
    <p:sldId id="272" r:id="rId37"/>
    <p:sldId id="274" r:id="rId38"/>
    <p:sldId id="275" r:id="rId39"/>
    <p:sldId id="276" r:id="rId40"/>
    <p:sldId id="277" r:id="rId41"/>
    <p:sldId id="278" r:id="rId42"/>
    <p:sldId id="279" r:id="rId43"/>
    <p:sldId id="280" r:id="rId44"/>
    <p:sldId id="315" r:id="rId45"/>
    <p:sldId id="281" r:id="rId46"/>
    <p:sldId id="282" r:id="rId47"/>
    <p:sldId id="283" r:id="rId48"/>
    <p:sldId id="284" r:id="rId49"/>
    <p:sldId id="286" r:id="rId50"/>
    <p:sldId id="287" r:id="rId51"/>
    <p:sldId id="288" r:id="rId52"/>
    <p:sldId id="289" r:id="rId53"/>
    <p:sldId id="290" r:id="rId54"/>
    <p:sldId id="291" r:id="rId55"/>
    <p:sldId id="292" r:id="rId56"/>
    <p:sldId id="293" r:id="rId57"/>
    <p:sldId id="294" r:id="rId58"/>
    <p:sldId id="295" r:id="rId59"/>
    <p:sldId id="296" r:id="rId60"/>
    <p:sldId id="297" r:id="rId61"/>
    <p:sldId id="298" r:id="rId62"/>
    <p:sldId id="299" r:id="rId63"/>
    <p:sldId id="329" r:id="rId64"/>
    <p:sldId id="335" r:id="rId65"/>
    <p:sldId id="338" r:id="rId66"/>
    <p:sldId id="339" r:id="rId67"/>
    <p:sldId id="340" r:id="rId68"/>
    <p:sldId id="341" r:id="rId69"/>
    <p:sldId id="342" r:id="rId70"/>
    <p:sldId id="343" r:id="rId71"/>
    <p:sldId id="344" r:id="rId72"/>
    <p:sldId id="257" r:id="rId73"/>
    <p:sldId id="258"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763C95-B270-4BB7-94D7-116898B68475}" type="doc">
      <dgm:prSet loTypeId="urn:microsoft.com/office/officeart/2005/8/layout/orgChart1" loCatId="hierarchy" qsTypeId="urn:microsoft.com/office/officeart/2005/8/quickstyle/simple1" qsCatId="simple" csTypeId="urn:microsoft.com/office/officeart/2005/8/colors/accent1_2" csCatId="accent1"/>
      <dgm:spPr/>
    </dgm:pt>
    <dgm:pt modelId="{68E746E3-2B80-4CC9-B1D9-73F97EA8014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cs typeface="Arial" charset="0"/>
            </a:rPr>
            <a:t>Scrotal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cs typeface="Arial" charset="0"/>
            </a:rPr>
            <a:t>swllings</a:t>
          </a:r>
          <a:endParaRPr kumimoji="0" lang="en-US" b="1" i="0" u="none" strike="noStrike" cap="none" normalizeH="0" baseline="0" smtClean="0">
            <a:ln>
              <a:noFill/>
            </a:ln>
            <a:solidFill>
              <a:schemeClr val="tx1"/>
            </a:solidFill>
            <a:effectLst/>
            <a:cs typeface="Arial" charset="0"/>
          </a:endParaRPr>
        </a:p>
      </dgm:t>
    </dgm:pt>
    <dgm:pt modelId="{C6A4D31F-4909-44B9-BA29-5FB5A68F8F1E}" type="parTrans" cxnId="{81645110-EBFE-43AB-885B-1FF592E7C5B8}">
      <dgm:prSet/>
      <dgm:spPr/>
    </dgm:pt>
    <dgm:pt modelId="{85749CD3-8EF4-4257-98AD-39C4C69FF026}" type="sibTrans" cxnId="{81645110-EBFE-43AB-885B-1FF592E7C5B8}">
      <dgm:prSet/>
      <dgm:spPr/>
    </dgm:pt>
    <dgm:pt modelId="{7E86E3C2-621D-4A9F-A8ED-B7748540273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3333CC"/>
              </a:solidFill>
              <a:effectLst/>
              <a:cs typeface="Arial" charset="0"/>
            </a:rPr>
            <a:t>Cystic</a:t>
          </a:r>
          <a:endParaRPr kumimoji="0" lang="en-US" b="1" i="0" u="none" strike="noStrike" cap="none" normalizeH="0" baseline="0" smtClean="0">
            <a:ln>
              <a:noFill/>
            </a:ln>
            <a:solidFill>
              <a:srgbClr val="3333CC"/>
            </a:solidFill>
            <a:effectLst/>
            <a:cs typeface="Arial" charset="0"/>
          </a:endParaRPr>
        </a:p>
      </dgm:t>
    </dgm:pt>
    <dgm:pt modelId="{69D1D7BB-2D00-4BCE-9EA0-C35C4AAC409C}" type="parTrans" cxnId="{DEC44013-40D1-49F0-A354-35E8A2E2FE9E}">
      <dgm:prSet/>
      <dgm:spPr/>
    </dgm:pt>
    <dgm:pt modelId="{08E749D5-13E3-4AAF-B059-050CA0618EAD}" type="sibTrans" cxnId="{DEC44013-40D1-49F0-A354-35E8A2E2FE9E}">
      <dgm:prSet/>
      <dgm:spPr/>
    </dgm:pt>
    <dgm:pt modelId="{DF8D40C7-EB6E-4FF6-8395-0433BF8A047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cs typeface="Arial" charset="0"/>
            </a:rPr>
            <a:t>Hydrocele</a:t>
          </a:r>
          <a:endParaRPr kumimoji="0" lang="en-US" b="1" i="0" u="none" strike="noStrike" cap="none" normalizeH="0" baseline="0" smtClean="0">
            <a:ln>
              <a:noFill/>
            </a:ln>
            <a:solidFill>
              <a:schemeClr val="tx1"/>
            </a:solidFill>
            <a:effectLst/>
            <a:cs typeface="Arial" charset="0"/>
          </a:endParaRPr>
        </a:p>
      </dgm:t>
    </dgm:pt>
    <dgm:pt modelId="{CF5AA9B1-67A9-45E7-B3D4-1465ED7AF9F7}" type="parTrans" cxnId="{89E625C7-A4F2-45E3-A914-5C4C08E12A6D}">
      <dgm:prSet/>
      <dgm:spPr/>
    </dgm:pt>
    <dgm:pt modelId="{DCF0DF49-7AEA-4513-939D-5AE0ADF846C5}" type="sibTrans" cxnId="{89E625C7-A4F2-45E3-A914-5C4C08E12A6D}">
      <dgm:prSet/>
      <dgm:spPr/>
    </dgm:pt>
    <dgm:pt modelId="{75910C82-5A4C-4A92-82D1-DF7E415F015B}">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cs typeface="Arial" charset="0"/>
            </a:rPr>
            <a:t>Epididymal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cs typeface="Arial" charset="0"/>
            </a:rPr>
            <a:t>cyst/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cs typeface="Arial" charset="0"/>
            </a:rPr>
            <a:t>spermatocele</a:t>
          </a:r>
          <a:endParaRPr kumimoji="0" lang="en-US" b="1" i="0" u="none" strike="noStrike" cap="none" normalizeH="0" baseline="0" smtClean="0">
            <a:ln>
              <a:noFill/>
            </a:ln>
            <a:solidFill>
              <a:schemeClr val="tx1"/>
            </a:solidFill>
            <a:effectLst/>
            <a:cs typeface="Arial" charset="0"/>
          </a:endParaRPr>
        </a:p>
      </dgm:t>
    </dgm:pt>
    <dgm:pt modelId="{55440080-5186-4FDA-8BE7-1F665CBD083F}" type="parTrans" cxnId="{07A4CF15-13AF-4955-8303-55307FFCCD0B}">
      <dgm:prSet/>
      <dgm:spPr/>
    </dgm:pt>
    <dgm:pt modelId="{F8B9A96B-16D7-4B2B-80FC-11A14E2518E4}" type="sibTrans" cxnId="{07A4CF15-13AF-4955-8303-55307FFCCD0B}">
      <dgm:prSet/>
      <dgm:spPr/>
    </dgm:pt>
    <dgm:pt modelId="{335EF7CE-A0B4-481F-92F0-88D745DE902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cs typeface="Arial" charset="0"/>
            </a:rPr>
            <a:t>Hematocele</a:t>
          </a:r>
          <a:endParaRPr kumimoji="0" lang="en-US" b="1" i="0" u="none" strike="noStrike" cap="none" normalizeH="0" baseline="0" smtClean="0">
            <a:ln>
              <a:noFill/>
            </a:ln>
            <a:solidFill>
              <a:schemeClr val="tx1"/>
            </a:solidFill>
            <a:effectLst/>
            <a:cs typeface="Arial" charset="0"/>
          </a:endParaRPr>
        </a:p>
      </dgm:t>
    </dgm:pt>
    <dgm:pt modelId="{18CBD139-F6E3-4663-9F61-FB9B25B75971}" type="parTrans" cxnId="{0F2191F6-4E16-48F0-AE19-473F5A654E41}">
      <dgm:prSet/>
      <dgm:spPr/>
    </dgm:pt>
    <dgm:pt modelId="{5946F215-8F25-4B94-AA25-F1F4DAA67A94}" type="sibTrans" cxnId="{0F2191F6-4E16-48F0-AE19-473F5A654E41}">
      <dgm:prSet/>
      <dgm:spPr/>
    </dgm:pt>
    <dgm:pt modelId="{77E5B64E-0E6B-4B9B-A3D0-D40442CED42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3333CC"/>
              </a:solidFill>
              <a:effectLst/>
              <a:cs typeface="Arial" charset="0"/>
            </a:rPr>
            <a:t>Solid</a:t>
          </a:r>
          <a:endParaRPr kumimoji="0" lang="en-US" b="1" i="0" u="none" strike="noStrike" cap="none" normalizeH="0" baseline="0" smtClean="0">
            <a:ln>
              <a:noFill/>
            </a:ln>
            <a:solidFill>
              <a:srgbClr val="3333CC"/>
            </a:solidFill>
            <a:effectLst/>
            <a:cs typeface="Arial" charset="0"/>
          </a:endParaRPr>
        </a:p>
      </dgm:t>
    </dgm:pt>
    <dgm:pt modelId="{0B9A3D85-10F2-4475-8BE4-B5D64740151B}" type="parTrans" cxnId="{D4F1004B-89D4-446A-A0CF-E5A0FA8A0F08}">
      <dgm:prSet/>
      <dgm:spPr/>
    </dgm:pt>
    <dgm:pt modelId="{E043C0B2-643E-4832-AC43-1A92E378DEB5}" type="sibTrans" cxnId="{D4F1004B-89D4-446A-A0CF-E5A0FA8A0F08}">
      <dgm:prSet/>
      <dgm:spPr/>
    </dgm:pt>
    <dgm:pt modelId="{B543F98D-0545-40D4-B953-746CBC28B4F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cs typeface="Arial" charset="0"/>
            </a:rPr>
            <a:t>Tumor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cs typeface="Arial" charset="0"/>
            </a:rPr>
            <a:t>(benign/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cs typeface="Arial" charset="0"/>
            </a:rPr>
            <a:t>Malignant)</a:t>
          </a:r>
          <a:endParaRPr kumimoji="0" lang="en-US" b="1" i="0" u="none" strike="noStrike" cap="none" normalizeH="0" baseline="0" smtClean="0">
            <a:ln>
              <a:noFill/>
            </a:ln>
            <a:solidFill>
              <a:schemeClr val="tx1"/>
            </a:solidFill>
            <a:effectLst/>
            <a:cs typeface="Arial" charset="0"/>
          </a:endParaRPr>
        </a:p>
      </dgm:t>
    </dgm:pt>
    <dgm:pt modelId="{2902EDEC-9684-4B7E-8F45-8DE727F46E0F}" type="parTrans" cxnId="{1BBB7FE3-418C-4D60-B25B-A5DCBA031E0C}">
      <dgm:prSet/>
      <dgm:spPr/>
    </dgm:pt>
    <dgm:pt modelId="{7B39BBDF-03E6-4186-B10F-698220D13B9D}" type="sibTrans" cxnId="{1BBB7FE3-418C-4D60-B25B-A5DCBA031E0C}">
      <dgm:prSet/>
      <dgm:spPr/>
    </dgm:pt>
    <dgm:pt modelId="{D6114C3B-CF91-4D7C-A7DC-97D7948717A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rgbClr val="3333CC"/>
              </a:solidFill>
              <a:effectLst/>
              <a:cs typeface="Arial" charset="0"/>
            </a:rPr>
            <a:t>Neither </a:t>
          </a:r>
          <a:endParaRPr kumimoji="0" lang="en-US" b="1" i="0" u="none" strike="noStrike" cap="none" normalizeH="0" baseline="0" smtClean="0">
            <a:ln>
              <a:noFill/>
            </a:ln>
            <a:solidFill>
              <a:srgbClr val="3333CC"/>
            </a:solidFill>
            <a:effectLst/>
            <a:cs typeface="Arial" charset="0"/>
          </a:endParaRPr>
        </a:p>
      </dgm:t>
    </dgm:pt>
    <dgm:pt modelId="{89B34DBC-2A42-4759-A7C2-C68119A52F5D}" type="parTrans" cxnId="{A393E201-200D-4839-9E24-62D555C08527}">
      <dgm:prSet/>
      <dgm:spPr/>
    </dgm:pt>
    <dgm:pt modelId="{E9933981-02AC-4E64-B7A1-B9CFB1CE38E8}" type="sibTrans" cxnId="{A393E201-200D-4839-9E24-62D555C08527}">
      <dgm:prSet/>
      <dgm:spPr/>
    </dgm:pt>
    <dgm:pt modelId="{64730586-2727-4F3F-B8AD-0CDDD74BB27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cs typeface="Arial" charset="0"/>
            </a:rPr>
            <a:t>varicocele</a:t>
          </a:r>
          <a:endParaRPr kumimoji="0" lang="en-US" b="1" i="0" u="none" strike="noStrike" cap="none" normalizeH="0" baseline="0" smtClean="0">
            <a:ln>
              <a:noFill/>
            </a:ln>
            <a:solidFill>
              <a:schemeClr val="tx1"/>
            </a:solidFill>
            <a:effectLst/>
            <a:cs typeface="Arial" charset="0"/>
          </a:endParaRPr>
        </a:p>
      </dgm:t>
    </dgm:pt>
    <dgm:pt modelId="{D305DE64-2E13-4FB6-8483-9A84A4FB33EA}" type="parTrans" cxnId="{83D8F003-8782-4344-9A02-FCE13863C0B1}">
      <dgm:prSet/>
      <dgm:spPr/>
    </dgm:pt>
    <dgm:pt modelId="{CB37A195-F47E-4254-9EF5-13EE6EC48441}" type="sibTrans" cxnId="{83D8F003-8782-4344-9A02-FCE13863C0B1}">
      <dgm:prSet/>
      <dgm:spPr/>
    </dgm:pt>
    <dgm:pt modelId="{A6B5E9EE-0275-40FE-946F-9F2FCFF9CC4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smtClean="0">
              <a:ln>
                <a:noFill/>
              </a:ln>
              <a:solidFill>
                <a:schemeClr val="tx1"/>
              </a:solidFill>
              <a:effectLst/>
              <a:cs typeface="Arial" charset="0"/>
            </a:rPr>
            <a:t>Hernia </a:t>
          </a:r>
          <a:endParaRPr kumimoji="0" lang="en-US" b="1" i="0" u="none" strike="noStrike" cap="none" normalizeH="0" baseline="0" smtClean="0">
            <a:ln>
              <a:noFill/>
            </a:ln>
            <a:solidFill>
              <a:schemeClr val="tx1"/>
            </a:solidFill>
            <a:effectLst/>
            <a:cs typeface="Arial" charset="0"/>
          </a:endParaRPr>
        </a:p>
      </dgm:t>
    </dgm:pt>
    <dgm:pt modelId="{FA3E7BDF-660C-41F4-A8B3-8E536DCF0A56}" type="parTrans" cxnId="{9DB74C94-F33A-4F43-A471-05E1354D9700}">
      <dgm:prSet/>
      <dgm:spPr/>
    </dgm:pt>
    <dgm:pt modelId="{E8305207-C732-4439-AA86-E53D48F1324A}" type="sibTrans" cxnId="{9DB74C94-F33A-4F43-A471-05E1354D9700}">
      <dgm:prSet/>
      <dgm:spPr/>
    </dgm:pt>
    <dgm:pt modelId="{26321EDD-E40A-48D6-8A7A-18B6A667056B}" type="pres">
      <dgm:prSet presAssocID="{D9763C95-B270-4BB7-94D7-116898B68475}" presName="hierChild1" presStyleCnt="0">
        <dgm:presLayoutVars>
          <dgm:orgChart val="1"/>
          <dgm:chPref val="1"/>
          <dgm:dir/>
          <dgm:animOne val="branch"/>
          <dgm:animLvl val="lvl"/>
          <dgm:resizeHandles/>
        </dgm:presLayoutVars>
      </dgm:prSet>
      <dgm:spPr/>
    </dgm:pt>
    <dgm:pt modelId="{FF97D735-3204-4613-A888-DE1E83B04E35}" type="pres">
      <dgm:prSet presAssocID="{68E746E3-2B80-4CC9-B1D9-73F97EA8014D}" presName="hierRoot1" presStyleCnt="0">
        <dgm:presLayoutVars>
          <dgm:hierBranch/>
        </dgm:presLayoutVars>
      </dgm:prSet>
      <dgm:spPr/>
    </dgm:pt>
    <dgm:pt modelId="{4EFBBCDE-7475-436D-9CC8-2B74FD6256CD}" type="pres">
      <dgm:prSet presAssocID="{68E746E3-2B80-4CC9-B1D9-73F97EA8014D}" presName="rootComposite1" presStyleCnt="0"/>
      <dgm:spPr/>
    </dgm:pt>
    <dgm:pt modelId="{8BEFFEAC-3464-4C2B-8F59-C1C3F8CCDFF3}" type="pres">
      <dgm:prSet presAssocID="{68E746E3-2B80-4CC9-B1D9-73F97EA8014D}" presName="rootText1" presStyleLbl="node0" presStyleIdx="0" presStyleCnt="1">
        <dgm:presLayoutVars>
          <dgm:chPref val="3"/>
        </dgm:presLayoutVars>
      </dgm:prSet>
      <dgm:spPr/>
    </dgm:pt>
    <dgm:pt modelId="{6C2227B8-A915-4BB2-B8F0-E2A7138D2CE0}" type="pres">
      <dgm:prSet presAssocID="{68E746E3-2B80-4CC9-B1D9-73F97EA8014D}" presName="rootConnector1" presStyleLbl="node1" presStyleIdx="0" presStyleCnt="0"/>
      <dgm:spPr/>
    </dgm:pt>
    <dgm:pt modelId="{18D3E3A9-37B2-4D56-B5DD-A80D01D14853}" type="pres">
      <dgm:prSet presAssocID="{68E746E3-2B80-4CC9-B1D9-73F97EA8014D}" presName="hierChild2" presStyleCnt="0"/>
      <dgm:spPr/>
    </dgm:pt>
    <dgm:pt modelId="{5DEE405B-97F0-47AE-8E28-9FA99CB58A7A}" type="pres">
      <dgm:prSet presAssocID="{69D1D7BB-2D00-4BCE-9EA0-C35C4AAC409C}" presName="Name35" presStyleLbl="parChTrans1D2" presStyleIdx="0" presStyleCnt="3"/>
      <dgm:spPr/>
    </dgm:pt>
    <dgm:pt modelId="{CC1F537C-84CD-418B-A5DF-FD84B2AFEBA8}" type="pres">
      <dgm:prSet presAssocID="{7E86E3C2-621D-4A9F-A8ED-B77485402737}" presName="hierRoot2" presStyleCnt="0">
        <dgm:presLayoutVars>
          <dgm:hierBranch/>
        </dgm:presLayoutVars>
      </dgm:prSet>
      <dgm:spPr/>
    </dgm:pt>
    <dgm:pt modelId="{D2C7CA88-7161-4DA9-BA72-D5F5D9562555}" type="pres">
      <dgm:prSet presAssocID="{7E86E3C2-621D-4A9F-A8ED-B77485402737}" presName="rootComposite" presStyleCnt="0"/>
      <dgm:spPr/>
    </dgm:pt>
    <dgm:pt modelId="{1E858C7F-2CAD-4E6B-8040-0D4906F919EB}" type="pres">
      <dgm:prSet presAssocID="{7E86E3C2-621D-4A9F-A8ED-B77485402737}" presName="rootText" presStyleLbl="node2" presStyleIdx="0" presStyleCnt="3">
        <dgm:presLayoutVars>
          <dgm:chPref val="3"/>
        </dgm:presLayoutVars>
      </dgm:prSet>
      <dgm:spPr/>
    </dgm:pt>
    <dgm:pt modelId="{C26DDFB8-4F3F-4336-B9FF-2CD4BB5BE85D}" type="pres">
      <dgm:prSet presAssocID="{7E86E3C2-621D-4A9F-A8ED-B77485402737}" presName="rootConnector" presStyleLbl="node2" presStyleIdx="0" presStyleCnt="3"/>
      <dgm:spPr/>
    </dgm:pt>
    <dgm:pt modelId="{1B388D6F-24F8-415E-9D76-A214A7FD5D72}" type="pres">
      <dgm:prSet presAssocID="{7E86E3C2-621D-4A9F-A8ED-B77485402737}" presName="hierChild4" presStyleCnt="0"/>
      <dgm:spPr/>
    </dgm:pt>
    <dgm:pt modelId="{B24D357A-1E3C-451C-B59F-663197E23A2E}" type="pres">
      <dgm:prSet presAssocID="{CF5AA9B1-67A9-45E7-B3D4-1465ED7AF9F7}" presName="Name35" presStyleLbl="parChTrans1D3" presStyleIdx="0" presStyleCnt="6"/>
      <dgm:spPr/>
    </dgm:pt>
    <dgm:pt modelId="{075E7934-3F8B-419C-ABBD-3548AD9E1814}" type="pres">
      <dgm:prSet presAssocID="{DF8D40C7-EB6E-4FF6-8395-0433BF8A0470}" presName="hierRoot2" presStyleCnt="0">
        <dgm:presLayoutVars>
          <dgm:hierBranch val="r"/>
        </dgm:presLayoutVars>
      </dgm:prSet>
      <dgm:spPr/>
    </dgm:pt>
    <dgm:pt modelId="{AE752282-BE5F-4DA0-BA4C-7FC6DD17E243}" type="pres">
      <dgm:prSet presAssocID="{DF8D40C7-EB6E-4FF6-8395-0433BF8A0470}" presName="rootComposite" presStyleCnt="0"/>
      <dgm:spPr/>
    </dgm:pt>
    <dgm:pt modelId="{BB5BB026-4B0C-4DE4-965C-DD53908C4662}" type="pres">
      <dgm:prSet presAssocID="{DF8D40C7-EB6E-4FF6-8395-0433BF8A0470}" presName="rootText" presStyleLbl="node3" presStyleIdx="0" presStyleCnt="6">
        <dgm:presLayoutVars>
          <dgm:chPref val="3"/>
        </dgm:presLayoutVars>
      </dgm:prSet>
      <dgm:spPr/>
    </dgm:pt>
    <dgm:pt modelId="{7E9F2F30-B420-4435-9F7E-5D54A588F2ED}" type="pres">
      <dgm:prSet presAssocID="{DF8D40C7-EB6E-4FF6-8395-0433BF8A0470}" presName="rootConnector" presStyleLbl="node3" presStyleIdx="0" presStyleCnt="6"/>
      <dgm:spPr/>
    </dgm:pt>
    <dgm:pt modelId="{8EC122F1-190F-4B32-9A5A-9B5A373E89DB}" type="pres">
      <dgm:prSet presAssocID="{DF8D40C7-EB6E-4FF6-8395-0433BF8A0470}" presName="hierChild4" presStyleCnt="0"/>
      <dgm:spPr/>
    </dgm:pt>
    <dgm:pt modelId="{39DF505A-727C-4D45-ABA4-60D514AD9AC8}" type="pres">
      <dgm:prSet presAssocID="{DF8D40C7-EB6E-4FF6-8395-0433BF8A0470}" presName="hierChild5" presStyleCnt="0"/>
      <dgm:spPr/>
    </dgm:pt>
    <dgm:pt modelId="{8C97B26C-8D57-43D9-BD7C-2C763BB9F538}" type="pres">
      <dgm:prSet presAssocID="{55440080-5186-4FDA-8BE7-1F665CBD083F}" presName="Name35" presStyleLbl="parChTrans1D3" presStyleIdx="1" presStyleCnt="6"/>
      <dgm:spPr/>
    </dgm:pt>
    <dgm:pt modelId="{693BB523-850E-4BD9-9522-ABA0AC810DE8}" type="pres">
      <dgm:prSet presAssocID="{75910C82-5A4C-4A92-82D1-DF7E415F015B}" presName="hierRoot2" presStyleCnt="0">
        <dgm:presLayoutVars>
          <dgm:hierBranch val="r"/>
        </dgm:presLayoutVars>
      </dgm:prSet>
      <dgm:spPr/>
    </dgm:pt>
    <dgm:pt modelId="{C3663DA1-8A32-4F9F-A7C3-2C5C3594DAE1}" type="pres">
      <dgm:prSet presAssocID="{75910C82-5A4C-4A92-82D1-DF7E415F015B}" presName="rootComposite" presStyleCnt="0"/>
      <dgm:spPr/>
    </dgm:pt>
    <dgm:pt modelId="{4372C1F8-0F8A-4916-B450-6C46865B1E18}" type="pres">
      <dgm:prSet presAssocID="{75910C82-5A4C-4A92-82D1-DF7E415F015B}" presName="rootText" presStyleLbl="node3" presStyleIdx="1" presStyleCnt="6">
        <dgm:presLayoutVars>
          <dgm:chPref val="3"/>
        </dgm:presLayoutVars>
      </dgm:prSet>
      <dgm:spPr/>
    </dgm:pt>
    <dgm:pt modelId="{C763E1D4-21E9-484A-A00B-A629741CB615}" type="pres">
      <dgm:prSet presAssocID="{75910C82-5A4C-4A92-82D1-DF7E415F015B}" presName="rootConnector" presStyleLbl="node3" presStyleIdx="1" presStyleCnt="6"/>
      <dgm:spPr/>
    </dgm:pt>
    <dgm:pt modelId="{99BD6267-68BF-4D74-BD92-8F23A42346A5}" type="pres">
      <dgm:prSet presAssocID="{75910C82-5A4C-4A92-82D1-DF7E415F015B}" presName="hierChild4" presStyleCnt="0"/>
      <dgm:spPr/>
    </dgm:pt>
    <dgm:pt modelId="{12E6C23D-4462-4027-A0BA-2883113A43EF}" type="pres">
      <dgm:prSet presAssocID="{75910C82-5A4C-4A92-82D1-DF7E415F015B}" presName="hierChild5" presStyleCnt="0"/>
      <dgm:spPr/>
    </dgm:pt>
    <dgm:pt modelId="{04AB0D63-B306-4AC1-92AA-A96C68A23E0D}" type="pres">
      <dgm:prSet presAssocID="{18CBD139-F6E3-4663-9F61-FB9B25B75971}" presName="Name35" presStyleLbl="parChTrans1D3" presStyleIdx="2" presStyleCnt="6"/>
      <dgm:spPr/>
    </dgm:pt>
    <dgm:pt modelId="{28BF9B32-A0D5-46E5-A1E1-6ED412A66E63}" type="pres">
      <dgm:prSet presAssocID="{335EF7CE-A0B4-481F-92F0-88D745DE9020}" presName="hierRoot2" presStyleCnt="0">
        <dgm:presLayoutVars>
          <dgm:hierBranch val="r"/>
        </dgm:presLayoutVars>
      </dgm:prSet>
      <dgm:spPr/>
    </dgm:pt>
    <dgm:pt modelId="{926AEC0C-C6AC-4F40-A732-F4CFBCBEE8DB}" type="pres">
      <dgm:prSet presAssocID="{335EF7CE-A0B4-481F-92F0-88D745DE9020}" presName="rootComposite" presStyleCnt="0"/>
      <dgm:spPr/>
    </dgm:pt>
    <dgm:pt modelId="{06F10BC4-DBD2-4BCC-ACF1-CD81ACDC5F8C}" type="pres">
      <dgm:prSet presAssocID="{335EF7CE-A0B4-481F-92F0-88D745DE9020}" presName="rootText" presStyleLbl="node3" presStyleIdx="2" presStyleCnt="6">
        <dgm:presLayoutVars>
          <dgm:chPref val="3"/>
        </dgm:presLayoutVars>
      </dgm:prSet>
      <dgm:spPr/>
    </dgm:pt>
    <dgm:pt modelId="{BC56DF85-5DB5-4F49-94B1-7D54F99AC506}" type="pres">
      <dgm:prSet presAssocID="{335EF7CE-A0B4-481F-92F0-88D745DE9020}" presName="rootConnector" presStyleLbl="node3" presStyleIdx="2" presStyleCnt="6"/>
      <dgm:spPr/>
    </dgm:pt>
    <dgm:pt modelId="{F5D9FE7D-9844-4E5F-951F-079BAB8730BF}" type="pres">
      <dgm:prSet presAssocID="{335EF7CE-A0B4-481F-92F0-88D745DE9020}" presName="hierChild4" presStyleCnt="0"/>
      <dgm:spPr/>
    </dgm:pt>
    <dgm:pt modelId="{FF8A29B8-7D62-432A-B0CD-6E788EE1B990}" type="pres">
      <dgm:prSet presAssocID="{335EF7CE-A0B4-481F-92F0-88D745DE9020}" presName="hierChild5" presStyleCnt="0"/>
      <dgm:spPr/>
    </dgm:pt>
    <dgm:pt modelId="{AA61F4B5-76FA-483D-9BB7-1F3D7551F2A6}" type="pres">
      <dgm:prSet presAssocID="{7E86E3C2-621D-4A9F-A8ED-B77485402737}" presName="hierChild5" presStyleCnt="0"/>
      <dgm:spPr/>
    </dgm:pt>
    <dgm:pt modelId="{D37D2E82-DEBD-41CE-A578-460F3BD22553}" type="pres">
      <dgm:prSet presAssocID="{0B9A3D85-10F2-4475-8BE4-B5D64740151B}" presName="Name35" presStyleLbl="parChTrans1D2" presStyleIdx="1" presStyleCnt="3"/>
      <dgm:spPr/>
    </dgm:pt>
    <dgm:pt modelId="{EBD38D03-6B82-4981-9582-F3F74080690E}" type="pres">
      <dgm:prSet presAssocID="{77E5B64E-0E6B-4B9B-A3D0-D40442CED427}" presName="hierRoot2" presStyleCnt="0">
        <dgm:presLayoutVars>
          <dgm:hierBranch/>
        </dgm:presLayoutVars>
      </dgm:prSet>
      <dgm:spPr/>
    </dgm:pt>
    <dgm:pt modelId="{21C16EA3-5F1A-4166-AE88-988ADF8F383C}" type="pres">
      <dgm:prSet presAssocID="{77E5B64E-0E6B-4B9B-A3D0-D40442CED427}" presName="rootComposite" presStyleCnt="0"/>
      <dgm:spPr/>
    </dgm:pt>
    <dgm:pt modelId="{D4304293-966E-4F02-AAA5-864AA4AF8BC5}" type="pres">
      <dgm:prSet presAssocID="{77E5B64E-0E6B-4B9B-A3D0-D40442CED427}" presName="rootText" presStyleLbl="node2" presStyleIdx="1" presStyleCnt="3">
        <dgm:presLayoutVars>
          <dgm:chPref val="3"/>
        </dgm:presLayoutVars>
      </dgm:prSet>
      <dgm:spPr/>
    </dgm:pt>
    <dgm:pt modelId="{45B067DD-A7BC-4EC6-ADC8-CF3F1E680A5C}" type="pres">
      <dgm:prSet presAssocID="{77E5B64E-0E6B-4B9B-A3D0-D40442CED427}" presName="rootConnector" presStyleLbl="node2" presStyleIdx="1" presStyleCnt="3"/>
      <dgm:spPr/>
    </dgm:pt>
    <dgm:pt modelId="{CC5BB07E-4BBC-4DAE-9EB1-4B8648CC2B5E}" type="pres">
      <dgm:prSet presAssocID="{77E5B64E-0E6B-4B9B-A3D0-D40442CED427}" presName="hierChild4" presStyleCnt="0"/>
      <dgm:spPr/>
    </dgm:pt>
    <dgm:pt modelId="{D361B310-2812-4BEA-AFA8-A5442DA77869}" type="pres">
      <dgm:prSet presAssocID="{2902EDEC-9684-4B7E-8F45-8DE727F46E0F}" presName="Name35" presStyleLbl="parChTrans1D3" presStyleIdx="3" presStyleCnt="6"/>
      <dgm:spPr/>
    </dgm:pt>
    <dgm:pt modelId="{793CBF91-6198-4D5F-8566-2D7136DA3311}" type="pres">
      <dgm:prSet presAssocID="{B543F98D-0545-40D4-B953-746CBC28B4F7}" presName="hierRoot2" presStyleCnt="0">
        <dgm:presLayoutVars>
          <dgm:hierBranch val="r"/>
        </dgm:presLayoutVars>
      </dgm:prSet>
      <dgm:spPr/>
    </dgm:pt>
    <dgm:pt modelId="{5ACCC8AF-9866-4D81-A5D4-5D0D53A4E998}" type="pres">
      <dgm:prSet presAssocID="{B543F98D-0545-40D4-B953-746CBC28B4F7}" presName="rootComposite" presStyleCnt="0"/>
      <dgm:spPr/>
    </dgm:pt>
    <dgm:pt modelId="{F053D06F-F885-4CF6-9EB8-F0AB6638BA9D}" type="pres">
      <dgm:prSet presAssocID="{B543F98D-0545-40D4-B953-746CBC28B4F7}" presName="rootText" presStyleLbl="node3" presStyleIdx="3" presStyleCnt="6">
        <dgm:presLayoutVars>
          <dgm:chPref val="3"/>
        </dgm:presLayoutVars>
      </dgm:prSet>
      <dgm:spPr/>
    </dgm:pt>
    <dgm:pt modelId="{25B350B0-6D37-4E6B-A58A-C866A9307585}" type="pres">
      <dgm:prSet presAssocID="{B543F98D-0545-40D4-B953-746CBC28B4F7}" presName="rootConnector" presStyleLbl="node3" presStyleIdx="3" presStyleCnt="6"/>
      <dgm:spPr/>
    </dgm:pt>
    <dgm:pt modelId="{F2E4A896-D9FD-40FB-824B-525B812BB189}" type="pres">
      <dgm:prSet presAssocID="{B543F98D-0545-40D4-B953-746CBC28B4F7}" presName="hierChild4" presStyleCnt="0"/>
      <dgm:spPr/>
    </dgm:pt>
    <dgm:pt modelId="{263E3B94-46F2-4C98-A4FE-4179AD662B86}" type="pres">
      <dgm:prSet presAssocID="{B543F98D-0545-40D4-B953-746CBC28B4F7}" presName="hierChild5" presStyleCnt="0"/>
      <dgm:spPr/>
    </dgm:pt>
    <dgm:pt modelId="{AA3C691A-E363-4DCA-89E6-7CE57443FBA7}" type="pres">
      <dgm:prSet presAssocID="{77E5B64E-0E6B-4B9B-A3D0-D40442CED427}" presName="hierChild5" presStyleCnt="0"/>
      <dgm:spPr/>
    </dgm:pt>
    <dgm:pt modelId="{8C1C658B-3243-47CC-996B-A04448D69EEB}" type="pres">
      <dgm:prSet presAssocID="{89B34DBC-2A42-4759-A7C2-C68119A52F5D}" presName="Name35" presStyleLbl="parChTrans1D2" presStyleIdx="2" presStyleCnt="3"/>
      <dgm:spPr/>
    </dgm:pt>
    <dgm:pt modelId="{F8FD4054-2B97-400A-BC76-5E1292D2646D}" type="pres">
      <dgm:prSet presAssocID="{D6114C3B-CF91-4D7C-A7DC-97D7948717A6}" presName="hierRoot2" presStyleCnt="0">
        <dgm:presLayoutVars>
          <dgm:hierBranch/>
        </dgm:presLayoutVars>
      </dgm:prSet>
      <dgm:spPr/>
    </dgm:pt>
    <dgm:pt modelId="{72D7A5F1-2362-4929-90B8-32F3328E3E3B}" type="pres">
      <dgm:prSet presAssocID="{D6114C3B-CF91-4D7C-A7DC-97D7948717A6}" presName="rootComposite" presStyleCnt="0"/>
      <dgm:spPr/>
    </dgm:pt>
    <dgm:pt modelId="{AFE86534-D922-4451-8171-7934D0A63C59}" type="pres">
      <dgm:prSet presAssocID="{D6114C3B-CF91-4D7C-A7DC-97D7948717A6}" presName="rootText" presStyleLbl="node2" presStyleIdx="2" presStyleCnt="3">
        <dgm:presLayoutVars>
          <dgm:chPref val="3"/>
        </dgm:presLayoutVars>
      </dgm:prSet>
      <dgm:spPr/>
    </dgm:pt>
    <dgm:pt modelId="{576E1E50-A324-4165-BDA5-0549358F98D2}" type="pres">
      <dgm:prSet presAssocID="{D6114C3B-CF91-4D7C-A7DC-97D7948717A6}" presName="rootConnector" presStyleLbl="node2" presStyleIdx="2" presStyleCnt="3"/>
      <dgm:spPr/>
    </dgm:pt>
    <dgm:pt modelId="{023DEEA1-EF5E-4E52-80C7-D39912550827}" type="pres">
      <dgm:prSet presAssocID="{D6114C3B-CF91-4D7C-A7DC-97D7948717A6}" presName="hierChild4" presStyleCnt="0"/>
      <dgm:spPr/>
    </dgm:pt>
    <dgm:pt modelId="{A5B2E15D-5A42-446C-A7A3-932F9CF1C2EC}" type="pres">
      <dgm:prSet presAssocID="{D305DE64-2E13-4FB6-8483-9A84A4FB33EA}" presName="Name35" presStyleLbl="parChTrans1D3" presStyleIdx="4" presStyleCnt="6"/>
      <dgm:spPr/>
    </dgm:pt>
    <dgm:pt modelId="{E00EC6F0-9204-44F1-936E-44030624964C}" type="pres">
      <dgm:prSet presAssocID="{64730586-2727-4F3F-B8AD-0CDDD74BB279}" presName="hierRoot2" presStyleCnt="0">
        <dgm:presLayoutVars>
          <dgm:hierBranch val="r"/>
        </dgm:presLayoutVars>
      </dgm:prSet>
      <dgm:spPr/>
    </dgm:pt>
    <dgm:pt modelId="{128CE367-B7F3-4F08-88FB-740FFF9BE8F6}" type="pres">
      <dgm:prSet presAssocID="{64730586-2727-4F3F-B8AD-0CDDD74BB279}" presName="rootComposite" presStyleCnt="0"/>
      <dgm:spPr/>
    </dgm:pt>
    <dgm:pt modelId="{4327395B-4380-4013-B5DB-C6369DEA00E4}" type="pres">
      <dgm:prSet presAssocID="{64730586-2727-4F3F-B8AD-0CDDD74BB279}" presName="rootText" presStyleLbl="node3" presStyleIdx="4" presStyleCnt="6">
        <dgm:presLayoutVars>
          <dgm:chPref val="3"/>
        </dgm:presLayoutVars>
      </dgm:prSet>
      <dgm:spPr/>
    </dgm:pt>
    <dgm:pt modelId="{DFC4D296-D645-473C-B621-C98D860633DE}" type="pres">
      <dgm:prSet presAssocID="{64730586-2727-4F3F-B8AD-0CDDD74BB279}" presName="rootConnector" presStyleLbl="node3" presStyleIdx="4" presStyleCnt="6"/>
      <dgm:spPr/>
    </dgm:pt>
    <dgm:pt modelId="{2E0FE842-BE84-409C-B6E0-C1829B98C9B6}" type="pres">
      <dgm:prSet presAssocID="{64730586-2727-4F3F-B8AD-0CDDD74BB279}" presName="hierChild4" presStyleCnt="0"/>
      <dgm:spPr/>
    </dgm:pt>
    <dgm:pt modelId="{F641F805-0DDD-4481-A0DA-2CF71B8E9757}" type="pres">
      <dgm:prSet presAssocID="{64730586-2727-4F3F-B8AD-0CDDD74BB279}" presName="hierChild5" presStyleCnt="0"/>
      <dgm:spPr/>
    </dgm:pt>
    <dgm:pt modelId="{C9CEA10D-A373-424B-ADA1-1A1B38161906}" type="pres">
      <dgm:prSet presAssocID="{FA3E7BDF-660C-41F4-A8B3-8E536DCF0A56}" presName="Name35" presStyleLbl="parChTrans1D3" presStyleIdx="5" presStyleCnt="6"/>
      <dgm:spPr/>
    </dgm:pt>
    <dgm:pt modelId="{76826D2B-74EA-407B-BC40-B10CCC785B30}" type="pres">
      <dgm:prSet presAssocID="{A6B5E9EE-0275-40FE-946F-9F2FCFF9CC47}" presName="hierRoot2" presStyleCnt="0">
        <dgm:presLayoutVars>
          <dgm:hierBranch val="r"/>
        </dgm:presLayoutVars>
      </dgm:prSet>
      <dgm:spPr/>
    </dgm:pt>
    <dgm:pt modelId="{EEDC3BFD-B9D4-41F1-9DCB-C3F83BF8D9A5}" type="pres">
      <dgm:prSet presAssocID="{A6B5E9EE-0275-40FE-946F-9F2FCFF9CC47}" presName="rootComposite" presStyleCnt="0"/>
      <dgm:spPr/>
    </dgm:pt>
    <dgm:pt modelId="{91B4553C-4624-4CF3-8FF0-B6D1B8CE2BB4}" type="pres">
      <dgm:prSet presAssocID="{A6B5E9EE-0275-40FE-946F-9F2FCFF9CC47}" presName="rootText" presStyleLbl="node3" presStyleIdx="5" presStyleCnt="6">
        <dgm:presLayoutVars>
          <dgm:chPref val="3"/>
        </dgm:presLayoutVars>
      </dgm:prSet>
      <dgm:spPr/>
    </dgm:pt>
    <dgm:pt modelId="{F6FA06A1-F4A7-404E-96B7-1DE69CAD9D79}" type="pres">
      <dgm:prSet presAssocID="{A6B5E9EE-0275-40FE-946F-9F2FCFF9CC47}" presName="rootConnector" presStyleLbl="node3" presStyleIdx="5" presStyleCnt="6"/>
      <dgm:spPr/>
    </dgm:pt>
    <dgm:pt modelId="{56ECB2EB-0BB8-45D3-B9D0-37E9391C2864}" type="pres">
      <dgm:prSet presAssocID="{A6B5E9EE-0275-40FE-946F-9F2FCFF9CC47}" presName="hierChild4" presStyleCnt="0"/>
      <dgm:spPr/>
    </dgm:pt>
    <dgm:pt modelId="{035AB2E7-A45F-4A97-9379-CCE8953187E8}" type="pres">
      <dgm:prSet presAssocID="{A6B5E9EE-0275-40FE-946F-9F2FCFF9CC47}" presName="hierChild5" presStyleCnt="0"/>
      <dgm:spPr/>
    </dgm:pt>
    <dgm:pt modelId="{C065158E-EDD9-4483-82EE-E2D28AC2F87D}" type="pres">
      <dgm:prSet presAssocID="{D6114C3B-CF91-4D7C-A7DC-97D7948717A6}" presName="hierChild5" presStyleCnt="0"/>
      <dgm:spPr/>
    </dgm:pt>
    <dgm:pt modelId="{F24F60CB-CA98-4508-813F-A6775251E764}" type="pres">
      <dgm:prSet presAssocID="{68E746E3-2B80-4CC9-B1D9-73F97EA8014D}" presName="hierChild3" presStyleCnt="0"/>
      <dgm:spPr/>
    </dgm:pt>
  </dgm:ptLst>
  <dgm:cxnLst>
    <dgm:cxn modelId="{128C82FF-C456-496B-891D-482941319BDF}" type="presOf" srcId="{69D1D7BB-2D00-4BCE-9EA0-C35C4AAC409C}" destId="{5DEE405B-97F0-47AE-8E28-9FA99CB58A7A}" srcOrd="0" destOrd="0" presId="urn:microsoft.com/office/officeart/2005/8/layout/orgChart1"/>
    <dgm:cxn modelId="{89E625C7-A4F2-45E3-A914-5C4C08E12A6D}" srcId="{7E86E3C2-621D-4A9F-A8ED-B77485402737}" destId="{DF8D40C7-EB6E-4FF6-8395-0433BF8A0470}" srcOrd="0" destOrd="0" parTransId="{CF5AA9B1-67A9-45E7-B3D4-1465ED7AF9F7}" sibTransId="{DCF0DF49-7AEA-4513-939D-5AE0ADF846C5}"/>
    <dgm:cxn modelId="{22E2A5C0-118F-44FB-8366-0D3E06B0F7D2}" type="presOf" srcId="{64730586-2727-4F3F-B8AD-0CDDD74BB279}" destId="{4327395B-4380-4013-B5DB-C6369DEA00E4}" srcOrd="0" destOrd="0" presId="urn:microsoft.com/office/officeart/2005/8/layout/orgChart1"/>
    <dgm:cxn modelId="{EA41DF8F-5577-4240-915A-E36EFAE73E7F}" type="presOf" srcId="{68E746E3-2B80-4CC9-B1D9-73F97EA8014D}" destId="{8BEFFEAC-3464-4C2B-8F59-C1C3F8CCDFF3}" srcOrd="0" destOrd="0" presId="urn:microsoft.com/office/officeart/2005/8/layout/orgChart1"/>
    <dgm:cxn modelId="{45194DAA-8C0B-4D58-A3D2-895C907A37AD}" type="presOf" srcId="{75910C82-5A4C-4A92-82D1-DF7E415F015B}" destId="{C763E1D4-21E9-484A-A00B-A629741CB615}" srcOrd="1" destOrd="0" presId="urn:microsoft.com/office/officeart/2005/8/layout/orgChart1"/>
    <dgm:cxn modelId="{CC49F830-9D9D-4534-9454-CB4A1AE63C26}" type="presOf" srcId="{A6B5E9EE-0275-40FE-946F-9F2FCFF9CC47}" destId="{91B4553C-4624-4CF3-8FF0-B6D1B8CE2BB4}" srcOrd="0" destOrd="0" presId="urn:microsoft.com/office/officeart/2005/8/layout/orgChart1"/>
    <dgm:cxn modelId="{54BA3900-CC21-4E31-B5A6-E2D3C3A62ECB}" type="presOf" srcId="{2902EDEC-9684-4B7E-8F45-8DE727F46E0F}" destId="{D361B310-2812-4BEA-AFA8-A5442DA77869}" srcOrd="0" destOrd="0" presId="urn:microsoft.com/office/officeart/2005/8/layout/orgChart1"/>
    <dgm:cxn modelId="{BD25FDCA-8764-41CB-912B-49FCA8F3B8E9}" type="presOf" srcId="{D6114C3B-CF91-4D7C-A7DC-97D7948717A6}" destId="{AFE86534-D922-4451-8171-7934D0A63C59}" srcOrd="0" destOrd="0" presId="urn:microsoft.com/office/officeart/2005/8/layout/orgChart1"/>
    <dgm:cxn modelId="{07A4CF15-13AF-4955-8303-55307FFCCD0B}" srcId="{7E86E3C2-621D-4A9F-A8ED-B77485402737}" destId="{75910C82-5A4C-4A92-82D1-DF7E415F015B}" srcOrd="1" destOrd="0" parTransId="{55440080-5186-4FDA-8BE7-1F665CBD083F}" sibTransId="{F8B9A96B-16D7-4B2B-80FC-11A14E2518E4}"/>
    <dgm:cxn modelId="{9DB74C94-F33A-4F43-A471-05E1354D9700}" srcId="{D6114C3B-CF91-4D7C-A7DC-97D7948717A6}" destId="{A6B5E9EE-0275-40FE-946F-9F2FCFF9CC47}" srcOrd="1" destOrd="0" parTransId="{FA3E7BDF-660C-41F4-A8B3-8E536DCF0A56}" sibTransId="{E8305207-C732-4439-AA86-E53D48F1324A}"/>
    <dgm:cxn modelId="{5415CD7C-9A43-4140-8C04-0B3F2E718A28}" type="presOf" srcId="{D305DE64-2E13-4FB6-8483-9A84A4FB33EA}" destId="{A5B2E15D-5A42-446C-A7A3-932F9CF1C2EC}" srcOrd="0" destOrd="0" presId="urn:microsoft.com/office/officeart/2005/8/layout/orgChart1"/>
    <dgm:cxn modelId="{DEC44013-40D1-49F0-A354-35E8A2E2FE9E}" srcId="{68E746E3-2B80-4CC9-B1D9-73F97EA8014D}" destId="{7E86E3C2-621D-4A9F-A8ED-B77485402737}" srcOrd="0" destOrd="0" parTransId="{69D1D7BB-2D00-4BCE-9EA0-C35C4AAC409C}" sibTransId="{08E749D5-13E3-4AAF-B059-050CA0618EAD}"/>
    <dgm:cxn modelId="{3D4F2018-DDF8-4A82-B0EC-2ECF23234AD0}" type="presOf" srcId="{B543F98D-0545-40D4-B953-746CBC28B4F7}" destId="{25B350B0-6D37-4E6B-A58A-C866A9307585}" srcOrd="1" destOrd="0" presId="urn:microsoft.com/office/officeart/2005/8/layout/orgChart1"/>
    <dgm:cxn modelId="{5E4D83F6-6444-4592-A8C9-EA42D0F77D21}" type="presOf" srcId="{CF5AA9B1-67A9-45E7-B3D4-1465ED7AF9F7}" destId="{B24D357A-1E3C-451C-B59F-663197E23A2E}" srcOrd="0" destOrd="0" presId="urn:microsoft.com/office/officeart/2005/8/layout/orgChart1"/>
    <dgm:cxn modelId="{1BBB7FE3-418C-4D60-B25B-A5DCBA031E0C}" srcId="{77E5B64E-0E6B-4B9B-A3D0-D40442CED427}" destId="{B543F98D-0545-40D4-B953-746CBC28B4F7}" srcOrd="0" destOrd="0" parTransId="{2902EDEC-9684-4B7E-8F45-8DE727F46E0F}" sibTransId="{7B39BBDF-03E6-4186-B10F-698220D13B9D}"/>
    <dgm:cxn modelId="{D0076F92-F6BB-4DC9-99F9-68C1219ACF89}" type="presOf" srcId="{DF8D40C7-EB6E-4FF6-8395-0433BF8A0470}" destId="{BB5BB026-4B0C-4DE4-965C-DD53908C4662}" srcOrd="0" destOrd="0" presId="urn:microsoft.com/office/officeart/2005/8/layout/orgChart1"/>
    <dgm:cxn modelId="{063FBE97-529A-4F06-8035-00C896F40C63}" type="presOf" srcId="{DF8D40C7-EB6E-4FF6-8395-0433BF8A0470}" destId="{7E9F2F30-B420-4435-9F7E-5D54A588F2ED}" srcOrd="1" destOrd="0" presId="urn:microsoft.com/office/officeart/2005/8/layout/orgChart1"/>
    <dgm:cxn modelId="{FDC08E19-CFB7-44CD-806D-C3A7621C1A2A}" type="presOf" srcId="{A6B5E9EE-0275-40FE-946F-9F2FCFF9CC47}" destId="{F6FA06A1-F4A7-404E-96B7-1DE69CAD9D79}" srcOrd="1" destOrd="0" presId="urn:microsoft.com/office/officeart/2005/8/layout/orgChart1"/>
    <dgm:cxn modelId="{8F84D825-EA56-4749-AC05-59CA652D926A}" type="presOf" srcId="{77E5B64E-0E6B-4B9B-A3D0-D40442CED427}" destId="{D4304293-966E-4F02-AAA5-864AA4AF8BC5}" srcOrd="0" destOrd="0" presId="urn:microsoft.com/office/officeart/2005/8/layout/orgChart1"/>
    <dgm:cxn modelId="{81645110-EBFE-43AB-885B-1FF592E7C5B8}" srcId="{D9763C95-B270-4BB7-94D7-116898B68475}" destId="{68E746E3-2B80-4CC9-B1D9-73F97EA8014D}" srcOrd="0" destOrd="0" parTransId="{C6A4D31F-4909-44B9-BA29-5FB5A68F8F1E}" sibTransId="{85749CD3-8EF4-4257-98AD-39C4C69FF026}"/>
    <dgm:cxn modelId="{A6E60A59-E6E9-4458-AC12-6E3BC1A72A87}" type="presOf" srcId="{77E5B64E-0E6B-4B9B-A3D0-D40442CED427}" destId="{45B067DD-A7BC-4EC6-ADC8-CF3F1E680A5C}" srcOrd="1" destOrd="0" presId="urn:microsoft.com/office/officeart/2005/8/layout/orgChart1"/>
    <dgm:cxn modelId="{C9A5A3FD-379A-4914-94A8-174C7C43879B}" type="presOf" srcId="{64730586-2727-4F3F-B8AD-0CDDD74BB279}" destId="{DFC4D296-D645-473C-B621-C98D860633DE}" srcOrd="1" destOrd="0" presId="urn:microsoft.com/office/officeart/2005/8/layout/orgChart1"/>
    <dgm:cxn modelId="{DF7EA01B-97E4-4DAE-8F50-CB044512B862}" type="presOf" srcId="{D6114C3B-CF91-4D7C-A7DC-97D7948717A6}" destId="{576E1E50-A324-4165-BDA5-0549358F98D2}" srcOrd="1" destOrd="0" presId="urn:microsoft.com/office/officeart/2005/8/layout/orgChart1"/>
    <dgm:cxn modelId="{D42C66AF-223C-433A-8C5B-9D8B83F298D3}" type="presOf" srcId="{B543F98D-0545-40D4-B953-746CBC28B4F7}" destId="{F053D06F-F885-4CF6-9EB8-F0AB6638BA9D}" srcOrd="0" destOrd="0" presId="urn:microsoft.com/office/officeart/2005/8/layout/orgChart1"/>
    <dgm:cxn modelId="{83D8F003-8782-4344-9A02-FCE13863C0B1}" srcId="{D6114C3B-CF91-4D7C-A7DC-97D7948717A6}" destId="{64730586-2727-4F3F-B8AD-0CDDD74BB279}" srcOrd="0" destOrd="0" parTransId="{D305DE64-2E13-4FB6-8483-9A84A4FB33EA}" sibTransId="{CB37A195-F47E-4254-9EF5-13EE6EC48441}"/>
    <dgm:cxn modelId="{DED0F5F1-D1D5-405F-855A-8A0C162FD045}" type="presOf" srcId="{55440080-5186-4FDA-8BE7-1F665CBD083F}" destId="{8C97B26C-8D57-43D9-BD7C-2C763BB9F538}" srcOrd="0" destOrd="0" presId="urn:microsoft.com/office/officeart/2005/8/layout/orgChart1"/>
    <dgm:cxn modelId="{F66A8062-1A4E-4C8A-8D1E-E0B926AB599D}" type="presOf" srcId="{7E86E3C2-621D-4A9F-A8ED-B77485402737}" destId="{C26DDFB8-4F3F-4336-B9FF-2CD4BB5BE85D}" srcOrd="1" destOrd="0" presId="urn:microsoft.com/office/officeart/2005/8/layout/orgChart1"/>
    <dgm:cxn modelId="{E4E365D2-A53F-40DD-BF3E-29161BD89EF3}" type="presOf" srcId="{89B34DBC-2A42-4759-A7C2-C68119A52F5D}" destId="{8C1C658B-3243-47CC-996B-A04448D69EEB}" srcOrd="0" destOrd="0" presId="urn:microsoft.com/office/officeart/2005/8/layout/orgChart1"/>
    <dgm:cxn modelId="{F45A0006-E1F4-4528-9521-4F7E7A25A76D}" type="presOf" srcId="{D9763C95-B270-4BB7-94D7-116898B68475}" destId="{26321EDD-E40A-48D6-8A7A-18B6A667056B}" srcOrd="0" destOrd="0" presId="urn:microsoft.com/office/officeart/2005/8/layout/orgChart1"/>
    <dgm:cxn modelId="{D3DC003B-329D-4E65-8A51-742CEDF3A307}" type="presOf" srcId="{7E86E3C2-621D-4A9F-A8ED-B77485402737}" destId="{1E858C7F-2CAD-4E6B-8040-0D4906F919EB}" srcOrd="0" destOrd="0" presId="urn:microsoft.com/office/officeart/2005/8/layout/orgChart1"/>
    <dgm:cxn modelId="{DE94DA71-5E7D-47DA-AB1C-4C1BAA7FFB4B}" type="presOf" srcId="{335EF7CE-A0B4-481F-92F0-88D745DE9020}" destId="{BC56DF85-5DB5-4F49-94B1-7D54F99AC506}" srcOrd="1" destOrd="0" presId="urn:microsoft.com/office/officeart/2005/8/layout/orgChart1"/>
    <dgm:cxn modelId="{D4F1004B-89D4-446A-A0CF-E5A0FA8A0F08}" srcId="{68E746E3-2B80-4CC9-B1D9-73F97EA8014D}" destId="{77E5B64E-0E6B-4B9B-A3D0-D40442CED427}" srcOrd="1" destOrd="0" parTransId="{0B9A3D85-10F2-4475-8BE4-B5D64740151B}" sibTransId="{E043C0B2-643E-4832-AC43-1A92E378DEB5}"/>
    <dgm:cxn modelId="{CE918618-715A-4A27-9B56-DA38909AC527}" type="presOf" srcId="{68E746E3-2B80-4CC9-B1D9-73F97EA8014D}" destId="{6C2227B8-A915-4BB2-B8F0-E2A7138D2CE0}" srcOrd="1" destOrd="0" presId="urn:microsoft.com/office/officeart/2005/8/layout/orgChart1"/>
    <dgm:cxn modelId="{0F2191F6-4E16-48F0-AE19-473F5A654E41}" srcId="{7E86E3C2-621D-4A9F-A8ED-B77485402737}" destId="{335EF7CE-A0B4-481F-92F0-88D745DE9020}" srcOrd="2" destOrd="0" parTransId="{18CBD139-F6E3-4663-9F61-FB9B25B75971}" sibTransId="{5946F215-8F25-4B94-AA25-F1F4DAA67A94}"/>
    <dgm:cxn modelId="{210528EE-03F3-45BA-87CE-FD2FF84C4E9E}" type="presOf" srcId="{0B9A3D85-10F2-4475-8BE4-B5D64740151B}" destId="{D37D2E82-DEBD-41CE-A578-460F3BD22553}" srcOrd="0" destOrd="0" presId="urn:microsoft.com/office/officeart/2005/8/layout/orgChart1"/>
    <dgm:cxn modelId="{248D26C6-5D6A-4C5E-A897-2E4D79B1FF88}" type="presOf" srcId="{18CBD139-F6E3-4663-9F61-FB9B25B75971}" destId="{04AB0D63-B306-4AC1-92AA-A96C68A23E0D}" srcOrd="0" destOrd="0" presId="urn:microsoft.com/office/officeart/2005/8/layout/orgChart1"/>
    <dgm:cxn modelId="{BC6D58E6-5A9B-48B3-86F1-FE878611362C}" type="presOf" srcId="{FA3E7BDF-660C-41F4-A8B3-8E536DCF0A56}" destId="{C9CEA10D-A373-424B-ADA1-1A1B38161906}" srcOrd="0" destOrd="0" presId="urn:microsoft.com/office/officeart/2005/8/layout/orgChart1"/>
    <dgm:cxn modelId="{A393E201-200D-4839-9E24-62D555C08527}" srcId="{68E746E3-2B80-4CC9-B1D9-73F97EA8014D}" destId="{D6114C3B-CF91-4D7C-A7DC-97D7948717A6}" srcOrd="2" destOrd="0" parTransId="{89B34DBC-2A42-4759-A7C2-C68119A52F5D}" sibTransId="{E9933981-02AC-4E64-B7A1-B9CFB1CE38E8}"/>
    <dgm:cxn modelId="{34CFE3AF-D084-403B-97FA-D7136FC9F664}" type="presOf" srcId="{335EF7CE-A0B4-481F-92F0-88D745DE9020}" destId="{06F10BC4-DBD2-4BCC-ACF1-CD81ACDC5F8C}" srcOrd="0" destOrd="0" presId="urn:microsoft.com/office/officeart/2005/8/layout/orgChart1"/>
    <dgm:cxn modelId="{164E2046-586F-4F4F-9050-C589E98C35FA}" type="presOf" srcId="{75910C82-5A4C-4A92-82D1-DF7E415F015B}" destId="{4372C1F8-0F8A-4916-B450-6C46865B1E18}" srcOrd="0" destOrd="0" presId="urn:microsoft.com/office/officeart/2005/8/layout/orgChart1"/>
    <dgm:cxn modelId="{A7589110-DDB1-4617-849A-299EA3B8B176}" type="presParOf" srcId="{26321EDD-E40A-48D6-8A7A-18B6A667056B}" destId="{FF97D735-3204-4613-A888-DE1E83B04E35}" srcOrd="0" destOrd="0" presId="urn:microsoft.com/office/officeart/2005/8/layout/orgChart1"/>
    <dgm:cxn modelId="{E378A462-1CE7-4DD8-B1A1-6973D0AF208E}" type="presParOf" srcId="{FF97D735-3204-4613-A888-DE1E83B04E35}" destId="{4EFBBCDE-7475-436D-9CC8-2B74FD6256CD}" srcOrd="0" destOrd="0" presId="urn:microsoft.com/office/officeart/2005/8/layout/orgChart1"/>
    <dgm:cxn modelId="{F18F3757-6472-43D5-AE02-1E92A6C09FE9}" type="presParOf" srcId="{4EFBBCDE-7475-436D-9CC8-2B74FD6256CD}" destId="{8BEFFEAC-3464-4C2B-8F59-C1C3F8CCDFF3}" srcOrd="0" destOrd="0" presId="urn:microsoft.com/office/officeart/2005/8/layout/orgChart1"/>
    <dgm:cxn modelId="{26A439A0-8F68-467C-AFB9-ECC3B47FFF5A}" type="presParOf" srcId="{4EFBBCDE-7475-436D-9CC8-2B74FD6256CD}" destId="{6C2227B8-A915-4BB2-B8F0-E2A7138D2CE0}" srcOrd="1" destOrd="0" presId="urn:microsoft.com/office/officeart/2005/8/layout/orgChart1"/>
    <dgm:cxn modelId="{C9210D2C-9732-4A1B-8656-71CA303242F6}" type="presParOf" srcId="{FF97D735-3204-4613-A888-DE1E83B04E35}" destId="{18D3E3A9-37B2-4D56-B5DD-A80D01D14853}" srcOrd="1" destOrd="0" presId="urn:microsoft.com/office/officeart/2005/8/layout/orgChart1"/>
    <dgm:cxn modelId="{A5305C4E-DC18-4920-B4FD-AD0B920E61C2}" type="presParOf" srcId="{18D3E3A9-37B2-4D56-B5DD-A80D01D14853}" destId="{5DEE405B-97F0-47AE-8E28-9FA99CB58A7A}" srcOrd="0" destOrd="0" presId="urn:microsoft.com/office/officeart/2005/8/layout/orgChart1"/>
    <dgm:cxn modelId="{589C2C04-531B-44E7-852F-E6C268A9BDE6}" type="presParOf" srcId="{18D3E3A9-37B2-4D56-B5DD-A80D01D14853}" destId="{CC1F537C-84CD-418B-A5DF-FD84B2AFEBA8}" srcOrd="1" destOrd="0" presId="urn:microsoft.com/office/officeart/2005/8/layout/orgChart1"/>
    <dgm:cxn modelId="{AFFBA828-B81D-4602-BBF5-28463DF062EC}" type="presParOf" srcId="{CC1F537C-84CD-418B-A5DF-FD84B2AFEBA8}" destId="{D2C7CA88-7161-4DA9-BA72-D5F5D9562555}" srcOrd="0" destOrd="0" presId="urn:microsoft.com/office/officeart/2005/8/layout/orgChart1"/>
    <dgm:cxn modelId="{45F8C576-82AD-4BBC-87EC-935EE2D25CF8}" type="presParOf" srcId="{D2C7CA88-7161-4DA9-BA72-D5F5D9562555}" destId="{1E858C7F-2CAD-4E6B-8040-0D4906F919EB}" srcOrd="0" destOrd="0" presId="urn:microsoft.com/office/officeart/2005/8/layout/orgChart1"/>
    <dgm:cxn modelId="{42FD0723-7388-49B9-8193-9C4384A1311A}" type="presParOf" srcId="{D2C7CA88-7161-4DA9-BA72-D5F5D9562555}" destId="{C26DDFB8-4F3F-4336-B9FF-2CD4BB5BE85D}" srcOrd="1" destOrd="0" presId="urn:microsoft.com/office/officeart/2005/8/layout/orgChart1"/>
    <dgm:cxn modelId="{AAD75498-33E5-4DD2-B1C8-52496E690DB2}" type="presParOf" srcId="{CC1F537C-84CD-418B-A5DF-FD84B2AFEBA8}" destId="{1B388D6F-24F8-415E-9D76-A214A7FD5D72}" srcOrd="1" destOrd="0" presId="urn:microsoft.com/office/officeart/2005/8/layout/orgChart1"/>
    <dgm:cxn modelId="{A2C73468-E9B5-4AC3-B88E-A3BA485BEABD}" type="presParOf" srcId="{1B388D6F-24F8-415E-9D76-A214A7FD5D72}" destId="{B24D357A-1E3C-451C-B59F-663197E23A2E}" srcOrd="0" destOrd="0" presId="urn:microsoft.com/office/officeart/2005/8/layout/orgChart1"/>
    <dgm:cxn modelId="{CC445546-E4BE-4DAB-BDBA-60DE4B8F9302}" type="presParOf" srcId="{1B388D6F-24F8-415E-9D76-A214A7FD5D72}" destId="{075E7934-3F8B-419C-ABBD-3548AD9E1814}" srcOrd="1" destOrd="0" presId="urn:microsoft.com/office/officeart/2005/8/layout/orgChart1"/>
    <dgm:cxn modelId="{007BE616-38C6-49B8-8880-C30A0FC94118}" type="presParOf" srcId="{075E7934-3F8B-419C-ABBD-3548AD9E1814}" destId="{AE752282-BE5F-4DA0-BA4C-7FC6DD17E243}" srcOrd="0" destOrd="0" presId="urn:microsoft.com/office/officeart/2005/8/layout/orgChart1"/>
    <dgm:cxn modelId="{5AC05365-F297-4996-A411-E4CA0D580626}" type="presParOf" srcId="{AE752282-BE5F-4DA0-BA4C-7FC6DD17E243}" destId="{BB5BB026-4B0C-4DE4-965C-DD53908C4662}" srcOrd="0" destOrd="0" presId="urn:microsoft.com/office/officeart/2005/8/layout/orgChart1"/>
    <dgm:cxn modelId="{8EB8F481-24C5-413D-A59A-8EEC2AFAAE2C}" type="presParOf" srcId="{AE752282-BE5F-4DA0-BA4C-7FC6DD17E243}" destId="{7E9F2F30-B420-4435-9F7E-5D54A588F2ED}" srcOrd="1" destOrd="0" presId="urn:microsoft.com/office/officeart/2005/8/layout/orgChart1"/>
    <dgm:cxn modelId="{F92AB501-D74E-40E0-A23A-207EB87DD239}" type="presParOf" srcId="{075E7934-3F8B-419C-ABBD-3548AD9E1814}" destId="{8EC122F1-190F-4B32-9A5A-9B5A373E89DB}" srcOrd="1" destOrd="0" presId="urn:microsoft.com/office/officeart/2005/8/layout/orgChart1"/>
    <dgm:cxn modelId="{4AFF1730-873C-46E0-B48E-F190C431B2F5}" type="presParOf" srcId="{075E7934-3F8B-419C-ABBD-3548AD9E1814}" destId="{39DF505A-727C-4D45-ABA4-60D514AD9AC8}" srcOrd="2" destOrd="0" presId="urn:microsoft.com/office/officeart/2005/8/layout/orgChart1"/>
    <dgm:cxn modelId="{7D04FDEE-A136-451D-87F5-A6DABC85C14D}" type="presParOf" srcId="{1B388D6F-24F8-415E-9D76-A214A7FD5D72}" destId="{8C97B26C-8D57-43D9-BD7C-2C763BB9F538}" srcOrd="2" destOrd="0" presId="urn:microsoft.com/office/officeart/2005/8/layout/orgChart1"/>
    <dgm:cxn modelId="{C9F25C3F-9215-480E-B73D-7A1C3DA2E0CF}" type="presParOf" srcId="{1B388D6F-24F8-415E-9D76-A214A7FD5D72}" destId="{693BB523-850E-4BD9-9522-ABA0AC810DE8}" srcOrd="3" destOrd="0" presId="urn:microsoft.com/office/officeart/2005/8/layout/orgChart1"/>
    <dgm:cxn modelId="{AC044A7E-7127-4A07-B0D2-E5B076991A24}" type="presParOf" srcId="{693BB523-850E-4BD9-9522-ABA0AC810DE8}" destId="{C3663DA1-8A32-4F9F-A7C3-2C5C3594DAE1}" srcOrd="0" destOrd="0" presId="urn:microsoft.com/office/officeart/2005/8/layout/orgChart1"/>
    <dgm:cxn modelId="{6C109254-900D-4231-BEA2-76A004AEBAB4}" type="presParOf" srcId="{C3663DA1-8A32-4F9F-A7C3-2C5C3594DAE1}" destId="{4372C1F8-0F8A-4916-B450-6C46865B1E18}" srcOrd="0" destOrd="0" presId="urn:microsoft.com/office/officeart/2005/8/layout/orgChart1"/>
    <dgm:cxn modelId="{6D545D8B-FD60-424A-BF4C-8B53F263BE0A}" type="presParOf" srcId="{C3663DA1-8A32-4F9F-A7C3-2C5C3594DAE1}" destId="{C763E1D4-21E9-484A-A00B-A629741CB615}" srcOrd="1" destOrd="0" presId="urn:microsoft.com/office/officeart/2005/8/layout/orgChart1"/>
    <dgm:cxn modelId="{A565C924-2741-4E6A-831E-DDA89C1C01FD}" type="presParOf" srcId="{693BB523-850E-4BD9-9522-ABA0AC810DE8}" destId="{99BD6267-68BF-4D74-BD92-8F23A42346A5}" srcOrd="1" destOrd="0" presId="urn:microsoft.com/office/officeart/2005/8/layout/orgChart1"/>
    <dgm:cxn modelId="{AF673EF4-0D44-4441-8701-8DEB89F57DE2}" type="presParOf" srcId="{693BB523-850E-4BD9-9522-ABA0AC810DE8}" destId="{12E6C23D-4462-4027-A0BA-2883113A43EF}" srcOrd="2" destOrd="0" presId="urn:microsoft.com/office/officeart/2005/8/layout/orgChart1"/>
    <dgm:cxn modelId="{B5981D39-24FF-4EAB-9251-846E31EFC638}" type="presParOf" srcId="{1B388D6F-24F8-415E-9D76-A214A7FD5D72}" destId="{04AB0D63-B306-4AC1-92AA-A96C68A23E0D}" srcOrd="4" destOrd="0" presId="urn:microsoft.com/office/officeart/2005/8/layout/orgChart1"/>
    <dgm:cxn modelId="{0E3DCE55-9B39-4F24-AD99-FB33A2CCD81D}" type="presParOf" srcId="{1B388D6F-24F8-415E-9D76-A214A7FD5D72}" destId="{28BF9B32-A0D5-46E5-A1E1-6ED412A66E63}" srcOrd="5" destOrd="0" presId="urn:microsoft.com/office/officeart/2005/8/layout/orgChart1"/>
    <dgm:cxn modelId="{BA5BFFFE-7515-4F43-833A-1AE06AF26BD3}" type="presParOf" srcId="{28BF9B32-A0D5-46E5-A1E1-6ED412A66E63}" destId="{926AEC0C-C6AC-4F40-A732-F4CFBCBEE8DB}" srcOrd="0" destOrd="0" presId="urn:microsoft.com/office/officeart/2005/8/layout/orgChart1"/>
    <dgm:cxn modelId="{A0BED6AA-6A11-4524-825F-9290CAD61C88}" type="presParOf" srcId="{926AEC0C-C6AC-4F40-A732-F4CFBCBEE8DB}" destId="{06F10BC4-DBD2-4BCC-ACF1-CD81ACDC5F8C}" srcOrd="0" destOrd="0" presId="urn:microsoft.com/office/officeart/2005/8/layout/orgChart1"/>
    <dgm:cxn modelId="{6BE6C1C7-A9E6-4EA0-B05B-B379BD607DF2}" type="presParOf" srcId="{926AEC0C-C6AC-4F40-A732-F4CFBCBEE8DB}" destId="{BC56DF85-5DB5-4F49-94B1-7D54F99AC506}" srcOrd="1" destOrd="0" presId="urn:microsoft.com/office/officeart/2005/8/layout/orgChart1"/>
    <dgm:cxn modelId="{DD95A23E-212A-44A2-A4FD-4884202AF601}" type="presParOf" srcId="{28BF9B32-A0D5-46E5-A1E1-6ED412A66E63}" destId="{F5D9FE7D-9844-4E5F-951F-079BAB8730BF}" srcOrd="1" destOrd="0" presId="urn:microsoft.com/office/officeart/2005/8/layout/orgChart1"/>
    <dgm:cxn modelId="{F5B6D624-B985-40A4-B412-6F65FAF7CFFB}" type="presParOf" srcId="{28BF9B32-A0D5-46E5-A1E1-6ED412A66E63}" destId="{FF8A29B8-7D62-432A-B0CD-6E788EE1B990}" srcOrd="2" destOrd="0" presId="urn:microsoft.com/office/officeart/2005/8/layout/orgChart1"/>
    <dgm:cxn modelId="{C67B31C0-F6DA-48B1-BF36-7C97FD9A2499}" type="presParOf" srcId="{CC1F537C-84CD-418B-A5DF-FD84B2AFEBA8}" destId="{AA61F4B5-76FA-483D-9BB7-1F3D7551F2A6}" srcOrd="2" destOrd="0" presId="urn:microsoft.com/office/officeart/2005/8/layout/orgChart1"/>
    <dgm:cxn modelId="{C280F1FD-AE99-453F-897B-D2D760916CA4}" type="presParOf" srcId="{18D3E3A9-37B2-4D56-B5DD-A80D01D14853}" destId="{D37D2E82-DEBD-41CE-A578-460F3BD22553}" srcOrd="2" destOrd="0" presId="urn:microsoft.com/office/officeart/2005/8/layout/orgChart1"/>
    <dgm:cxn modelId="{442D9BF6-52BE-4C24-A883-BA75A7C74FE9}" type="presParOf" srcId="{18D3E3A9-37B2-4D56-B5DD-A80D01D14853}" destId="{EBD38D03-6B82-4981-9582-F3F74080690E}" srcOrd="3" destOrd="0" presId="urn:microsoft.com/office/officeart/2005/8/layout/orgChart1"/>
    <dgm:cxn modelId="{C83C5025-44DA-4F58-ACDE-E56BB67C0B79}" type="presParOf" srcId="{EBD38D03-6B82-4981-9582-F3F74080690E}" destId="{21C16EA3-5F1A-4166-AE88-988ADF8F383C}" srcOrd="0" destOrd="0" presId="urn:microsoft.com/office/officeart/2005/8/layout/orgChart1"/>
    <dgm:cxn modelId="{2BA446E6-D1AD-441A-AF08-222B752E3FC8}" type="presParOf" srcId="{21C16EA3-5F1A-4166-AE88-988ADF8F383C}" destId="{D4304293-966E-4F02-AAA5-864AA4AF8BC5}" srcOrd="0" destOrd="0" presId="urn:microsoft.com/office/officeart/2005/8/layout/orgChart1"/>
    <dgm:cxn modelId="{B84F173D-2103-4C25-B8BD-98C0869525F8}" type="presParOf" srcId="{21C16EA3-5F1A-4166-AE88-988ADF8F383C}" destId="{45B067DD-A7BC-4EC6-ADC8-CF3F1E680A5C}" srcOrd="1" destOrd="0" presId="urn:microsoft.com/office/officeart/2005/8/layout/orgChart1"/>
    <dgm:cxn modelId="{750F4F06-5CCD-4B7A-9B48-65F696A23956}" type="presParOf" srcId="{EBD38D03-6B82-4981-9582-F3F74080690E}" destId="{CC5BB07E-4BBC-4DAE-9EB1-4B8648CC2B5E}" srcOrd="1" destOrd="0" presId="urn:microsoft.com/office/officeart/2005/8/layout/orgChart1"/>
    <dgm:cxn modelId="{AFF57CEB-6070-45A7-B23F-60D13B34A6BE}" type="presParOf" srcId="{CC5BB07E-4BBC-4DAE-9EB1-4B8648CC2B5E}" destId="{D361B310-2812-4BEA-AFA8-A5442DA77869}" srcOrd="0" destOrd="0" presId="urn:microsoft.com/office/officeart/2005/8/layout/orgChart1"/>
    <dgm:cxn modelId="{B37F1302-D15D-404C-BFCF-51B4F45D0C7D}" type="presParOf" srcId="{CC5BB07E-4BBC-4DAE-9EB1-4B8648CC2B5E}" destId="{793CBF91-6198-4D5F-8566-2D7136DA3311}" srcOrd="1" destOrd="0" presId="urn:microsoft.com/office/officeart/2005/8/layout/orgChart1"/>
    <dgm:cxn modelId="{6DA0CB86-497B-4ABA-98CE-A72626D7133E}" type="presParOf" srcId="{793CBF91-6198-4D5F-8566-2D7136DA3311}" destId="{5ACCC8AF-9866-4D81-A5D4-5D0D53A4E998}" srcOrd="0" destOrd="0" presId="urn:microsoft.com/office/officeart/2005/8/layout/orgChart1"/>
    <dgm:cxn modelId="{34480EDD-8F3B-4D4F-8C67-AF576408806E}" type="presParOf" srcId="{5ACCC8AF-9866-4D81-A5D4-5D0D53A4E998}" destId="{F053D06F-F885-4CF6-9EB8-F0AB6638BA9D}" srcOrd="0" destOrd="0" presId="urn:microsoft.com/office/officeart/2005/8/layout/orgChart1"/>
    <dgm:cxn modelId="{0BA3D737-8C9C-4B65-A541-56A50877353C}" type="presParOf" srcId="{5ACCC8AF-9866-4D81-A5D4-5D0D53A4E998}" destId="{25B350B0-6D37-4E6B-A58A-C866A9307585}" srcOrd="1" destOrd="0" presId="urn:microsoft.com/office/officeart/2005/8/layout/orgChart1"/>
    <dgm:cxn modelId="{042D27BB-4D63-4B63-BE76-44A5EF8C196E}" type="presParOf" srcId="{793CBF91-6198-4D5F-8566-2D7136DA3311}" destId="{F2E4A896-D9FD-40FB-824B-525B812BB189}" srcOrd="1" destOrd="0" presId="urn:microsoft.com/office/officeart/2005/8/layout/orgChart1"/>
    <dgm:cxn modelId="{79CA829C-0AF0-4E85-AD60-33EAEC640F95}" type="presParOf" srcId="{793CBF91-6198-4D5F-8566-2D7136DA3311}" destId="{263E3B94-46F2-4C98-A4FE-4179AD662B86}" srcOrd="2" destOrd="0" presId="urn:microsoft.com/office/officeart/2005/8/layout/orgChart1"/>
    <dgm:cxn modelId="{9B27BF92-1B83-4DDB-9AA1-AD11E85FDD6D}" type="presParOf" srcId="{EBD38D03-6B82-4981-9582-F3F74080690E}" destId="{AA3C691A-E363-4DCA-89E6-7CE57443FBA7}" srcOrd="2" destOrd="0" presId="urn:microsoft.com/office/officeart/2005/8/layout/orgChart1"/>
    <dgm:cxn modelId="{8AC48993-8768-4E72-B4A5-81B11CC15EA5}" type="presParOf" srcId="{18D3E3A9-37B2-4D56-B5DD-A80D01D14853}" destId="{8C1C658B-3243-47CC-996B-A04448D69EEB}" srcOrd="4" destOrd="0" presId="urn:microsoft.com/office/officeart/2005/8/layout/orgChart1"/>
    <dgm:cxn modelId="{6C752D73-3F07-4257-8AFE-08561C3BB422}" type="presParOf" srcId="{18D3E3A9-37B2-4D56-B5DD-A80D01D14853}" destId="{F8FD4054-2B97-400A-BC76-5E1292D2646D}" srcOrd="5" destOrd="0" presId="urn:microsoft.com/office/officeart/2005/8/layout/orgChart1"/>
    <dgm:cxn modelId="{914D63C7-A5D6-450A-99DC-8C20DBCF33DB}" type="presParOf" srcId="{F8FD4054-2B97-400A-BC76-5E1292D2646D}" destId="{72D7A5F1-2362-4929-90B8-32F3328E3E3B}" srcOrd="0" destOrd="0" presId="urn:microsoft.com/office/officeart/2005/8/layout/orgChart1"/>
    <dgm:cxn modelId="{42C438C7-F431-46D8-854B-4FA72730FBB2}" type="presParOf" srcId="{72D7A5F1-2362-4929-90B8-32F3328E3E3B}" destId="{AFE86534-D922-4451-8171-7934D0A63C59}" srcOrd="0" destOrd="0" presId="urn:microsoft.com/office/officeart/2005/8/layout/orgChart1"/>
    <dgm:cxn modelId="{33A56DBE-A6E9-453D-8D83-2A14E5026D57}" type="presParOf" srcId="{72D7A5F1-2362-4929-90B8-32F3328E3E3B}" destId="{576E1E50-A324-4165-BDA5-0549358F98D2}" srcOrd="1" destOrd="0" presId="urn:microsoft.com/office/officeart/2005/8/layout/orgChart1"/>
    <dgm:cxn modelId="{3FDEDA4C-C60F-4CC4-B910-3E16BE94A1B6}" type="presParOf" srcId="{F8FD4054-2B97-400A-BC76-5E1292D2646D}" destId="{023DEEA1-EF5E-4E52-80C7-D39912550827}" srcOrd="1" destOrd="0" presId="urn:microsoft.com/office/officeart/2005/8/layout/orgChart1"/>
    <dgm:cxn modelId="{EBD5DE27-DD70-4287-BAD1-832BF6DF9C92}" type="presParOf" srcId="{023DEEA1-EF5E-4E52-80C7-D39912550827}" destId="{A5B2E15D-5A42-446C-A7A3-932F9CF1C2EC}" srcOrd="0" destOrd="0" presId="urn:microsoft.com/office/officeart/2005/8/layout/orgChart1"/>
    <dgm:cxn modelId="{B5600052-49AC-457D-B552-7BF9952CD9D5}" type="presParOf" srcId="{023DEEA1-EF5E-4E52-80C7-D39912550827}" destId="{E00EC6F0-9204-44F1-936E-44030624964C}" srcOrd="1" destOrd="0" presId="urn:microsoft.com/office/officeart/2005/8/layout/orgChart1"/>
    <dgm:cxn modelId="{0541C6B1-31BC-47FA-9B23-D9C37FC77B81}" type="presParOf" srcId="{E00EC6F0-9204-44F1-936E-44030624964C}" destId="{128CE367-B7F3-4F08-88FB-740FFF9BE8F6}" srcOrd="0" destOrd="0" presId="urn:microsoft.com/office/officeart/2005/8/layout/orgChart1"/>
    <dgm:cxn modelId="{D2BC736F-1FA8-4496-96D7-482E218BA487}" type="presParOf" srcId="{128CE367-B7F3-4F08-88FB-740FFF9BE8F6}" destId="{4327395B-4380-4013-B5DB-C6369DEA00E4}" srcOrd="0" destOrd="0" presId="urn:microsoft.com/office/officeart/2005/8/layout/orgChart1"/>
    <dgm:cxn modelId="{EC5E67B5-B7A7-4E57-A108-4E807809F3A3}" type="presParOf" srcId="{128CE367-B7F3-4F08-88FB-740FFF9BE8F6}" destId="{DFC4D296-D645-473C-B621-C98D860633DE}" srcOrd="1" destOrd="0" presId="urn:microsoft.com/office/officeart/2005/8/layout/orgChart1"/>
    <dgm:cxn modelId="{7D6E4B5B-A71F-40CA-AF9F-F6F2FE01FDA7}" type="presParOf" srcId="{E00EC6F0-9204-44F1-936E-44030624964C}" destId="{2E0FE842-BE84-409C-B6E0-C1829B98C9B6}" srcOrd="1" destOrd="0" presId="urn:microsoft.com/office/officeart/2005/8/layout/orgChart1"/>
    <dgm:cxn modelId="{CEC610D2-EB74-44AE-A59E-AE88D5F85037}" type="presParOf" srcId="{E00EC6F0-9204-44F1-936E-44030624964C}" destId="{F641F805-0DDD-4481-A0DA-2CF71B8E9757}" srcOrd="2" destOrd="0" presId="urn:microsoft.com/office/officeart/2005/8/layout/orgChart1"/>
    <dgm:cxn modelId="{C13ED172-0C28-4622-849D-9C29657D4A24}" type="presParOf" srcId="{023DEEA1-EF5E-4E52-80C7-D39912550827}" destId="{C9CEA10D-A373-424B-ADA1-1A1B38161906}" srcOrd="2" destOrd="0" presId="urn:microsoft.com/office/officeart/2005/8/layout/orgChart1"/>
    <dgm:cxn modelId="{B75C5F67-2CBF-451A-9F61-3AFA20902047}" type="presParOf" srcId="{023DEEA1-EF5E-4E52-80C7-D39912550827}" destId="{76826D2B-74EA-407B-BC40-B10CCC785B30}" srcOrd="3" destOrd="0" presId="urn:microsoft.com/office/officeart/2005/8/layout/orgChart1"/>
    <dgm:cxn modelId="{058F9E69-26BE-419F-8B71-71B176577C76}" type="presParOf" srcId="{76826D2B-74EA-407B-BC40-B10CCC785B30}" destId="{EEDC3BFD-B9D4-41F1-9DCB-C3F83BF8D9A5}" srcOrd="0" destOrd="0" presId="urn:microsoft.com/office/officeart/2005/8/layout/orgChart1"/>
    <dgm:cxn modelId="{EB56AEAF-F5DC-43F1-B713-51AB538B12A6}" type="presParOf" srcId="{EEDC3BFD-B9D4-41F1-9DCB-C3F83BF8D9A5}" destId="{91B4553C-4624-4CF3-8FF0-B6D1B8CE2BB4}" srcOrd="0" destOrd="0" presId="urn:microsoft.com/office/officeart/2005/8/layout/orgChart1"/>
    <dgm:cxn modelId="{56D67E63-9D64-41A9-9D6A-797A2C7152A6}" type="presParOf" srcId="{EEDC3BFD-B9D4-41F1-9DCB-C3F83BF8D9A5}" destId="{F6FA06A1-F4A7-404E-96B7-1DE69CAD9D79}" srcOrd="1" destOrd="0" presId="urn:microsoft.com/office/officeart/2005/8/layout/orgChart1"/>
    <dgm:cxn modelId="{3BAFCEC8-B782-449F-9BCA-58A8209076D6}" type="presParOf" srcId="{76826D2B-74EA-407B-BC40-B10CCC785B30}" destId="{56ECB2EB-0BB8-45D3-B9D0-37E9391C2864}" srcOrd="1" destOrd="0" presId="urn:microsoft.com/office/officeart/2005/8/layout/orgChart1"/>
    <dgm:cxn modelId="{E1BB9E75-2BED-4C59-949D-D1D75D649B51}" type="presParOf" srcId="{76826D2B-74EA-407B-BC40-B10CCC785B30}" destId="{035AB2E7-A45F-4A97-9379-CCE8953187E8}" srcOrd="2" destOrd="0" presId="urn:microsoft.com/office/officeart/2005/8/layout/orgChart1"/>
    <dgm:cxn modelId="{A121D6EE-CD52-411D-89DF-6D5E7355DF83}" type="presParOf" srcId="{F8FD4054-2B97-400A-BC76-5E1292D2646D}" destId="{C065158E-EDD9-4483-82EE-E2D28AC2F87D}" srcOrd="2" destOrd="0" presId="urn:microsoft.com/office/officeart/2005/8/layout/orgChart1"/>
    <dgm:cxn modelId="{655CD15B-43DE-4A14-95EF-9DE67A3B0A14}" type="presParOf" srcId="{FF97D735-3204-4613-A888-DE1E83B04E35}" destId="{F24F60CB-CA98-4508-813F-A6775251E76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EA10D-A373-424B-ADA1-1A1B38161906}">
      <dsp:nvSpPr>
        <dsp:cNvPr id="0" name=""/>
        <dsp:cNvSpPr/>
      </dsp:nvSpPr>
      <dsp:spPr>
        <a:xfrm>
          <a:off x="7387603" y="3510947"/>
          <a:ext cx="751525" cy="260860"/>
        </a:xfrm>
        <a:custGeom>
          <a:avLst/>
          <a:gdLst/>
          <a:ahLst/>
          <a:cxnLst/>
          <a:rect l="0" t="0" r="0" b="0"/>
          <a:pathLst>
            <a:path>
              <a:moveTo>
                <a:pt x="0" y="0"/>
              </a:moveTo>
              <a:lnTo>
                <a:pt x="0" y="130430"/>
              </a:lnTo>
              <a:lnTo>
                <a:pt x="751525" y="130430"/>
              </a:lnTo>
              <a:lnTo>
                <a:pt x="751525" y="2608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B2E15D-5A42-446C-A7A3-932F9CF1C2EC}">
      <dsp:nvSpPr>
        <dsp:cNvPr id="0" name=""/>
        <dsp:cNvSpPr/>
      </dsp:nvSpPr>
      <dsp:spPr>
        <a:xfrm>
          <a:off x="6636077" y="3510947"/>
          <a:ext cx="751525" cy="260860"/>
        </a:xfrm>
        <a:custGeom>
          <a:avLst/>
          <a:gdLst/>
          <a:ahLst/>
          <a:cxnLst/>
          <a:rect l="0" t="0" r="0" b="0"/>
          <a:pathLst>
            <a:path>
              <a:moveTo>
                <a:pt x="751525" y="0"/>
              </a:moveTo>
              <a:lnTo>
                <a:pt x="751525" y="130430"/>
              </a:lnTo>
              <a:lnTo>
                <a:pt x="0" y="130430"/>
              </a:lnTo>
              <a:lnTo>
                <a:pt x="0" y="2608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1C658B-3243-47CC-996B-A04448D69EEB}">
      <dsp:nvSpPr>
        <dsp:cNvPr id="0" name=""/>
        <dsp:cNvSpPr/>
      </dsp:nvSpPr>
      <dsp:spPr>
        <a:xfrm>
          <a:off x="4757262" y="2628991"/>
          <a:ext cx="2630340" cy="260860"/>
        </a:xfrm>
        <a:custGeom>
          <a:avLst/>
          <a:gdLst/>
          <a:ahLst/>
          <a:cxnLst/>
          <a:rect l="0" t="0" r="0" b="0"/>
          <a:pathLst>
            <a:path>
              <a:moveTo>
                <a:pt x="0" y="0"/>
              </a:moveTo>
              <a:lnTo>
                <a:pt x="0" y="130430"/>
              </a:lnTo>
              <a:lnTo>
                <a:pt x="2630340" y="130430"/>
              </a:lnTo>
              <a:lnTo>
                <a:pt x="2630340" y="2608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61B310-2812-4BEA-AFA8-A5442DA77869}">
      <dsp:nvSpPr>
        <dsp:cNvPr id="0" name=""/>
        <dsp:cNvSpPr/>
      </dsp:nvSpPr>
      <dsp:spPr>
        <a:xfrm>
          <a:off x="5087305" y="3510947"/>
          <a:ext cx="91440" cy="260860"/>
        </a:xfrm>
        <a:custGeom>
          <a:avLst/>
          <a:gdLst/>
          <a:ahLst/>
          <a:cxnLst/>
          <a:rect l="0" t="0" r="0" b="0"/>
          <a:pathLst>
            <a:path>
              <a:moveTo>
                <a:pt x="45720" y="0"/>
              </a:moveTo>
              <a:lnTo>
                <a:pt x="45720" y="2608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7D2E82-DEBD-41CE-A578-460F3BD22553}">
      <dsp:nvSpPr>
        <dsp:cNvPr id="0" name=""/>
        <dsp:cNvSpPr/>
      </dsp:nvSpPr>
      <dsp:spPr>
        <a:xfrm>
          <a:off x="4757262" y="2628991"/>
          <a:ext cx="375762" cy="260860"/>
        </a:xfrm>
        <a:custGeom>
          <a:avLst/>
          <a:gdLst/>
          <a:ahLst/>
          <a:cxnLst/>
          <a:rect l="0" t="0" r="0" b="0"/>
          <a:pathLst>
            <a:path>
              <a:moveTo>
                <a:pt x="0" y="0"/>
              </a:moveTo>
              <a:lnTo>
                <a:pt x="0" y="130430"/>
              </a:lnTo>
              <a:lnTo>
                <a:pt x="375762" y="130430"/>
              </a:lnTo>
              <a:lnTo>
                <a:pt x="375762" y="2608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AB0D63-B306-4AC1-92AA-A96C68A23E0D}">
      <dsp:nvSpPr>
        <dsp:cNvPr id="0" name=""/>
        <dsp:cNvSpPr/>
      </dsp:nvSpPr>
      <dsp:spPr>
        <a:xfrm>
          <a:off x="2126922" y="3510947"/>
          <a:ext cx="1503051" cy="260860"/>
        </a:xfrm>
        <a:custGeom>
          <a:avLst/>
          <a:gdLst/>
          <a:ahLst/>
          <a:cxnLst/>
          <a:rect l="0" t="0" r="0" b="0"/>
          <a:pathLst>
            <a:path>
              <a:moveTo>
                <a:pt x="0" y="0"/>
              </a:moveTo>
              <a:lnTo>
                <a:pt x="0" y="130430"/>
              </a:lnTo>
              <a:lnTo>
                <a:pt x="1503051" y="130430"/>
              </a:lnTo>
              <a:lnTo>
                <a:pt x="1503051" y="2608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C97B26C-8D57-43D9-BD7C-2C763BB9F538}">
      <dsp:nvSpPr>
        <dsp:cNvPr id="0" name=""/>
        <dsp:cNvSpPr/>
      </dsp:nvSpPr>
      <dsp:spPr>
        <a:xfrm>
          <a:off x="2081202" y="3510947"/>
          <a:ext cx="91440" cy="260860"/>
        </a:xfrm>
        <a:custGeom>
          <a:avLst/>
          <a:gdLst/>
          <a:ahLst/>
          <a:cxnLst/>
          <a:rect l="0" t="0" r="0" b="0"/>
          <a:pathLst>
            <a:path>
              <a:moveTo>
                <a:pt x="45720" y="0"/>
              </a:moveTo>
              <a:lnTo>
                <a:pt x="45720" y="2608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4D357A-1E3C-451C-B59F-663197E23A2E}">
      <dsp:nvSpPr>
        <dsp:cNvPr id="0" name=""/>
        <dsp:cNvSpPr/>
      </dsp:nvSpPr>
      <dsp:spPr>
        <a:xfrm>
          <a:off x="623870" y="3510947"/>
          <a:ext cx="1503051" cy="260860"/>
        </a:xfrm>
        <a:custGeom>
          <a:avLst/>
          <a:gdLst/>
          <a:ahLst/>
          <a:cxnLst/>
          <a:rect l="0" t="0" r="0" b="0"/>
          <a:pathLst>
            <a:path>
              <a:moveTo>
                <a:pt x="1503051" y="0"/>
              </a:moveTo>
              <a:lnTo>
                <a:pt x="1503051" y="130430"/>
              </a:lnTo>
              <a:lnTo>
                <a:pt x="0" y="130430"/>
              </a:lnTo>
              <a:lnTo>
                <a:pt x="0" y="26086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EE405B-97F0-47AE-8E28-9FA99CB58A7A}">
      <dsp:nvSpPr>
        <dsp:cNvPr id="0" name=""/>
        <dsp:cNvSpPr/>
      </dsp:nvSpPr>
      <dsp:spPr>
        <a:xfrm>
          <a:off x="2126922" y="2628991"/>
          <a:ext cx="2630340" cy="260860"/>
        </a:xfrm>
        <a:custGeom>
          <a:avLst/>
          <a:gdLst/>
          <a:ahLst/>
          <a:cxnLst/>
          <a:rect l="0" t="0" r="0" b="0"/>
          <a:pathLst>
            <a:path>
              <a:moveTo>
                <a:pt x="2630340" y="0"/>
              </a:moveTo>
              <a:lnTo>
                <a:pt x="2630340" y="130430"/>
              </a:lnTo>
              <a:lnTo>
                <a:pt x="0" y="130430"/>
              </a:lnTo>
              <a:lnTo>
                <a:pt x="0" y="2608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EFFEAC-3464-4C2B-8F59-C1C3F8CCDFF3}">
      <dsp:nvSpPr>
        <dsp:cNvPr id="0" name=""/>
        <dsp:cNvSpPr/>
      </dsp:nvSpPr>
      <dsp:spPr>
        <a:xfrm>
          <a:off x="4136167" y="2007896"/>
          <a:ext cx="1242191" cy="6210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cs typeface="Arial" charset="0"/>
            </a:rPr>
            <a:t>Scrotal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cs typeface="Arial" charset="0"/>
            </a:rPr>
            <a:t>swllings</a:t>
          </a:r>
          <a:endParaRPr kumimoji="0" lang="en-US" sz="1200" b="1" i="0" u="none" strike="noStrike" kern="1200" cap="none" normalizeH="0" baseline="0" smtClean="0">
            <a:ln>
              <a:noFill/>
            </a:ln>
            <a:solidFill>
              <a:schemeClr val="tx1"/>
            </a:solidFill>
            <a:effectLst/>
            <a:cs typeface="Arial" charset="0"/>
          </a:endParaRPr>
        </a:p>
      </dsp:txBody>
      <dsp:txXfrm>
        <a:off x="4136167" y="2007896"/>
        <a:ext cx="1242191" cy="621095"/>
      </dsp:txXfrm>
    </dsp:sp>
    <dsp:sp modelId="{1E858C7F-2CAD-4E6B-8040-0D4906F919EB}">
      <dsp:nvSpPr>
        <dsp:cNvPr id="0" name=""/>
        <dsp:cNvSpPr/>
      </dsp:nvSpPr>
      <dsp:spPr>
        <a:xfrm>
          <a:off x="1505826" y="2889852"/>
          <a:ext cx="1242191" cy="6210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rgbClr val="3333CC"/>
              </a:solidFill>
              <a:effectLst/>
              <a:cs typeface="Arial" charset="0"/>
            </a:rPr>
            <a:t>Cystic</a:t>
          </a:r>
          <a:endParaRPr kumimoji="0" lang="en-US" sz="1200" b="1" i="0" u="none" strike="noStrike" kern="1200" cap="none" normalizeH="0" baseline="0" smtClean="0">
            <a:ln>
              <a:noFill/>
            </a:ln>
            <a:solidFill>
              <a:srgbClr val="3333CC"/>
            </a:solidFill>
            <a:effectLst/>
            <a:cs typeface="Arial" charset="0"/>
          </a:endParaRPr>
        </a:p>
      </dsp:txBody>
      <dsp:txXfrm>
        <a:off x="1505826" y="2889852"/>
        <a:ext cx="1242191" cy="621095"/>
      </dsp:txXfrm>
    </dsp:sp>
    <dsp:sp modelId="{BB5BB026-4B0C-4DE4-965C-DD53908C4662}">
      <dsp:nvSpPr>
        <dsp:cNvPr id="0" name=""/>
        <dsp:cNvSpPr/>
      </dsp:nvSpPr>
      <dsp:spPr>
        <a:xfrm>
          <a:off x="2774" y="3771808"/>
          <a:ext cx="1242191" cy="6210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cs typeface="Arial" charset="0"/>
            </a:rPr>
            <a:t>Hydrocele</a:t>
          </a:r>
          <a:endParaRPr kumimoji="0" lang="en-US" sz="1200" b="1" i="0" u="none" strike="noStrike" kern="1200" cap="none" normalizeH="0" baseline="0" smtClean="0">
            <a:ln>
              <a:noFill/>
            </a:ln>
            <a:solidFill>
              <a:schemeClr val="tx1"/>
            </a:solidFill>
            <a:effectLst/>
            <a:cs typeface="Arial" charset="0"/>
          </a:endParaRPr>
        </a:p>
      </dsp:txBody>
      <dsp:txXfrm>
        <a:off x="2774" y="3771808"/>
        <a:ext cx="1242191" cy="621095"/>
      </dsp:txXfrm>
    </dsp:sp>
    <dsp:sp modelId="{4372C1F8-0F8A-4916-B450-6C46865B1E18}">
      <dsp:nvSpPr>
        <dsp:cNvPr id="0" name=""/>
        <dsp:cNvSpPr/>
      </dsp:nvSpPr>
      <dsp:spPr>
        <a:xfrm>
          <a:off x="1505826" y="3771808"/>
          <a:ext cx="1242191" cy="6210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cs typeface="Arial" charset="0"/>
            </a:rPr>
            <a:t>Epididymal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cs typeface="Arial" charset="0"/>
            </a:rPr>
            <a:t>cyst/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cs typeface="Arial" charset="0"/>
            </a:rPr>
            <a:t>spermatocele</a:t>
          </a:r>
          <a:endParaRPr kumimoji="0" lang="en-US" sz="1200" b="1" i="0" u="none" strike="noStrike" kern="1200" cap="none" normalizeH="0" baseline="0" smtClean="0">
            <a:ln>
              <a:noFill/>
            </a:ln>
            <a:solidFill>
              <a:schemeClr val="tx1"/>
            </a:solidFill>
            <a:effectLst/>
            <a:cs typeface="Arial" charset="0"/>
          </a:endParaRPr>
        </a:p>
      </dsp:txBody>
      <dsp:txXfrm>
        <a:off x="1505826" y="3771808"/>
        <a:ext cx="1242191" cy="621095"/>
      </dsp:txXfrm>
    </dsp:sp>
    <dsp:sp modelId="{06F10BC4-DBD2-4BCC-ACF1-CD81ACDC5F8C}">
      <dsp:nvSpPr>
        <dsp:cNvPr id="0" name=""/>
        <dsp:cNvSpPr/>
      </dsp:nvSpPr>
      <dsp:spPr>
        <a:xfrm>
          <a:off x="3008878" y="3771808"/>
          <a:ext cx="1242191" cy="6210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cs typeface="Arial" charset="0"/>
            </a:rPr>
            <a:t>Hematocele</a:t>
          </a:r>
          <a:endParaRPr kumimoji="0" lang="en-US" sz="1200" b="1" i="0" u="none" strike="noStrike" kern="1200" cap="none" normalizeH="0" baseline="0" smtClean="0">
            <a:ln>
              <a:noFill/>
            </a:ln>
            <a:solidFill>
              <a:schemeClr val="tx1"/>
            </a:solidFill>
            <a:effectLst/>
            <a:cs typeface="Arial" charset="0"/>
          </a:endParaRPr>
        </a:p>
      </dsp:txBody>
      <dsp:txXfrm>
        <a:off x="3008878" y="3771808"/>
        <a:ext cx="1242191" cy="621095"/>
      </dsp:txXfrm>
    </dsp:sp>
    <dsp:sp modelId="{D4304293-966E-4F02-AAA5-864AA4AF8BC5}">
      <dsp:nvSpPr>
        <dsp:cNvPr id="0" name=""/>
        <dsp:cNvSpPr/>
      </dsp:nvSpPr>
      <dsp:spPr>
        <a:xfrm>
          <a:off x="4511930" y="2889852"/>
          <a:ext cx="1242191" cy="6210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rgbClr val="3333CC"/>
              </a:solidFill>
              <a:effectLst/>
              <a:cs typeface="Arial" charset="0"/>
            </a:rPr>
            <a:t>Solid</a:t>
          </a:r>
          <a:endParaRPr kumimoji="0" lang="en-US" sz="1200" b="1" i="0" u="none" strike="noStrike" kern="1200" cap="none" normalizeH="0" baseline="0" smtClean="0">
            <a:ln>
              <a:noFill/>
            </a:ln>
            <a:solidFill>
              <a:srgbClr val="3333CC"/>
            </a:solidFill>
            <a:effectLst/>
            <a:cs typeface="Arial" charset="0"/>
          </a:endParaRPr>
        </a:p>
      </dsp:txBody>
      <dsp:txXfrm>
        <a:off x="4511930" y="2889852"/>
        <a:ext cx="1242191" cy="621095"/>
      </dsp:txXfrm>
    </dsp:sp>
    <dsp:sp modelId="{F053D06F-F885-4CF6-9EB8-F0AB6638BA9D}">
      <dsp:nvSpPr>
        <dsp:cNvPr id="0" name=""/>
        <dsp:cNvSpPr/>
      </dsp:nvSpPr>
      <dsp:spPr>
        <a:xfrm>
          <a:off x="4511930" y="3771808"/>
          <a:ext cx="1242191" cy="6210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cs typeface="Arial" charset="0"/>
            </a:rPr>
            <a:t>Tumor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cs typeface="Arial" charset="0"/>
            </a:rPr>
            <a:t>(benign/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cs typeface="Arial" charset="0"/>
            </a:rPr>
            <a:t>Malignant)</a:t>
          </a:r>
          <a:endParaRPr kumimoji="0" lang="en-US" sz="1200" b="1" i="0" u="none" strike="noStrike" kern="1200" cap="none" normalizeH="0" baseline="0" smtClean="0">
            <a:ln>
              <a:noFill/>
            </a:ln>
            <a:solidFill>
              <a:schemeClr val="tx1"/>
            </a:solidFill>
            <a:effectLst/>
            <a:cs typeface="Arial" charset="0"/>
          </a:endParaRPr>
        </a:p>
      </dsp:txBody>
      <dsp:txXfrm>
        <a:off x="4511930" y="3771808"/>
        <a:ext cx="1242191" cy="621095"/>
      </dsp:txXfrm>
    </dsp:sp>
    <dsp:sp modelId="{AFE86534-D922-4451-8171-7934D0A63C59}">
      <dsp:nvSpPr>
        <dsp:cNvPr id="0" name=""/>
        <dsp:cNvSpPr/>
      </dsp:nvSpPr>
      <dsp:spPr>
        <a:xfrm>
          <a:off x="6766507" y="2889852"/>
          <a:ext cx="1242191" cy="6210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rgbClr val="3333CC"/>
              </a:solidFill>
              <a:effectLst/>
              <a:cs typeface="Arial" charset="0"/>
            </a:rPr>
            <a:t>Neither </a:t>
          </a:r>
          <a:endParaRPr kumimoji="0" lang="en-US" sz="1200" b="1" i="0" u="none" strike="noStrike" kern="1200" cap="none" normalizeH="0" baseline="0" smtClean="0">
            <a:ln>
              <a:noFill/>
            </a:ln>
            <a:solidFill>
              <a:srgbClr val="3333CC"/>
            </a:solidFill>
            <a:effectLst/>
            <a:cs typeface="Arial" charset="0"/>
          </a:endParaRPr>
        </a:p>
      </dsp:txBody>
      <dsp:txXfrm>
        <a:off x="6766507" y="2889852"/>
        <a:ext cx="1242191" cy="621095"/>
      </dsp:txXfrm>
    </dsp:sp>
    <dsp:sp modelId="{4327395B-4380-4013-B5DB-C6369DEA00E4}">
      <dsp:nvSpPr>
        <dsp:cNvPr id="0" name=""/>
        <dsp:cNvSpPr/>
      </dsp:nvSpPr>
      <dsp:spPr>
        <a:xfrm>
          <a:off x="6014981" y="3771808"/>
          <a:ext cx="1242191" cy="6210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cs typeface="Arial" charset="0"/>
            </a:rPr>
            <a:t>varicocele</a:t>
          </a:r>
          <a:endParaRPr kumimoji="0" lang="en-US" sz="1200" b="1" i="0" u="none" strike="noStrike" kern="1200" cap="none" normalizeH="0" baseline="0" smtClean="0">
            <a:ln>
              <a:noFill/>
            </a:ln>
            <a:solidFill>
              <a:schemeClr val="tx1"/>
            </a:solidFill>
            <a:effectLst/>
            <a:cs typeface="Arial" charset="0"/>
          </a:endParaRPr>
        </a:p>
      </dsp:txBody>
      <dsp:txXfrm>
        <a:off x="6014981" y="3771808"/>
        <a:ext cx="1242191" cy="621095"/>
      </dsp:txXfrm>
    </dsp:sp>
    <dsp:sp modelId="{91B4553C-4624-4CF3-8FF0-B6D1B8CE2BB4}">
      <dsp:nvSpPr>
        <dsp:cNvPr id="0" name=""/>
        <dsp:cNvSpPr/>
      </dsp:nvSpPr>
      <dsp:spPr>
        <a:xfrm>
          <a:off x="7518033" y="3771808"/>
          <a:ext cx="1242191" cy="62109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kern="1200" cap="none" normalizeH="0" baseline="0" smtClean="0">
              <a:ln>
                <a:noFill/>
              </a:ln>
              <a:solidFill>
                <a:schemeClr val="tx1"/>
              </a:solidFill>
              <a:effectLst/>
              <a:cs typeface="Arial" charset="0"/>
            </a:rPr>
            <a:t>Hernia </a:t>
          </a:r>
          <a:endParaRPr kumimoji="0" lang="en-US" sz="1200" b="1" i="0" u="none" strike="noStrike" kern="1200" cap="none" normalizeH="0" baseline="0" smtClean="0">
            <a:ln>
              <a:noFill/>
            </a:ln>
            <a:solidFill>
              <a:schemeClr val="tx1"/>
            </a:solidFill>
            <a:effectLst/>
            <a:cs typeface="Arial" charset="0"/>
          </a:endParaRPr>
        </a:p>
      </dsp:txBody>
      <dsp:txXfrm>
        <a:off x="7518033" y="3771808"/>
        <a:ext cx="1242191" cy="62109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0F0C56-C8C5-4188-807E-A600FA3F13DB}" type="datetimeFigureOut">
              <a:rPr lang="en-US" smtClean="0"/>
              <a:t>11/12/2013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5A1B4-F6F8-4C43-8348-1930CEAB95B2}" type="slidenum">
              <a:rPr lang="en-US" smtClean="0"/>
              <a:t>‹#›</a:t>
            </a:fld>
            <a:endParaRPr lang="en-US"/>
          </a:p>
        </p:txBody>
      </p:sp>
    </p:spTree>
    <p:extLst>
      <p:ext uri="{BB962C8B-B14F-4D97-AF65-F5344CB8AC3E}">
        <p14:creationId xmlns:p14="http://schemas.microsoft.com/office/powerpoint/2010/main" val="124791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32207A6-0D4C-4FF1-B355-1497E1BF99C6}" type="slidenum">
              <a:rPr lang="en-US" sz="1200" smtClean="0"/>
              <a:pPr/>
              <a:t>2</a:t>
            </a:fld>
            <a:endParaRPr lang="en-US" sz="120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05F25B1-F16D-44A4-B2A6-F2B657258634}" type="slidenum">
              <a:rPr lang="en-US" sz="1200" smtClean="0"/>
              <a:pPr/>
              <a:t>28</a:t>
            </a:fld>
            <a:endParaRPr lang="en-US"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Osaka" pitchFamily="-109" charset="-128"/>
              </a:defRPr>
            </a:lvl1pPr>
            <a:lvl2pPr marL="37931725" indent="-37474525">
              <a:defRPr sz="2400">
                <a:solidFill>
                  <a:schemeClr val="tx1"/>
                </a:solidFill>
                <a:latin typeface="Arial" charset="0"/>
                <a:ea typeface="Osaka" pitchFamily="-109" charset="-128"/>
              </a:defRPr>
            </a:lvl2pPr>
            <a:lvl3pPr>
              <a:defRPr sz="2400">
                <a:solidFill>
                  <a:schemeClr val="tx1"/>
                </a:solidFill>
                <a:latin typeface="Arial" charset="0"/>
                <a:ea typeface="Osaka" pitchFamily="-109" charset="-128"/>
              </a:defRPr>
            </a:lvl3pPr>
            <a:lvl4pPr>
              <a:defRPr sz="2400">
                <a:solidFill>
                  <a:schemeClr val="tx1"/>
                </a:solidFill>
                <a:latin typeface="Arial" charset="0"/>
                <a:ea typeface="Osaka" pitchFamily="-109" charset="-128"/>
              </a:defRPr>
            </a:lvl4pPr>
            <a:lvl5pPr>
              <a:defRPr sz="2400">
                <a:solidFill>
                  <a:schemeClr val="tx1"/>
                </a:solidFill>
                <a:latin typeface="Arial" charset="0"/>
                <a:ea typeface="Osaka" pitchFamily="-109" charset="-128"/>
              </a:defRPr>
            </a:lvl5pPr>
            <a:lvl6pPr marL="457200" eaLnBrk="0" fontAlgn="base" hangingPunct="0">
              <a:spcBef>
                <a:spcPct val="0"/>
              </a:spcBef>
              <a:spcAft>
                <a:spcPct val="0"/>
              </a:spcAft>
              <a:defRPr sz="2400">
                <a:solidFill>
                  <a:schemeClr val="tx1"/>
                </a:solidFill>
                <a:latin typeface="Arial" charset="0"/>
                <a:ea typeface="Osaka" pitchFamily="-109" charset="-128"/>
              </a:defRPr>
            </a:lvl6pPr>
            <a:lvl7pPr marL="914400" eaLnBrk="0" fontAlgn="base" hangingPunct="0">
              <a:spcBef>
                <a:spcPct val="0"/>
              </a:spcBef>
              <a:spcAft>
                <a:spcPct val="0"/>
              </a:spcAft>
              <a:defRPr sz="2400">
                <a:solidFill>
                  <a:schemeClr val="tx1"/>
                </a:solidFill>
                <a:latin typeface="Arial" charset="0"/>
                <a:ea typeface="Osaka" pitchFamily="-109" charset="-128"/>
              </a:defRPr>
            </a:lvl7pPr>
            <a:lvl8pPr marL="1371600" eaLnBrk="0" fontAlgn="base" hangingPunct="0">
              <a:spcBef>
                <a:spcPct val="0"/>
              </a:spcBef>
              <a:spcAft>
                <a:spcPct val="0"/>
              </a:spcAft>
              <a:defRPr sz="2400">
                <a:solidFill>
                  <a:schemeClr val="tx1"/>
                </a:solidFill>
                <a:latin typeface="Arial" charset="0"/>
                <a:ea typeface="Osaka" pitchFamily="-109" charset="-128"/>
              </a:defRPr>
            </a:lvl8pPr>
            <a:lvl9pPr marL="1828800" eaLnBrk="0" fontAlgn="base" hangingPunct="0">
              <a:spcBef>
                <a:spcPct val="0"/>
              </a:spcBef>
              <a:spcAft>
                <a:spcPct val="0"/>
              </a:spcAft>
              <a:defRPr sz="2400">
                <a:solidFill>
                  <a:schemeClr val="tx1"/>
                </a:solidFill>
                <a:latin typeface="Arial" charset="0"/>
                <a:ea typeface="Osaka" pitchFamily="-109" charset="-128"/>
              </a:defRPr>
            </a:lvl9pPr>
          </a:lstStyle>
          <a:p>
            <a:fld id="{4D670392-6774-4A12-9BE4-447C22E6CC50}" type="slidenum">
              <a:rPr lang="en-US" sz="1200"/>
              <a:pPr/>
              <a:t>31</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0E4EA2-93BA-4A66-84B1-5CB48887F245}" type="slidenum">
              <a:rPr lang="ar-SA"/>
              <a:pPr/>
              <a:t>38</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0908CE-353F-478E-A8EF-5AD8F1E24C7A}" type="slidenum">
              <a:rPr lang="ar-SA"/>
              <a:pPr/>
              <a:t>40</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Osaka" pitchFamily="-109" charset="-128"/>
              </a:defRPr>
            </a:lvl1pPr>
            <a:lvl2pPr marL="37931725" indent="-37474525">
              <a:defRPr sz="2400">
                <a:solidFill>
                  <a:schemeClr val="tx1"/>
                </a:solidFill>
                <a:latin typeface="Arial" charset="0"/>
                <a:ea typeface="Osaka" pitchFamily="-109" charset="-128"/>
              </a:defRPr>
            </a:lvl2pPr>
            <a:lvl3pPr>
              <a:defRPr sz="2400">
                <a:solidFill>
                  <a:schemeClr val="tx1"/>
                </a:solidFill>
                <a:latin typeface="Arial" charset="0"/>
                <a:ea typeface="Osaka" pitchFamily="-109" charset="-128"/>
              </a:defRPr>
            </a:lvl3pPr>
            <a:lvl4pPr>
              <a:defRPr sz="2400">
                <a:solidFill>
                  <a:schemeClr val="tx1"/>
                </a:solidFill>
                <a:latin typeface="Arial" charset="0"/>
                <a:ea typeface="Osaka" pitchFamily="-109" charset="-128"/>
              </a:defRPr>
            </a:lvl4pPr>
            <a:lvl5pPr>
              <a:defRPr sz="2400">
                <a:solidFill>
                  <a:schemeClr val="tx1"/>
                </a:solidFill>
                <a:latin typeface="Arial" charset="0"/>
                <a:ea typeface="Osaka" pitchFamily="-109" charset="-128"/>
              </a:defRPr>
            </a:lvl5pPr>
            <a:lvl6pPr marL="457200" eaLnBrk="0" fontAlgn="base" hangingPunct="0">
              <a:spcBef>
                <a:spcPct val="0"/>
              </a:spcBef>
              <a:spcAft>
                <a:spcPct val="0"/>
              </a:spcAft>
              <a:defRPr sz="2400">
                <a:solidFill>
                  <a:schemeClr val="tx1"/>
                </a:solidFill>
                <a:latin typeface="Arial" charset="0"/>
                <a:ea typeface="Osaka" pitchFamily="-109" charset="-128"/>
              </a:defRPr>
            </a:lvl6pPr>
            <a:lvl7pPr marL="914400" eaLnBrk="0" fontAlgn="base" hangingPunct="0">
              <a:spcBef>
                <a:spcPct val="0"/>
              </a:spcBef>
              <a:spcAft>
                <a:spcPct val="0"/>
              </a:spcAft>
              <a:defRPr sz="2400">
                <a:solidFill>
                  <a:schemeClr val="tx1"/>
                </a:solidFill>
                <a:latin typeface="Arial" charset="0"/>
                <a:ea typeface="Osaka" pitchFamily="-109" charset="-128"/>
              </a:defRPr>
            </a:lvl7pPr>
            <a:lvl8pPr marL="1371600" eaLnBrk="0" fontAlgn="base" hangingPunct="0">
              <a:spcBef>
                <a:spcPct val="0"/>
              </a:spcBef>
              <a:spcAft>
                <a:spcPct val="0"/>
              </a:spcAft>
              <a:defRPr sz="2400">
                <a:solidFill>
                  <a:schemeClr val="tx1"/>
                </a:solidFill>
                <a:latin typeface="Arial" charset="0"/>
                <a:ea typeface="Osaka" pitchFamily="-109" charset="-128"/>
              </a:defRPr>
            </a:lvl8pPr>
            <a:lvl9pPr marL="1828800" eaLnBrk="0" fontAlgn="base" hangingPunct="0">
              <a:spcBef>
                <a:spcPct val="0"/>
              </a:spcBef>
              <a:spcAft>
                <a:spcPct val="0"/>
              </a:spcAft>
              <a:defRPr sz="2400">
                <a:solidFill>
                  <a:schemeClr val="tx1"/>
                </a:solidFill>
                <a:latin typeface="Arial" charset="0"/>
                <a:ea typeface="Osaka" pitchFamily="-109" charset="-128"/>
              </a:defRPr>
            </a:lvl9pPr>
          </a:lstStyle>
          <a:p>
            <a:fld id="{04AE8CF5-2864-479B-806D-9C667E90CDC1}" type="slidenum">
              <a:rPr lang="en-US" sz="1200"/>
              <a:pPr/>
              <a:t>44</a:t>
            </a:fld>
            <a:endParaRPr lang="en-US" sz="120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C53D22-08F1-4912-B382-0E93C8DB57B5}" type="slidenum">
              <a:rPr lang="en-US" smtClean="0">
                <a:latin typeface="Times New Roman" pitchFamily="18" charset="0"/>
              </a:rPr>
              <a:pPr eaLnBrk="1" hangingPunct="1"/>
              <a:t>63</a:t>
            </a:fld>
            <a:endParaRPr lang="en-US" smtClean="0">
              <a:latin typeface="Times New Roman" pitchFamily="18"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35C30F2-107C-44F1-98B4-1381C3991B9A}" type="slidenum">
              <a:rPr lang="en-US" smtClean="0">
                <a:latin typeface="Times New Roman" pitchFamily="18" charset="0"/>
              </a:rPr>
              <a:pPr eaLnBrk="1" hangingPunct="1"/>
              <a:t>64</a:t>
            </a:fld>
            <a:endParaRPr lang="en-US" smtClean="0">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265226D-808F-4E46-8A0D-B296F89CA875}" type="slidenum">
              <a:rPr lang="en-US" smtClean="0">
                <a:latin typeface="Times New Roman" pitchFamily="18" charset="0"/>
              </a:rPr>
              <a:pPr eaLnBrk="1" hangingPunct="1"/>
              <a:t>65</a:t>
            </a:fld>
            <a:endParaRPr lang="en-US" smtClean="0">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C94218A-4E0B-4F62-8A8A-E60427419A45}" type="slidenum">
              <a:rPr lang="en-US" smtClean="0">
                <a:latin typeface="Times New Roman" pitchFamily="18" charset="0"/>
              </a:rPr>
              <a:pPr eaLnBrk="1" hangingPunct="1"/>
              <a:t>66</a:t>
            </a:fld>
            <a:endParaRPr lang="en-US" smtClean="0">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59FC83-2228-48C9-BFC7-1AE6C939900B}" type="slidenum">
              <a:rPr lang="en-US" smtClean="0">
                <a:latin typeface="Times New Roman" pitchFamily="18" charset="0"/>
              </a:rPr>
              <a:pPr eaLnBrk="1" hangingPunct="1"/>
              <a:t>67</a:t>
            </a:fld>
            <a:endParaRPr lang="en-US" smtClean="0">
              <a:latin typeface="Times New Roman"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Osaka" pitchFamily="-109" charset="-128"/>
              </a:defRPr>
            </a:lvl1pPr>
            <a:lvl2pPr marL="37931725" indent="-37474525">
              <a:defRPr sz="2400">
                <a:solidFill>
                  <a:schemeClr val="tx1"/>
                </a:solidFill>
                <a:latin typeface="Arial" charset="0"/>
                <a:ea typeface="Osaka" pitchFamily="-109" charset="-128"/>
              </a:defRPr>
            </a:lvl2pPr>
            <a:lvl3pPr>
              <a:defRPr sz="2400">
                <a:solidFill>
                  <a:schemeClr val="tx1"/>
                </a:solidFill>
                <a:latin typeface="Arial" charset="0"/>
                <a:ea typeface="Osaka" pitchFamily="-109" charset="-128"/>
              </a:defRPr>
            </a:lvl3pPr>
            <a:lvl4pPr>
              <a:defRPr sz="2400">
                <a:solidFill>
                  <a:schemeClr val="tx1"/>
                </a:solidFill>
                <a:latin typeface="Arial" charset="0"/>
                <a:ea typeface="Osaka" pitchFamily="-109" charset="-128"/>
              </a:defRPr>
            </a:lvl4pPr>
            <a:lvl5pPr>
              <a:defRPr sz="2400">
                <a:solidFill>
                  <a:schemeClr val="tx1"/>
                </a:solidFill>
                <a:latin typeface="Arial" charset="0"/>
                <a:ea typeface="Osaka" pitchFamily="-109" charset="-128"/>
              </a:defRPr>
            </a:lvl5pPr>
            <a:lvl6pPr marL="457200" eaLnBrk="0" fontAlgn="base" hangingPunct="0">
              <a:spcBef>
                <a:spcPct val="0"/>
              </a:spcBef>
              <a:spcAft>
                <a:spcPct val="0"/>
              </a:spcAft>
              <a:defRPr sz="2400">
                <a:solidFill>
                  <a:schemeClr val="tx1"/>
                </a:solidFill>
                <a:latin typeface="Arial" charset="0"/>
                <a:ea typeface="Osaka" pitchFamily="-109" charset="-128"/>
              </a:defRPr>
            </a:lvl6pPr>
            <a:lvl7pPr marL="914400" eaLnBrk="0" fontAlgn="base" hangingPunct="0">
              <a:spcBef>
                <a:spcPct val="0"/>
              </a:spcBef>
              <a:spcAft>
                <a:spcPct val="0"/>
              </a:spcAft>
              <a:defRPr sz="2400">
                <a:solidFill>
                  <a:schemeClr val="tx1"/>
                </a:solidFill>
                <a:latin typeface="Arial" charset="0"/>
                <a:ea typeface="Osaka" pitchFamily="-109" charset="-128"/>
              </a:defRPr>
            </a:lvl7pPr>
            <a:lvl8pPr marL="1371600" eaLnBrk="0" fontAlgn="base" hangingPunct="0">
              <a:spcBef>
                <a:spcPct val="0"/>
              </a:spcBef>
              <a:spcAft>
                <a:spcPct val="0"/>
              </a:spcAft>
              <a:defRPr sz="2400">
                <a:solidFill>
                  <a:schemeClr val="tx1"/>
                </a:solidFill>
                <a:latin typeface="Arial" charset="0"/>
                <a:ea typeface="Osaka" pitchFamily="-109" charset="-128"/>
              </a:defRPr>
            </a:lvl8pPr>
            <a:lvl9pPr marL="1828800" eaLnBrk="0" fontAlgn="base" hangingPunct="0">
              <a:spcBef>
                <a:spcPct val="0"/>
              </a:spcBef>
              <a:spcAft>
                <a:spcPct val="0"/>
              </a:spcAft>
              <a:defRPr sz="2400">
                <a:solidFill>
                  <a:schemeClr val="tx1"/>
                </a:solidFill>
                <a:latin typeface="Arial" charset="0"/>
                <a:ea typeface="Osaka" pitchFamily="-109" charset="-128"/>
              </a:defRPr>
            </a:lvl9pPr>
          </a:lstStyle>
          <a:p>
            <a:fld id="{7D6EC2E2-79DD-42F9-8167-E984DBF91A5E}" type="slidenum">
              <a:rPr lang="en-US" sz="1200"/>
              <a:pPr/>
              <a:t>3</a:t>
            </a:fld>
            <a:endParaRPr 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48E21CF-8A41-4B17-A718-48BD136676BD}" type="slidenum">
              <a:rPr lang="en-US" smtClean="0">
                <a:latin typeface="Times New Roman" pitchFamily="18" charset="0"/>
              </a:rPr>
              <a:pPr eaLnBrk="1" hangingPunct="1"/>
              <a:t>68</a:t>
            </a:fld>
            <a:endParaRPr lang="en-US" smtClean="0">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DDE497-9012-45AA-B5C4-E38AAE88FDAF}" type="slidenum">
              <a:rPr lang="en-US" smtClean="0">
                <a:latin typeface="Times New Roman" pitchFamily="18" charset="0"/>
              </a:rPr>
              <a:pPr eaLnBrk="1" hangingPunct="1"/>
              <a:t>69</a:t>
            </a:fld>
            <a:endParaRPr lang="en-US" smtClean="0">
              <a:latin typeface="Times New Roman"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95EA61-22D2-40D8-8DCA-86703065F875}" type="slidenum">
              <a:rPr lang="en-US" smtClean="0">
                <a:latin typeface="Times New Roman" pitchFamily="18" charset="0"/>
              </a:rPr>
              <a:pPr eaLnBrk="1" hangingPunct="1"/>
              <a:t>70</a:t>
            </a:fld>
            <a:endParaRPr lang="en-US" smtClean="0">
              <a:latin typeface="Times New Roman" pitchFamily="18"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61F3376-2468-428E-9BB4-5E093EA6A4A1}" type="slidenum">
              <a:rPr lang="en-US" smtClean="0">
                <a:latin typeface="Times New Roman" pitchFamily="18" charset="0"/>
              </a:rPr>
              <a:pPr eaLnBrk="1" hangingPunct="1"/>
              <a:t>71</a:t>
            </a:fld>
            <a:endParaRPr lang="en-US" smtClean="0">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D585C39-AEBA-4372-9D7F-4F9CC6C44159}" type="slidenum">
              <a:rPr lang="en-US" sz="1200" smtClean="0"/>
              <a:pPr/>
              <a:t>20</a:t>
            </a:fld>
            <a:endParaRPr lang="en-US" sz="120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D0A15F8-7BCF-40EE-99D4-FB4567515DC8}" type="slidenum">
              <a:rPr lang="en-US" sz="1200" smtClean="0"/>
              <a:pPr/>
              <a:t>21</a:t>
            </a:fld>
            <a:endParaRPr lang="en-US" sz="120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9C56851-DAF7-4D7F-A63C-B7AEEE694295}" type="slidenum">
              <a:rPr lang="en-US" sz="1200" smtClean="0"/>
              <a:pPr/>
              <a:t>22</a:t>
            </a:fld>
            <a:endParaRPr lang="en-US" sz="120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2E40C87-16D6-4B4F-8AD5-B2CED255F53B}" type="slidenum">
              <a:rPr lang="en-US" sz="1200" smtClean="0"/>
              <a:pPr/>
              <a:t>23</a:t>
            </a:fld>
            <a:endParaRPr lang="en-US" sz="120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6B4103F-505D-4620-B3CE-5F1E57F06187}" type="slidenum">
              <a:rPr lang="en-US" sz="1200" smtClean="0"/>
              <a:pPr/>
              <a:t>24</a:t>
            </a:fld>
            <a:endParaRPr lang="en-US" sz="1200"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6DB133A-D03D-4A23-8584-656111810B67}" type="slidenum">
              <a:rPr lang="en-US" sz="1200" smtClean="0"/>
              <a:pPr/>
              <a:t>25</a:t>
            </a:fld>
            <a:endParaRPr lang="en-US" sz="1200"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71F2F7B-3C25-4F68-A93D-C5FF1ECF00EA}" type="slidenum">
              <a:rPr lang="en-US" sz="1200" smtClean="0"/>
              <a:pPr/>
              <a:t>26</a:t>
            </a:fld>
            <a:endParaRPr 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FF8849C2-44F0-46BF-A2AD-6C2C8F006F67}" type="slidenum">
              <a:rPr lang="en-US"/>
              <a:pPr/>
              <a:t>‹#›</a:t>
            </a:fld>
            <a:endParaRPr lang="en-US"/>
          </a:p>
        </p:txBody>
      </p:sp>
    </p:spTree>
    <p:extLst>
      <p:ext uri="{BB962C8B-B14F-4D97-AF65-F5344CB8AC3E}">
        <p14:creationId xmlns:p14="http://schemas.microsoft.com/office/powerpoint/2010/main" val="1610904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p>
        </p:txBody>
      </p:sp>
      <p:sp>
        <p:nvSpPr>
          <p:cNvPr id="3" name="SmartArt Placeholder 2"/>
          <p:cNvSpPr>
            <a:spLocks noGrp="1"/>
          </p:cNvSpPr>
          <p:nvPr>
            <p:ph type="dgm" idx="1"/>
          </p:nvPr>
        </p:nvSpPr>
        <p:spPr>
          <a:xfrm>
            <a:off x="685800" y="1828800"/>
            <a:ext cx="7696200" cy="3657600"/>
          </a:xfrm>
        </p:spPr>
        <p:txBody>
          <a:bodyPr/>
          <a:lstStyle/>
          <a:p>
            <a:endParaRPr lang="en-US"/>
          </a:p>
        </p:txBody>
      </p:sp>
      <p:sp>
        <p:nvSpPr>
          <p:cNvPr id="4" name="Date Placeholder 3"/>
          <p:cNvSpPr>
            <a:spLocks noGrp="1"/>
          </p:cNvSpPr>
          <p:nvPr>
            <p:ph type="dt" sz="half" idx="10"/>
          </p:nvPr>
        </p:nvSpPr>
        <p:spPr>
          <a:xfrm>
            <a:off x="13716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5560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718300" y="6248400"/>
            <a:ext cx="1905000" cy="457200"/>
          </a:xfrm>
        </p:spPr>
        <p:txBody>
          <a:bodyPr/>
          <a:lstStyle>
            <a:lvl1pPr>
              <a:defRPr/>
            </a:lvl1pPr>
          </a:lstStyle>
          <a:p>
            <a:fld id="{E6E81868-2E75-42EE-B948-E1CCFADDD1AF}" type="slidenum">
              <a:rPr lang="en-US"/>
              <a:pPr/>
              <a:t>‹#›</a:t>
            </a:fld>
            <a:endParaRPr lang="en-US"/>
          </a:p>
        </p:txBody>
      </p:sp>
    </p:spTree>
    <p:extLst>
      <p:ext uri="{BB962C8B-B14F-4D97-AF65-F5344CB8AC3E}">
        <p14:creationId xmlns:p14="http://schemas.microsoft.com/office/powerpoint/2010/main" val="36392912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76962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3733800"/>
            <a:ext cx="76962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3716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560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718300" y="6248400"/>
            <a:ext cx="1905000" cy="457200"/>
          </a:xfrm>
        </p:spPr>
        <p:txBody>
          <a:bodyPr/>
          <a:lstStyle>
            <a:lvl1pPr>
              <a:defRPr/>
            </a:lvl1pPr>
          </a:lstStyle>
          <a:p>
            <a:fld id="{92F77C8F-A830-4074-9656-5C1B9EADE47A}" type="slidenum">
              <a:rPr lang="en-US"/>
              <a:pPr/>
              <a:t>‹#›</a:t>
            </a:fld>
            <a:endParaRPr lang="en-US"/>
          </a:p>
        </p:txBody>
      </p:sp>
    </p:spTree>
    <p:extLst>
      <p:ext uri="{BB962C8B-B14F-4D97-AF65-F5344CB8AC3E}">
        <p14:creationId xmlns:p14="http://schemas.microsoft.com/office/powerpoint/2010/main" val="810709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p>
        </p:txBody>
      </p:sp>
      <p:sp>
        <p:nvSpPr>
          <p:cNvPr id="3" name="Text Placeholder 2"/>
          <p:cNvSpPr>
            <a:spLocks noGrp="1"/>
          </p:cNvSpPr>
          <p:nvPr>
            <p:ph type="body" sz="half" idx="1"/>
          </p:nvPr>
        </p:nvSpPr>
        <p:spPr>
          <a:xfrm>
            <a:off x="685800" y="1828800"/>
            <a:ext cx="37719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10100" y="1828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10100" y="3733800"/>
            <a:ext cx="3771900" cy="175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1371600" y="62484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5560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718300" y="6248400"/>
            <a:ext cx="1905000" cy="457200"/>
          </a:xfrm>
        </p:spPr>
        <p:txBody>
          <a:bodyPr/>
          <a:lstStyle>
            <a:lvl1pPr>
              <a:defRPr/>
            </a:lvl1pPr>
          </a:lstStyle>
          <a:p>
            <a:fld id="{1DF45075-045E-4212-A32C-191DD1A408F0}" type="slidenum">
              <a:rPr lang="en-US"/>
              <a:pPr/>
              <a:t>‹#›</a:t>
            </a:fld>
            <a:endParaRPr lang="en-US"/>
          </a:p>
        </p:txBody>
      </p:sp>
    </p:spTree>
    <p:extLst>
      <p:ext uri="{BB962C8B-B14F-4D97-AF65-F5344CB8AC3E}">
        <p14:creationId xmlns:p14="http://schemas.microsoft.com/office/powerpoint/2010/main" val="3468786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1"/>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4126D8-2171-4092-8B9C-E1D2A100E932}" type="slidenum">
              <a:rPr lang="en-US"/>
              <a:pPr>
                <a:defRPr/>
              </a:pPr>
              <a:t>‹#›</a:t>
            </a:fld>
            <a:endParaRPr lang="en-US"/>
          </a:p>
        </p:txBody>
      </p:sp>
    </p:spTree>
    <p:extLst>
      <p:ext uri="{BB962C8B-B14F-4D97-AF65-F5344CB8AC3E}">
        <p14:creationId xmlns:p14="http://schemas.microsoft.com/office/powerpoint/2010/main" val="1285540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radiographics.rsnajnls.org/cgi/content/full/21/suppl_1/S201/F1B" TargetMode="External"/><Relationship Id="rId2" Type="http://schemas.openxmlformats.org/officeDocument/2006/relationships/hyperlink" Target="http://radiographics.rsnajnls.org/cgi/content/full/21/suppl_1/S201/F1A"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radiographics.rsnajnls.org/content/vol22/issue1/images/large/g02ja14t1x.jpeg"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radiographics.rsnajnls.org/cgi/content/full/21/suppl_1/S201/F1D" TargetMode="External"/><Relationship Id="rId2" Type="http://schemas.openxmlformats.org/officeDocument/2006/relationships/hyperlink" Target="http://radiographics.rsnajnls.org/cgi/content/full/21/suppl_1/S201/F1C" TargetMode="External"/><Relationship Id="rId1" Type="http://schemas.openxmlformats.org/officeDocument/2006/relationships/slideLayout" Target="../slideLayouts/slideLayout7.xml"/><Relationship Id="rId4" Type="http://schemas.openxmlformats.org/officeDocument/2006/relationships/hyperlink" Target="http://radiographics.rsnajnls.org/cgi/content/full/21/suppl_1/S201/F1E" TargetMode="External"/></Relationships>
</file>

<file path=ppt/slides/_rels/slide7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radiographics.rsnajnls.org/cgi/content/full/21/suppl_1/S201/F1G" TargetMode="External"/><Relationship Id="rId2" Type="http://schemas.openxmlformats.org/officeDocument/2006/relationships/hyperlink" Target="http://radiographics.rsnajnls.org/cgi/content/full/21/suppl_1/S201/F1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0175"/>
            <a:ext cx="7772400" cy="1470025"/>
          </a:xfrm>
        </p:spPr>
        <p:txBody>
          <a:bodyPr>
            <a:normAutofit fontScale="90000"/>
          </a:bodyPr>
          <a:lstStyle/>
          <a:p>
            <a:r>
              <a:rPr lang="en-US" sz="6600" b="1" dirty="0" smtClean="0">
                <a:solidFill>
                  <a:schemeClr val="accent6">
                    <a:lumMod val="50000"/>
                  </a:schemeClr>
                </a:solidFill>
                <a:latin typeface="Comic Sans MS" pitchFamily="66" charset="0"/>
              </a:rPr>
              <a:t>Male Genital Surgical Conditions</a:t>
            </a:r>
            <a:endParaRPr lang="en-US" sz="6600" b="1" dirty="0">
              <a:solidFill>
                <a:schemeClr val="accent6">
                  <a:lumMod val="50000"/>
                </a:schemeClr>
              </a:solidFill>
              <a:latin typeface="Comic Sans MS" pitchFamily="66" charset="0"/>
            </a:endParaRPr>
          </a:p>
        </p:txBody>
      </p:sp>
      <p:sp>
        <p:nvSpPr>
          <p:cNvPr id="3" name="Subtitle 2"/>
          <p:cNvSpPr>
            <a:spLocks noGrp="1"/>
          </p:cNvSpPr>
          <p:nvPr>
            <p:ph type="subTitle" idx="1"/>
          </p:nvPr>
        </p:nvSpPr>
        <p:spPr>
          <a:xfrm>
            <a:off x="1371600" y="5562600"/>
            <a:ext cx="6400800" cy="1752600"/>
          </a:xfrm>
        </p:spPr>
        <p:txBody>
          <a:bodyPr/>
          <a:lstStyle/>
          <a:p>
            <a:r>
              <a:rPr lang="en-US" b="1" dirty="0" smtClean="0">
                <a:solidFill>
                  <a:schemeClr val="accent6">
                    <a:lumMod val="75000"/>
                  </a:schemeClr>
                </a:solidFill>
              </a:rPr>
              <a:t>Dr. S. </a:t>
            </a:r>
            <a:r>
              <a:rPr lang="en-US" b="1" dirty="0" err="1" smtClean="0">
                <a:solidFill>
                  <a:schemeClr val="accent6">
                    <a:lumMod val="75000"/>
                  </a:schemeClr>
                </a:solidFill>
              </a:rPr>
              <a:t>Nishan</a:t>
            </a:r>
            <a:r>
              <a:rPr lang="en-US" b="1" dirty="0" smtClean="0">
                <a:solidFill>
                  <a:schemeClr val="accent6">
                    <a:lumMod val="75000"/>
                  </a:schemeClr>
                </a:solidFill>
              </a:rPr>
              <a:t> Silva</a:t>
            </a:r>
          </a:p>
          <a:p>
            <a:r>
              <a:rPr lang="en-US" sz="2800" b="1" i="1" dirty="0" smtClean="0">
                <a:solidFill>
                  <a:schemeClr val="accent6">
                    <a:lumMod val="75000"/>
                  </a:schemeClr>
                </a:solidFill>
              </a:rPr>
              <a:t>(MBBS)</a:t>
            </a:r>
            <a:endParaRPr lang="en-US" sz="2800" b="1" i="1" dirty="0">
              <a:solidFill>
                <a:schemeClr val="accent6">
                  <a:lumMod val="75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1828800"/>
            <a:ext cx="4368800" cy="3735324"/>
          </a:xfrm>
          <a:prstGeom prst="rect">
            <a:avLst/>
          </a:prstGeom>
        </p:spPr>
      </p:pic>
    </p:spTree>
    <p:extLst>
      <p:ext uri="{BB962C8B-B14F-4D97-AF65-F5344CB8AC3E}">
        <p14:creationId xmlns:p14="http://schemas.microsoft.com/office/powerpoint/2010/main" val="33543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4445000" cy="29464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2649474"/>
            <a:ext cx="4800600" cy="4208526"/>
          </a:xfrm>
          <a:prstGeom prst="rect">
            <a:avLst/>
          </a:prstGeom>
        </p:spPr>
      </p:pic>
    </p:spTree>
    <p:extLst>
      <p:ext uri="{BB962C8B-B14F-4D97-AF65-F5344CB8AC3E}">
        <p14:creationId xmlns:p14="http://schemas.microsoft.com/office/powerpoint/2010/main" val="3485573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5486400" cy="7315200"/>
          </a:xfrm>
          <a:prstGeom prst="rect">
            <a:avLst/>
          </a:prstGeom>
        </p:spPr>
      </p:pic>
    </p:spTree>
    <p:extLst>
      <p:ext uri="{BB962C8B-B14F-4D97-AF65-F5344CB8AC3E}">
        <p14:creationId xmlns:p14="http://schemas.microsoft.com/office/powerpoint/2010/main" val="3747388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685800" y="152400"/>
            <a:ext cx="6870700" cy="838200"/>
          </a:xfrm>
        </p:spPr>
        <p:txBody>
          <a:bodyPr/>
          <a:lstStyle/>
          <a:p>
            <a:r>
              <a:rPr lang="en-US"/>
              <a:t>ParaPhimosis</a:t>
            </a:r>
          </a:p>
        </p:txBody>
      </p:sp>
      <p:sp>
        <p:nvSpPr>
          <p:cNvPr id="191491" name="Rectangle 3"/>
          <p:cNvSpPr>
            <a:spLocks noGrp="1" noChangeArrowheads="1"/>
          </p:cNvSpPr>
          <p:nvPr>
            <p:ph type="body" sz="half" idx="1"/>
          </p:nvPr>
        </p:nvSpPr>
        <p:spPr>
          <a:xfrm>
            <a:off x="228600" y="914400"/>
            <a:ext cx="5029200" cy="5257800"/>
          </a:xfrm>
        </p:spPr>
        <p:txBody>
          <a:bodyPr/>
          <a:lstStyle/>
          <a:p>
            <a:pPr>
              <a:lnSpc>
                <a:spcPct val="80000"/>
              </a:lnSpc>
            </a:pPr>
            <a:r>
              <a:rPr lang="en-US" sz="2000" b="1">
                <a:latin typeface="Times New Roman" pitchFamily="18" charset="0"/>
                <a:cs typeface="Times New Roman" pitchFamily="18" charset="0"/>
              </a:rPr>
              <a:t>Paraphimosis occurs when the foreskin has been retracted and narrows below the glans, constricting the lymphatic drainage and causing the glans to swell.</a:t>
            </a:r>
          </a:p>
          <a:p>
            <a:pPr>
              <a:lnSpc>
                <a:spcPct val="80000"/>
              </a:lnSpc>
              <a:buFontTx/>
              <a:buNone/>
            </a:pPr>
            <a:endParaRPr lang="en-US" sz="2000" b="1">
              <a:latin typeface="Times New Roman" pitchFamily="18" charset="0"/>
              <a:cs typeface="Times New Roman" pitchFamily="18" charset="0"/>
            </a:endParaRPr>
          </a:p>
          <a:p>
            <a:pPr>
              <a:lnSpc>
                <a:spcPct val="80000"/>
              </a:lnSpc>
            </a:pPr>
            <a:r>
              <a:rPr lang="en-US" sz="2000" b="1">
                <a:latin typeface="Times New Roman" pitchFamily="18" charset="0"/>
                <a:cs typeface="Times New Roman" pitchFamily="18" charset="0"/>
              </a:rPr>
              <a:t> If not corrected, blood flow in the penis becomes impeded by the increasingly constricting band of foreskin, which causes further swelling of the glans. Because lack of oxygen from the reduced blood flow can cause tissue death (necrosis)</a:t>
            </a:r>
          </a:p>
          <a:p>
            <a:pPr>
              <a:lnSpc>
                <a:spcPct val="80000"/>
              </a:lnSpc>
              <a:buFontTx/>
              <a:buNone/>
            </a:pPr>
            <a:endParaRPr lang="en-US" sz="2000" b="1">
              <a:latin typeface="Times New Roman" pitchFamily="18" charset="0"/>
              <a:cs typeface="Times New Roman" pitchFamily="18" charset="0"/>
            </a:endParaRPr>
          </a:p>
          <a:p>
            <a:pPr>
              <a:lnSpc>
                <a:spcPct val="80000"/>
              </a:lnSpc>
            </a:pPr>
            <a:r>
              <a:rPr lang="en-US" sz="2000" b="1">
                <a:latin typeface="Times New Roman" pitchFamily="18" charset="0"/>
                <a:cs typeface="Times New Roman" pitchFamily="18" charset="0"/>
              </a:rPr>
              <a:t>paraphimosis is considered a medical emergency and requires immediate treatment. </a:t>
            </a:r>
          </a:p>
        </p:txBody>
      </p:sp>
      <p:pic>
        <p:nvPicPr>
          <p:cNvPr id="191493" name="Picture 5" descr="para"/>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562600" y="1219200"/>
            <a:ext cx="3287713" cy="4800600"/>
          </a:xfrm>
        </p:spPr>
      </p:pic>
    </p:spTree>
    <p:extLst>
      <p:ext uri="{BB962C8B-B14F-4D97-AF65-F5344CB8AC3E}">
        <p14:creationId xmlns:p14="http://schemas.microsoft.com/office/powerpoint/2010/main" val="268153696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72" y="381000"/>
            <a:ext cx="8699228" cy="5791200"/>
          </a:xfrm>
          <a:prstGeom prst="rect">
            <a:avLst/>
          </a:prstGeom>
        </p:spPr>
      </p:pic>
    </p:spTree>
    <p:extLst>
      <p:ext uri="{BB962C8B-B14F-4D97-AF65-F5344CB8AC3E}">
        <p14:creationId xmlns:p14="http://schemas.microsoft.com/office/powerpoint/2010/main" val="1057952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800"/>
            <a:ext cx="8240205" cy="6172200"/>
          </a:xfrm>
          <a:prstGeom prst="rect">
            <a:avLst/>
          </a:prstGeom>
        </p:spPr>
      </p:pic>
    </p:spTree>
    <p:extLst>
      <p:ext uri="{BB962C8B-B14F-4D97-AF65-F5344CB8AC3E}">
        <p14:creationId xmlns:p14="http://schemas.microsoft.com/office/powerpoint/2010/main" val="40132625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Rectangle 4"/>
          <p:cNvSpPr>
            <a:spLocks noChangeArrowheads="1"/>
          </p:cNvSpPr>
          <p:nvPr/>
        </p:nvSpPr>
        <p:spPr bwMode="auto">
          <a:xfrm>
            <a:off x="228600" y="14288"/>
            <a:ext cx="8686800" cy="666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2400" b="1" u="sng">
                <a:solidFill>
                  <a:schemeClr val="tx2"/>
                </a:solidFill>
                <a:cs typeface="Times New Roman" pitchFamily="18" charset="0"/>
              </a:rPr>
              <a:t>Causes:</a:t>
            </a:r>
            <a:r>
              <a:rPr lang="en-US" sz="2400">
                <a:latin typeface="Times New Roman" pitchFamily="18" charset="0"/>
                <a:cs typeface="Times New Roman" pitchFamily="18" charset="0"/>
              </a:rPr>
              <a:t> </a:t>
            </a:r>
          </a:p>
          <a:p>
            <a:pPr>
              <a:buFontTx/>
              <a:buChar char="•"/>
            </a:pPr>
            <a:r>
              <a:rPr lang="en-US" sz="2400">
                <a:latin typeface="Times New Roman" pitchFamily="18" charset="0"/>
                <a:cs typeface="Times New Roman" pitchFamily="18" charset="0"/>
              </a:rPr>
              <a:t>Bacterial infection (e.g., balanoposthitis) </a:t>
            </a:r>
          </a:p>
          <a:p>
            <a:pPr>
              <a:buFontTx/>
              <a:buChar char="•"/>
            </a:pPr>
            <a:r>
              <a:rPr lang="en-US" sz="2400">
                <a:latin typeface="Times New Roman" pitchFamily="18" charset="0"/>
                <a:cs typeface="Times New Roman" pitchFamily="18" charset="0"/>
              </a:rPr>
              <a:t>Catheterization (i.e., if the foreskin is not returned to its original   </a:t>
            </a:r>
          </a:p>
          <a:p>
            <a:r>
              <a:rPr lang="en-US" sz="2400">
                <a:latin typeface="Times New Roman" pitchFamily="18" charset="0"/>
                <a:cs typeface="Times New Roman" pitchFamily="18" charset="0"/>
              </a:rPr>
              <a:t>position after a urethral catheter is inserted, the glans may become swollen, which can initiate paraphimosis) </a:t>
            </a:r>
          </a:p>
          <a:p>
            <a:pPr>
              <a:buFontTx/>
              <a:buChar char="•"/>
            </a:pPr>
            <a:r>
              <a:rPr lang="en-US" sz="2400">
                <a:latin typeface="Times New Roman" pitchFamily="18" charset="0"/>
                <a:cs typeface="Times New Roman" pitchFamily="18" charset="0"/>
              </a:rPr>
              <a:t>Poor hygiene </a:t>
            </a:r>
          </a:p>
          <a:p>
            <a:pPr>
              <a:buFontTx/>
              <a:buChar char="•"/>
            </a:pPr>
            <a:r>
              <a:rPr lang="en-US" sz="2400">
                <a:latin typeface="Times New Roman" pitchFamily="18" charset="0"/>
                <a:cs typeface="Times New Roman" pitchFamily="18" charset="0"/>
              </a:rPr>
              <a:t>Swelling-producing injury </a:t>
            </a:r>
          </a:p>
          <a:p>
            <a:pPr>
              <a:buFontTx/>
              <a:buChar char="•"/>
            </a:pPr>
            <a:r>
              <a:rPr lang="en-US" sz="2400">
                <a:latin typeface="Times New Roman" pitchFamily="18" charset="0"/>
                <a:cs typeface="Times New Roman" pitchFamily="18" charset="0"/>
              </a:rPr>
              <a:t>Vigorous sexual intercourse </a:t>
            </a:r>
          </a:p>
          <a:p>
            <a:endParaRPr lang="en-US" sz="2400" b="1" u="sng">
              <a:solidFill>
                <a:schemeClr val="tx2"/>
              </a:solidFill>
              <a:latin typeface="Times New Roman" pitchFamily="18" charset="0"/>
              <a:cs typeface="Times New Roman" pitchFamily="18" charset="0"/>
            </a:endParaRPr>
          </a:p>
          <a:p>
            <a:r>
              <a:rPr lang="en-US" sz="2400" b="1" u="sng">
                <a:solidFill>
                  <a:schemeClr val="tx2"/>
                </a:solidFill>
                <a:latin typeface="Times New Roman" pitchFamily="18" charset="0"/>
                <a:cs typeface="Times New Roman" pitchFamily="18" charset="0"/>
              </a:rPr>
              <a:t>Symptoms and Signs</a:t>
            </a:r>
            <a:r>
              <a:rPr lang="en-US" sz="2400">
                <a:latin typeface="Times New Roman" pitchFamily="18" charset="0"/>
                <a:cs typeface="Times New Roman" pitchFamily="18" charset="0"/>
              </a:rPr>
              <a:t> :</a:t>
            </a:r>
          </a:p>
          <a:p>
            <a:pPr>
              <a:buFontTx/>
              <a:buChar char="•"/>
            </a:pPr>
            <a:r>
              <a:rPr lang="en-US" sz="2400">
                <a:latin typeface="Times New Roman" pitchFamily="18" charset="0"/>
                <a:cs typeface="Times New Roman" pitchFamily="18" charset="0"/>
              </a:rPr>
              <a:t> Inability to urinate (urinary retention) </a:t>
            </a:r>
          </a:p>
          <a:p>
            <a:pPr>
              <a:buFontTx/>
              <a:buChar char="•"/>
            </a:pPr>
            <a:r>
              <a:rPr lang="en-US" sz="2400">
                <a:latin typeface="Times New Roman" pitchFamily="18" charset="0"/>
                <a:cs typeface="Times New Roman" pitchFamily="18" charset="0"/>
              </a:rPr>
              <a:t>Penile pain</a:t>
            </a:r>
          </a:p>
          <a:p>
            <a:pPr>
              <a:buFontTx/>
              <a:buChar char="•"/>
            </a:pPr>
            <a:r>
              <a:rPr lang="en-US" sz="2400">
                <a:latin typeface="Times New Roman" pitchFamily="18" charset="0"/>
                <a:cs typeface="Times New Roman" pitchFamily="18" charset="0"/>
              </a:rPr>
              <a:t>Swollen glans (the shaft of the penis is not swollen) </a:t>
            </a:r>
          </a:p>
          <a:p>
            <a:pPr>
              <a:buFontTx/>
              <a:buChar char="•"/>
            </a:pPr>
            <a:r>
              <a:rPr lang="en-US" sz="2400">
                <a:latin typeface="Times New Roman" pitchFamily="18" charset="0"/>
                <a:cs typeface="Times New Roman" pitchFamily="18" charset="0"/>
              </a:rPr>
              <a:t>Redness, Black tissue on the glans (indicates necrosis</a:t>
            </a:r>
          </a:p>
          <a:p>
            <a:pPr>
              <a:buFontTx/>
              <a:buChar char="•"/>
            </a:pPr>
            <a:r>
              <a:rPr lang="en-US" sz="2400">
                <a:latin typeface="Times New Roman" pitchFamily="18" charset="0"/>
                <a:cs typeface="Times New Roman" pitchFamily="18" charset="0"/>
              </a:rPr>
              <a:t>Band of retracted foreskin tissue beneath the glans</a:t>
            </a:r>
          </a:p>
          <a:p>
            <a:pPr lvl="4">
              <a:buFontTx/>
              <a:buChar char="•"/>
            </a:pPr>
            <a:r>
              <a:rPr lang="en-US" sz="2400">
                <a:latin typeface="Times New Roman" pitchFamily="18" charset="0"/>
                <a:cs typeface="Times New Roman" pitchFamily="18" charset="0"/>
              </a:rPr>
              <a:t>Tenderness </a:t>
            </a:r>
          </a:p>
          <a:p>
            <a:pPr>
              <a:buFontTx/>
              <a:buChar char="•"/>
            </a:pP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a:t>
            </a:r>
          </a:p>
        </p:txBody>
      </p:sp>
    </p:spTree>
    <p:extLst>
      <p:ext uri="{BB962C8B-B14F-4D97-AF65-F5344CB8AC3E}">
        <p14:creationId xmlns:p14="http://schemas.microsoft.com/office/powerpoint/2010/main" val="277511583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ChangeArrowheads="1"/>
          </p:cNvSpPr>
          <p:nvPr/>
        </p:nvSpPr>
        <p:spPr bwMode="auto">
          <a:xfrm>
            <a:off x="304800" y="1066800"/>
            <a:ext cx="81534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400" b="1" u="sng">
                <a:solidFill>
                  <a:schemeClr val="tx2"/>
                </a:solidFill>
                <a:cs typeface="Times New Roman" pitchFamily="18" charset="0"/>
              </a:rPr>
              <a:t>Diagnosis</a:t>
            </a:r>
            <a:r>
              <a:rPr lang="en-US" sz="2400">
                <a:cs typeface="Times New Roman" pitchFamily="18" charset="0"/>
              </a:rPr>
              <a:t> </a:t>
            </a:r>
          </a:p>
          <a:p>
            <a:r>
              <a:rPr lang="en-US" sz="2400">
                <a:latin typeface="Times New Roman" pitchFamily="18" charset="0"/>
                <a:cs typeface="Times New Roman" pitchFamily="18" charset="0"/>
              </a:rPr>
              <a:t>Paraphimosis is diagnosed during physical examination. </a:t>
            </a:r>
          </a:p>
          <a:p>
            <a:endParaRPr lang="en-US" sz="2400">
              <a:latin typeface="Times New Roman" pitchFamily="18" charset="0"/>
              <a:cs typeface="Times New Roman" pitchFamily="18" charset="0"/>
            </a:endParaRPr>
          </a:p>
          <a:p>
            <a:endParaRPr lang="en-US" sz="2400">
              <a:latin typeface="Times New Roman" pitchFamily="18" charset="0"/>
              <a:cs typeface="Times New Roman" pitchFamily="18" charset="0"/>
            </a:endParaRPr>
          </a:p>
          <a:p>
            <a:r>
              <a:rPr lang="en-US" sz="2400" b="1" u="sng">
                <a:solidFill>
                  <a:schemeClr val="tx2"/>
                </a:solidFill>
                <a:cs typeface="Times New Roman" pitchFamily="18" charset="0"/>
              </a:rPr>
              <a:t>Treatment </a:t>
            </a:r>
          </a:p>
          <a:p>
            <a:pPr>
              <a:buFontTx/>
              <a:buChar char="•"/>
            </a:pPr>
            <a:r>
              <a:rPr lang="en-US" sz="2400">
                <a:latin typeface="Times New Roman" pitchFamily="18" charset="0"/>
                <a:cs typeface="Times New Roman" pitchFamily="18" charset="0"/>
              </a:rPr>
              <a:t>Injection of hyaluronidase with lidocane followed by gentel pressure. This usually results in reduction </a:t>
            </a:r>
          </a:p>
          <a:p>
            <a:pPr>
              <a:buFontTx/>
              <a:buChar char="•"/>
            </a:pPr>
            <a:r>
              <a:rPr lang="en-US" sz="2400">
                <a:latin typeface="Times New Roman" pitchFamily="18" charset="0"/>
                <a:cs typeface="Times New Roman" pitchFamily="18" charset="0"/>
              </a:rPr>
              <a:t>Failure </a:t>
            </a:r>
            <a:r>
              <a:rPr lang="en-US" sz="2400">
                <a:latin typeface="Times New Roman" pitchFamily="18" charset="0"/>
                <a:cs typeface="Times New Roman" pitchFamily="18" charset="0"/>
                <a:sym typeface="Wingdings" pitchFamily="2" charset="2"/>
              </a:rPr>
              <a:t> incision of he constricting band</a:t>
            </a:r>
            <a:endParaRPr lang="en-US" sz="2400">
              <a:latin typeface="Times New Roman" pitchFamily="18" charset="0"/>
              <a:cs typeface="Times New Roman" pitchFamily="18" charset="0"/>
            </a:endParaRPr>
          </a:p>
          <a:p>
            <a:pPr>
              <a:buFontTx/>
              <a:buChar char="•"/>
            </a:pPr>
            <a:r>
              <a:rPr lang="en-US" sz="2400">
                <a:latin typeface="Times New Roman" pitchFamily="18" charset="0"/>
                <a:cs typeface="Times New Roman" pitchFamily="18" charset="0"/>
              </a:rPr>
              <a:t>Circumcision to prevent reoccurrence </a:t>
            </a:r>
          </a:p>
          <a:p>
            <a:pPr>
              <a:buFontTx/>
              <a:buChar char="•"/>
            </a:pP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88577584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685800" y="152400"/>
            <a:ext cx="6870700" cy="838200"/>
          </a:xfrm>
        </p:spPr>
        <p:txBody>
          <a:bodyPr/>
          <a:lstStyle/>
          <a:p>
            <a:r>
              <a:rPr lang="en-US"/>
              <a:t>Epididymo-orchitis</a:t>
            </a:r>
          </a:p>
        </p:txBody>
      </p:sp>
      <p:sp>
        <p:nvSpPr>
          <p:cNvPr id="181251" name="Rectangle 3"/>
          <p:cNvSpPr>
            <a:spLocks noGrp="1" noChangeArrowheads="1"/>
          </p:cNvSpPr>
          <p:nvPr>
            <p:ph type="body" sz="half" idx="1"/>
          </p:nvPr>
        </p:nvSpPr>
        <p:spPr>
          <a:xfrm>
            <a:off x="609600" y="1447800"/>
            <a:ext cx="5029200" cy="5029200"/>
          </a:xfrm>
        </p:spPr>
        <p:txBody>
          <a:bodyPr>
            <a:normAutofit lnSpcReduction="10000"/>
          </a:bodyPr>
          <a:lstStyle/>
          <a:p>
            <a:pPr>
              <a:lnSpc>
                <a:spcPct val="90000"/>
              </a:lnSpc>
            </a:pPr>
            <a:r>
              <a:rPr lang="en-US" sz="2400" dirty="0">
                <a:latin typeface="Times New Roman" pitchFamily="18" charset="0"/>
                <a:cs typeface="Times New Roman" pitchFamily="18" charset="0"/>
              </a:rPr>
              <a:t>This is primarily an infection of the epididymis, but some </a:t>
            </a:r>
            <a:r>
              <a:rPr lang="en-US" sz="2400" dirty="0" err="1">
                <a:latin typeface="Times New Roman" pitchFamily="18" charset="0"/>
                <a:cs typeface="Times New Roman" pitchFamily="18" charset="0"/>
              </a:rPr>
              <a:t>oedema</a:t>
            </a:r>
            <a:r>
              <a:rPr lang="en-US" sz="2400" dirty="0">
                <a:latin typeface="Times New Roman" pitchFamily="18" charset="0"/>
                <a:cs typeface="Times New Roman" pitchFamily="18" charset="0"/>
              </a:rPr>
              <a:t> &amp; inflammatory changes spread into the testis </a:t>
            </a:r>
          </a:p>
          <a:p>
            <a:pPr>
              <a:lnSpc>
                <a:spcPct val="90000"/>
              </a:lnSpc>
            </a:pPr>
            <a:r>
              <a:rPr lang="en-US" sz="2400" dirty="0">
                <a:latin typeface="Times New Roman" pitchFamily="18" charset="0"/>
                <a:cs typeface="Times New Roman" pitchFamily="18" charset="0"/>
              </a:rPr>
              <a:t>There maybe an associated urinary tract infection.</a:t>
            </a:r>
          </a:p>
          <a:p>
            <a:pPr>
              <a:lnSpc>
                <a:spcPct val="90000"/>
              </a:lnSpc>
            </a:pPr>
            <a:r>
              <a:rPr lang="en-US" sz="2400" b="1" u="sng" dirty="0">
                <a:solidFill>
                  <a:schemeClr val="tx2"/>
                </a:solidFill>
                <a:latin typeface="Times New Roman" pitchFamily="18" charset="0"/>
                <a:cs typeface="Times New Roman" pitchFamily="18" charset="0"/>
              </a:rPr>
              <a:t>Types:</a:t>
            </a:r>
          </a:p>
          <a:p>
            <a:pPr>
              <a:lnSpc>
                <a:spcPct val="90000"/>
              </a:lnSpc>
              <a:buFontTx/>
              <a:buNone/>
            </a:pPr>
            <a:r>
              <a:rPr lang="en-US" sz="2400" i="1" dirty="0">
                <a:latin typeface="Times New Roman" pitchFamily="18" charset="0"/>
                <a:cs typeface="Times New Roman" pitchFamily="18" charset="0"/>
              </a:rPr>
              <a:t>Acute </a:t>
            </a:r>
            <a:r>
              <a:rPr lang="en-US" sz="2400" dirty="0">
                <a:latin typeface="Times New Roman" pitchFamily="18" charset="0"/>
                <a:cs typeface="Times New Roman" pitchFamily="18" charset="0"/>
              </a:rPr>
              <a:t>                                </a:t>
            </a:r>
          </a:p>
          <a:p>
            <a:pPr lvl="1">
              <a:lnSpc>
                <a:spcPct val="90000"/>
              </a:lnSpc>
            </a:pPr>
            <a:r>
              <a:rPr lang="en-US" sz="2400" dirty="0">
                <a:latin typeface="Times New Roman" pitchFamily="18" charset="0"/>
                <a:cs typeface="Times New Roman" pitchFamily="18" charset="0"/>
              </a:rPr>
              <a:t>Under 40 years old </a:t>
            </a:r>
            <a:r>
              <a:rPr lang="en-US" sz="2400" dirty="0">
                <a:latin typeface="Times New Roman" pitchFamily="18" charset="0"/>
                <a:cs typeface="Times New Roman" pitchFamily="18" charset="0"/>
                <a:sym typeface="Wingdings" pitchFamily="2" charset="2"/>
              </a:rPr>
              <a:t></a:t>
            </a:r>
            <a:r>
              <a:rPr lang="en-US" sz="2400" dirty="0" err="1">
                <a:latin typeface="Times New Roman" pitchFamily="18" charset="0"/>
                <a:cs typeface="Times New Roman" pitchFamily="18" charset="0"/>
              </a:rPr>
              <a:t>chalmydia</a:t>
            </a:r>
            <a:r>
              <a:rPr lang="en-US" sz="2400" dirty="0">
                <a:latin typeface="Times New Roman" pitchFamily="18" charset="0"/>
                <a:cs typeface="Times New Roman" pitchFamily="18" charset="0"/>
              </a:rPr>
              <a:t> trachomatis &amp; gonorrhea</a:t>
            </a:r>
          </a:p>
          <a:p>
            <a:pPr lvl="1">
              <a:lnSpc>
                <a:spcPct val="90000"/>
              </a:lnSpc>
            </a:pPr>
            <a:r>
              <a:rPr lang="en-US" sz="2400" dirty="0">
                <a:latin typeface="Times New Roman" pitchFamily="18" charset="0"/>
                <a:cs typeface="Times New Roman" pitchFamily="18" charset="0"/>
              </a:rPr>
              <a:t>In old </a:t>
            </a:r>
            <a:r>
              <a:rPr lang="en-US" sz="2400" dirty="0" err="1">
                <a:latin typeface="Times New Roman" pitchFamily="18" charset="0"/>
                <a:cs typeface="Times New Roman" pitchFamily="18" charset="0"/>
              </a:rPr>
              <a:t>pt</a:t>
            </a:r>
            <a:r>
              <a:rPr lang="en-US" sz="2400" dirty="0">
                <a:latin typeface="Times New Roman" pitchFamily="18" charset="0"/>
                <a:cs typeface="Times New Roman" pitchFamily="18" charset="0"/>
              </a:rPr>
              <a:t> </a:t>
            </a:r>
            <a:r>
              <a:rPr lang="en-US" sz="2400" dirty="0">
                <a:latin typeface="Times New Roman" pitchFamily="18" charset="0"/>
                <a:cs typeface="Times New Roman" pitchFamily="18" charset="0"/>
                <a:sym typeface="Wingdings" pitchFamily="2" charset="2"/>
              </a:rPr>
              <a:t></a:t>
            </a:r>
            <a:r>
              <a:rPr lang="en-US" sz="2400" dirty="0">
                <a:latin typeface="Times New Roman" pitchFamily="18" charset="0"/>
                <a:cs typeface="Times New Roman" pitchFamily="18" charset="0"/>
              </a:rPr>
              <a:t>enterococci, </a:t>
            </a:r>
            <a:r>
              <a:rPr lang="en-US" sz="2400" dirty="0" err="1">
                <a:latin typeface="Times New Roman" pitchFamily="18" charset="0"/>
                <a:cs typeface="Times New Roman" pitchFamily="18" charset="0"/>
              </a:rPr>
              <a:t>E.coli</a:t>
            </a:r>
            <a:endParaRPr lang="en-US" sz="2400" dirty="0">
              <a:latin typeface="Times New Roman" pitchFamily="18" charset="0"/>
              <a:cs typeface="Times New Roman" pitchFamily="18" charset="0"/>
            </a:endParaRPr>
          </a:p>
          <a:p>
            <a:pPr>
              <a:lnSpc>
                <a:spcPct val="90000"/>
              </a:lnSpc>
              <a:buFontTx/>
              <a:buNone/>
            </a:pPr>
            <a:r>
              <a:rPr lang="en-US" sz="2400" i="1" dirty="0">
                <a:latin typeface="Times New Roman" pitchFamily="18" charset="0"/>
                <a:cs typeface="Times New Roman" pitchFamily="18" charset="0"/>
              </a:rPr>
              <a:t>Chronic </a:t>
            </a:r>
          </a:p>
          <a:p>
            <a:pPr lvl="1">
              <a:lnSpc>
                <a:spcPct val="90000"/>
              </a:lnSpc>
            </a:pPr>
            <a:r>
              <a:rPr lang="en-US" sz="2400" dirty="0">
                <a:latin typeface="Times New Roman" pitchFamily="18" charset="0"/>
                <a:cs typeface="Times New Roman" pitchFamily="18" charset="0"/>
              </a:rPr>
              <a:t>Follow recurrent acute attacks</a:t>
            </a:r>
          </a:p>
          <a:p>
            <a:pPr lvl="1">
              <a:lnSpc>
                <a:spcPct val="90000"/>
              </a:lnSpc>
            </a:pPr>
            <a:r>
              <a:rPr lang="en-US" sz="2400" dirty="0">
                <a:latin typeface="Times New Roman" pitchFamily="18" charset="0"/>
                <a:cs typeface="Times New Roman" pitchFamily="18" charset="0"/>
              </a:rPr>
              <a:t>TB</a:t>
            </a:r>
          </a:p>
          <a:p>
            <a:pPr>
              <a:lnSpc>
                <a:spcPct val="90000"/>
              </a:lnSpc>
              <a:buFontTx/>
              <a:buNone/>
            </a:pPr>
            <a:endParaRPr lang="en-US" sz="2400" dirty="0">
              <a:latin typeface="Times New Roman" pitchFamily="18" charset="0"/>
              <a:cs typeface="Times New Roman" pitchFamily="18" charset="0"/>
            </a:endParaRPr>
          </a:p>
        </p:txBody>
      </p:sp>
      <p:pic>
        <p:nvPicPr>
          <p:cNvPr id="4" name="Picture 3" descr="f6775b37d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362200"/>
            <a:ext cx="2803525"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96863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5" name="Rectangle 3"/>
          <p:cNvSpPr>
            <a:spLocks noGrp="1" noChangeArrowheads="1"/>
          </p:cNvSpPr>
          <p:nvPr>
            <p:ph type="body" idx="1"/>
          </p:nvPr>
        </p:nvSpPr>
        <p:spPr>
          <a:xfrm>
            <a:off x="228600" y="838200"/>
            <a:ext cx="7386638" cy="5259388"/>
          </a:xfrm>
        </p:spPr>
        <p:txBody>
          <a:bodyPr/>
          <a:lstStyle/>
          <a:p>
            <a:pPr>
              <a:lnSpc>
                <a:spcPct val="80000"/>
              </a:lnSpc>
              <a:buFontTx/>
              <a:buNone/>
            </a:pPr>
            <a:r>
              <a:rPr lang="en-US" sz="2400" b="1" u="sng">
                <a:solidFill>
                  <a:schemeClr val="tx2"/>
                </a:solidFill>
                <a:cs typeface="Times New Roman" pitchFamily="18" charset="0"/>
              </a:rPr>
              <a:t>Hisory:</a:t>
            </a:r>
          </a:p>
          <a:p>
            <a:pPr>
              <a:lnSpc>
                <a:spcPct val="80000"/>
              </a:lnSpc>
            </a:pPr>
            <a:r>
              <a:rPr lang="en-US" sz="2400">
                <a:latin typeface="Times New Roman" pitchFamily="18" charset="0"/>
                <a:cs typeface="Times New Roman" pitchFamily="18" charset="0"/>
              </a:rPr>
              <a:t>Sever pain (comes quickly-hrs- ,can be relieved by scrotal support) &amp; swelling in one side of the scrotum</a:t>
            </a:r>
          </a:p>
          <a:p>
            <a:pPr>
              <a:lnSpc>
                <a:spcPct val="80000"/>
              </a:lnSpc>
            </a:pPr>
            <a:r>
              <a:rPr lang="en-US" sz="2400">
                <a:latin typeface="Times New Roman" pitchFamily="18" charset="0"/>
                <a:cs typeface="Times New Roman" pitchFamily="18" charset="0"/>
              </a:rPr>
              <a:t>Malaise, fever, sweating &amp;loss of appetite</a:t>
            </a:r>
          </a:p>
          <a:p>
            <a:pPr>
              <a:lnSpc>
                <a:spcPct val="80000"/>
              </a:lnSpc>
            </a:pPr>
            <a:r>
              <a:rPr lang="en-US" sz="2400">
                <a:latin typeface="Times New Roman" pitchFamily="18" charset="0"/>
                <a:cs typeface="Times New Roman" pitchFamily="18" charset="0"/>
              </a:rPr>
              <a:t>Symptoms of urinary tract infection</a:t>
            </a:r>
          </a:p>
          <a:p>
            <a:pPr>
              <a:lnSpc>
                <a:spcPct val="80000"/>
              </a:lnSpc>
              <a:buFontTx/>
              <a:buNone/>
            </a:pPr>
            <a:endParaRPr lang="en-US" sz="2400">
              <a:latin typeface="Times New Roman" pitchFamily="18" charset="0"/>
              <a:cs typeface="Times New Roman" pitchFamily="18" charset="0"/>
            </a:endParaRPr>
          </a:p>
          <a:p>
            <a:pPr>
              <a:lnSpc>
                <a:spcPct val="80000"/>
              </a:lnSpc>
              <a:buFontTx/>
              <a:buNone/>
            </a:pPr>
            <a:r>
              <a:rPr lang="en-US" sz="2400" b="1" u="sng">
                <a:solidFill>
                  <a:schemeClr val="tx2"/>
                </a:solidFill>
                <a:cs typeface="Times New Roman" pitchFamily="18" charset="0"/>
              </a:rPr>
              <a:t>O/E:</a:t>
            </a:r>
          </a:p>
          <a:p>
            <a:pPr>
              <a:lnSpc>
                <a:spcPct val="80000"/>
              </a:lnSpc>
            </a:pPr>
            <a:r>
              <a:rPr lang="en-US" sz="2400">
                <a:latin typeface="Times New Roman" pitchFamily="18" charset="0"/>
                <a:cs typeface="Times New Roman" pitchFamily="18" charset="0"/>
              </a:rPr>
              <a:t>Swelling confined to one side of the scrotum</a:t>
            </a:r>
          </a:p>
          <a:p>
            <a:pPr>
              <a:lnSpc>
                <a:spcPct val="80000"/>
              </a:lnSpc>
            </a:pPr>
            <a:r>
              <a:rPr lang="en-US" sz="2400">
                <a:latin typeface="Times New Roman" pitchFamily="18" charset="0"/>
                <a:cs typeface="Times New Roman" pitchFamily="18" charset="0"/>
              </a:rPr>
              <a:t>Scrotal skin red &amp;shiny, four days later become bronze in color </a:t>
            </a:r>
          </a:p>
          <a:p>
            <a:pPr>
              <a:lnSpc>
                <a:spcPct val="80000"/>
              </a:lnSpc>
            </a:pPr>
            <a:r>
              <a:rPr lang="en-US" sz="2400">
                <a:latin typeface="Times New Roman" pitchFamily="18" charset="0"/>
                <a:cs typeface="Times New Roman" pitchFamily="18" charset="0"/>
              </a:rPr>
              <a:t>Scrotal skin hot</a:t>
            </a:r>
          </a:p>
          <a:p>
            <a:pPr>
              <a:lnSpc>
                <a:spcPct val="80000"/>
              </a:lnSpc>
            </a:pPr>
            <a:r>
              <a:rPr lang="en-US" sz="2400">
                <a:latin typeface="Times New Roman" pitchFamily="18" charset="0"/>
                <a:cs typeface="Times New Roman" pitchFamily="18" charset="0"/>
              </a:rPr>
              <a:t>Not-tender but the testis&amp; epididymis are very tender </a:t>
            </a:r>
          </a:p>
          <a:p>
            <a:pPr>
              <a:lnSpc>
                <a:spcPct val="80000"/>
              </a:lnSpc>
            </a:pPr>
            <a:r>
              <a:rPr lang="en-US" sz="2400">
                <a:latin typeface="Times New Roman" pitchFamily="18" charset="0"/>
                <a:cs typeface="Times New Roman" pitchFamily="18" charset="0"/>
              </a:rPr>
              <a:t>Surface of epididymis smooth</a:t>
            </a:r>
          </a:p>
          <a:p>
            <a:pPr>
              <a:lnSpc>
                <a:spcPct val="80000"/>
              </a:lnSpc>
            </a:pPr>
            <a:r>
              <a:rPr lang="en-US" sz="2400">
                <a:latin typeface="Times New Roman" pitchFamily="18" charset="0"/>
                <a:cs typeface="Times New Roman" pitchFamily="18" charset="0"/>
              </a:rPr>
              <a:t>Swelling is fluctuant (secondary hydrocele)</a:t>
            </a:r>
          </a:p>
        </p:txBody>
      </p:sp>
    </p:spTree>
    <p:extLst>
      <p:ext uri="{BB962C8B-B14F-4D97-AF65-F5344CB8AC3E}">
        <p14:creationId xmlns:p14="http://schemas.microsoft.com/office/powerpoint/2010/main" val="170526642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Grp="1" noChangeArrowheads="1"/>
          </p:cNvSpPr>
          <p:nvPr>
            <p:ph type="body" idx="1"/>
          </p:nvPr>
        </p:nvSpPr>
        <p:spPr>
          <a:xfrm>
            <a:off x="457200" y="914400"/>
            <a:ext cx="7696200" cy="3657600"/>
          </a:xfrm>
        </p:spPr>
        <p:txBody>
          <a:bodyPr>
            <a:normAutofit fontScale="92500" lnSpcReduction="10000"/>
          </a:bodyPr>
          <a:lstStyle/>
          <a:p>
            <a:pPr>
              <a:lnSpc>
                <a:spcPct val="80000"/>
              </a:lnSpc>
              <a:buFontTx/>
              <a:buNone/>
            </a:pPr>
            <a:r>
              <a:rPr lang="en-US" sz="2400" b="1" u="sng">
                <a:solidFill>
                  <a:schemeClr val="tx2"/>
                </a:solidFill>
                <a:cs typeface="Times New Roman" pitchFamily="18" charset="0"/>
              </a:rPr>
              <a:t>Investigation:</a:t>
            </a:r>
          </a:p>
          <a:p>
            <a:pPr>
              <a:lnSpc>
                <a:spcPct val="80000"/>
              </a:lnSpc>
            </a:pPr>
            <a:r>
              <a:rPr lang="en-US" sz="2400">
                <a:latin typeface="Times New Roman" pitchFamily="18" charset="0"/>
                <a:cs typeface="Times New Roman" pitchFamily="18" charset="0"/>
              </a:rPr>
              <a:t>CBC ,Leukocytosis</a:t>
            </a:r>
          </a:p>
          <a:p>
            <a:pPr>
              <a:lnSpc>
                <a:spcPct val="80000"/>
              </a:lnSpc>
            </a:pPr>
            <a:r>
              <a:rPr lang="en-US" sz="2400">
                <a:latin typeface="Times New Roman" pitchFamily="18" charset="0"/>
                <a:cs typeface="Times New Roman" pitchFamily="18" charset="0"/>
              </a:rPr>
              <a:t>MSU</a:t>
            </a:r>
          </a:p>
          <a:p>
            <a:pPr>
              <a:lnSpc>
                <a:spcPct val="80000"/>
              </a:lnSpc>
            </a:pPr>
            <a:r>
              <a:rPr lang="en-US" sz="2400">
                <a:latin typeface="Times New Roman" pitchFamily="18" charset="0"/>
                <a:cs typeface="Times New Roman" pitchFamily="18" charset="0"/>
              </a:rPr>
              <a:t>U/S &amp; doplar </a:t>
            </a:r>
          </a:p>
          <a:p>
            <a:pPr>
              <a:lnSpc>
                <a:spcPct val="80000"/>
              </a:lnSpc>
              <a:buFontTx/>
              <a:buNone/>
            </a:pPr>
            <a:endParaRPr lang="en-US" sz="2400" b="1">
              <a:solidFill>
                <a:schemeClr val="tx2"/>
              </a:solidFill>
              <a:latin typeface="Times New Roman" pitchFamily="18" charset="0"/>
              <a:cs typeface="Times New Roman" pitchFamily="18" charset="0"/>
            </a:endParaRPr>
          </a:p>
          <a:p>
            <a:pPr>
              <a:lnSpc>
                <a:spcPct val="80000"/>
              </a:lnSpc>
              <a:buFontTx/>
              <a:buNone/>
            </a:pPr>
            <a:r>
              <a:rPr lang="en-US" sz="2400" b="1" u="sng">
                <a:solidFill>
                  <a:schemeClr val="tx2"/>
                </a:solidFill>
                <a:cs typeface="Times New Roman" pitchFamily="18" charset="0"/>
              </a:rPr>
              <a:t>Treatment:</a:t>
            </a:r>
          </a:p>
          <a:p>
            <a:pPr>
              <a:lnSpc>
                <a:spcPct val="80000"/>
              </a:lnSpc>
            </a:pPr>
            <a:r>
              <a:rPr lang="en-US" sz="2400">
                <a:latin typeface="Times New Roman" pitchFamily="18" charset="0"/>
                <a:cs typeface="Times New Roman" pitchFamily="18" charset="0"/>
              </a:rPr>
              <a:t>Bed rest </a:t>
            </a:r>
          </a:p>
          <a:p>
            <a:pPr>
              <a:lnSpc>
                <a:spcPct val="80000"/>
              </a:lnSpc>
            </a:pPr>
            <a:r>
              <a:rPr lang="en-US" sz="2400">
                <a:latin typeface="Times New Roman" pitchFamily="18" charset="0"/>
                <a:cs typeface="Times New Roman" pitchFamily="18" charset="0"/>
              </a:rPr>
              <a:t>Analgesia </a:t>
            </a:r>
          </a:p>
          <a:p>
            <a:pPr>
              <a:lnSpc>
                <a:spcPct val="80000"/>
              </a:lnSpc>
            </a:pPr>
            <a:r>
              <a:rPr lang="en-US" sz="2400">
                <a:latin typeface="Times New Roman" pitchFamily="18" charset="0"/>
                <a:cs typeface="Times New Roman" pitchFamily="18" charset="0"/>
              </a:rPr>
              <a:t>Scrotal support </a:t>
            </a:r>
          </a:p>
          <a:p>
            <a:pPr>
              <a:lnSpc>
                <a:spcPct val="80000"/>
              </a:lnSpc>
            </a:pPr>
            <a:r>
              <a:rPr lang="en-US" sz="2400">
                <a:latin typeface="Times New Roman" pitchFamily="18" charset="0"/>
                <a:cs typeface="Times New Roman" pitchFamily="18" charset="0"/>
              </a:rPr>
              <a:t>Broad spectrum Ab (ciprofloxacin)</a:t>
            </a:r>
          </a:p>
          <a:p>
            <a:pPr>
              <a:lnSpc>
                <a:spcPct val="80000"/>
              </a:lnSpc>
              <a:buFontTx/>
              <a:buNone/>
            </a:pPr>
            <a:endParaRPr lang="en-US" sz="2400">
              <a:latin typeface="Times New Roman" pitchFamily="18" charset="0"/>
              <a:cs typeface="Times New Roman" pitchFamily="18" charset="0"/>
            </a:endParaRPr>
          </a:p>
          <a:p>
            <a:pPr>
              <a:lnSpc>
                <a:spcPct val="80000"/>
              </a:lnSpc>
              <a:buFontTx/>
              <a:buNone/>
            </a:pPr>
            <a:r>
              <a:rPr lang="en-US" sz="2400">
                <a:latin typeface="Times New Roman" pitchFamily="18" charset="0"/>
                <a:cs typeface="Times New Roman" pitchFamily="18" charset="0"/>
              </a:rPr>
              <a:t>**The swelling may take as long as 2 months to resolve  </a:t>
            </a:r>
          </a:p>
        </p:txBody>
      </p:sp>
    </p:spTree>
    <p:extLst>
      <p:ext uri="{BB962C8B-B14F-4D97-AF65-F5344CB8AC3E}">
        <p14:creationId xmlns:p14="http://schemas.microsoft.com/office/powerpoint/2010/main" val="247253669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81000"/>
            <a:ext cx="7772400" cy="1143000"/>
          </a:xfrm>
        </p:spPr>
        <p:txBody>
          <a:bodyPr/>
          <a:lstStyle/>
          <a:p>
            <a:pPr eaLnBrk="1" hangingPunct="1">
              <a:defRPr/>
            </a:pPr>
            <a:r>
              <a:rPr lang="en-US" b="1" dirty="0" smtClean="0"/>
              <a:t>Anatomy</a:t>
            </a:r>
          </a:p>
        </p:txBody>
      </p:sp>
      <p:pic>
        <p:nvPicPr>
          <p:cNvPr id="4099" name="Picture 4" descr="Scrotal_anatom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428148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5" descr="Testicular_append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371600"/>
            <a:ext cx="3703638" cy="488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4376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defRPr/>
            </a:pPr>
            <a:r>
              <a:rPr lang="en-US" sz="3600" b="1" dirty="0" smtClean="0"/>
              <a:t>Case 1: Patient T.R.</a:t>
            </a:r>
            <a:br>
              <a:rPr lang="en-US" sz="3600" b="1" dirty="0" smtClean="0"/>
            </a:br>
            <a:r>
              <a:rPr lang="en-US" sz="3600" b="1" dirty="0" smtClean="0"/>
              <a:t>What is the Differential Diagnosis?</a:t>
            </a:r>
          </a:p>
        </p:txBody>
      </p:sp>
      <p:sp>
        <p:nvSpPr>
          <p:cNvPr id="19459" name="Rectangle 3"/>
          <p:cNvSpPr>
            <a:spLocks noGrp="1" noChangeArrowheads="1"/>
          </p:cNvSpPr>
          <p:nvPr>
            <p:ph type="body" idx="1"/>
          </p:nvPr>
        </p:nvSpPr>
        <p:spPr>
          <a:xfrm>
            <a:off x="990600" y="1905000"/>
            <a:ext cx="7543800" cy="4724400"/>
          </a:xfrm>
        </p:spPr>
        <p:txBody>
          <a:bodyPr/>
          <a:lstStyle/>
          <a:p>
            <a:pPr eaLnBrk="1" hangingPunct="1">
              <a:lnSpc>
                <a:spcPct val="90000"/>
              </a:lnSpc>
              <a:buFont typeface="Wingdings" pitchFamily="96" charset="2"/>
              <a:buNone/>
              <a:defRPr/>
            </a:pPr>
            <a:r>
              <a:rPr lang="en-US" sz="2400" dirty="0" smtClean="0"/>
              <a:t>HPI: </a:t>
            </a:r>
          </a:p>
          <a:p>
            <a:pPr lvl="1" eaLnBrk="1" hangingPunct="1">
              <a:lnSpc>
                <a:spcPct val="90000"/>
              </a:lnSpc>
              <a:buFont typeface="Wingdings" pitchFamily="96" charset="2"/>
              <a:buNone/>
              <a:defRPr/>
            </a:pPr>
            <a:r>
              <a:rPr lang="en-US" sz="2400" dirty="0" smtClean="0"/>
              <a:t>21 </a:t>
            </a:r>
            <a:r>
              <a:rPr lang="en-US" sz="2400" dirty="0" err="1" smtClean="0"/>
              <a:t>yo</a:t>
            </a:r>
            <a:r>
              <a:rPr lang="en-US" sz="2400" dirty="0" smtClean="0"/>
              <a:t> man presents with 3 hours of intense, constant testicular pain</a:t>
            </a:r>
          </a:p>
          <a:p>
            <a:pPr lvl="1" eaLnBrk="1" hangingPunct="1">
              <a:lnSpc>
                <a:spcPct val="90000"/>
              </a:lnSpc>
              <a:buFont typeface="Wingdings" pitchFamily="96" charset="2"/>
              <a:buNone/>
              <a:defRPr/>
            </a:pPr>
            <a:r>
              <a:rPr lang="en-US" sz="2400" dirty="0" smtClean="0"/>
              <a:t>Began several hours after college track meet</a:t>
            </a:r>
          </a:p>
          <a:p>
            <a:pPr lvl="1" eaLnBrk="1" hangingPunct="1">
              <a:lnSpc>
                <a:spcPct val="90000"/>
              </a:lnSpc>
              <a:buFont typeface="Wingdings" pitchFamily="96" charset="2"/>
              <a:buNone/>
              <a:defRPr/>
            </a:pPr>
            <a:r>
              <a:rPr lang="en-US" sz="2400" dirty="0" smtClean="0"/>
              <a:t>Associated nausea and vomiting</a:t>
            </a:r>
          </a:p>
          <a:p>
            <a:pPr eaLnBrk="1" hangingPunct="1">
              <a:lnSpc>
                <a:spcPct val="90000"/>
              </a:lnSpc>
              <a:buFont typeface="Wingdings" pitchFamily="96" charset="2"/>
              <a:buNone/>
              <a:defRPr/>
            </a:pPr>
            <a:r>
              <a:rPr lang="en-US" sz="2400" dirty="0" smtClean="0"/>
              <a:t>PMH: None</a:t>
            </a:r>
          </a:p>
          <a:p>
            <a:pPr eaLnBrk="1" hangingPunct="1">
              <a:lnSpc>
                <a:spcPct val="90000"/>
              </a:lnSpc>
              <a:buFont typeface="Wingdings" pitchFamily="96" charset="2"/>
              <a:buNone/>
              <a:defRPr/>
            </a:pPr>
            <a:r>
              <a:rPr lang="en-US" sz="2400" dirty="0" smtClean="0"/>
              <a:t>Meds: Glucosamine, </a:t>
            </a:r>
            <a:r>
              <a:rPr lang="en-US" sz="2400" dirty="0" err="1" smtClean="0"/>
              <a:t>condroitin</a:t>
            </a:r>
            <a:r>
              <a:rPr lang="en-US" sz="2400" dirty="0" smtClean="0"/>
              <a:t>, </a:t>
            </a:r>
            <a:r>
              <a:rPr lang="en-US" sz="2400" dirty="0" err="1" smtClean="0"/>
              <a:t>creatine</a:t>
            </a:r>
            <a:r>
              <a:rPr lang="en-US" sz="2400" dirty="0" smtClean="0"/>
              <a:t> supplements</a:t>
            </a:r>
          </a:p>
          <a:p>
            <a:pPr eaLnBrk="1" hangingPunct="1">
              <a:lnSpc>
                <a:spcPct val="90000"/>
              </a:lnSpc>
              <a:buFont typeface="Wingdings" pitchFamily="96" charset="2"/>
              <a:buNone/>
              <a:defRPr/>
            </a:pPr>
            <a:r>
              <a:rPr lang="en-US" sz="2400" dirty="0" smtClean="0"/>
              <a:t>Alls: PCN</a:t>
            </a:r>
          </a:p>
          <a:p>
            <a:pPr eaLnBrk="1" hangingPunct="1">
              <a:lnSpc>
                <a:spcPct val="90000"/>
              </a:lnSpc>
              <a:buFont typeface="Wingdings" pitchFamily="96" charset="2"/>
              <a:buNone/>
              <a:defRPr/>
            </a:pPr>
            <a:r>
              <a:rPr lang="en-US" sz="2400" dirty="0" smtClean="0"/>
              <a:t>FH: Non-contributory</a:t>
            </a:r>
          </a:p>
          <a:p>
            <a:pPr eaLnBrk="1" hangingPunct="1">
              <a:lnSpc>
                <a:spcPct val="90000"/>
              </a:lnSpc>
              <a:buFont typeface="Wingdings" pitchFamily="96" charset="2"/>
              <a:buNone/>
              <a:defRPr/>
            </a:pPr>
            <a:r>
              <a:rPr lang="en-US" sz="2400" dirty="0" smtClean="0"/>
              <a:t>SH: Sexually active, multiple partners</a:t>
            </a:r>
          </a:p>
        </p:txBody>
      </p:sp>
    </p:spTree>
    <p:extLst>
      <p:ext uri="{BB962C8B-B14F-4D97-AF65-F5344CB8AC3E}">
        <p14:creationId xmlns:p14="http://schemas.microsoft.com/office/powerpoint/2010/main" val="30109672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en-US" sz="3600" b="1" dirty="0" smtClean="0"/>
              <a:t>Differential Diagnosis</a:t>
            </a:r>
          </a:p>
        </p:txBody>
      </p:sp>
      <p:sp>
        <p:nvSpPr>
          <p:cNvPr id="10243" name="Rectangle 3"/>
          <p:cNvSpPr>
            <a:spLocks noGrp="1" noChangeArrowheads="1"/>
          </p:cNvSpPr>
          <p:nvPr>
            <p:ph type="body" idx="1"/>
          </p:nvPr>
        </p:nvSpPr>
        <p:spPr>
          <a:xfrm>
            <a:off x="2667000" y="1981200"/>
            <a:ext cx="4800600" cy="4114800"/>
          </a:xfrm>
        </p:spPr>
        <p:txBody>
          <a:bodyPr>
            <a:normAutofit lnSpcReduction="10000"/>
          </a:bodyPr>
          <a:lstStyle/>
          <a:p>
            <a:pPr eaLnBrk="1" hangingPunct="1">
              <a:lnSpc>
                <a:spcPct val="90000"/>
              </a:lnSpc>
              <a:buFont typeface="Wingdings" pitchFamily="96" charset="2"/>
              <a:buChar char="§"/>
              <a:defRPr/>
            </a:pPr>
            <a:r>
              <a:rPr lang="en-US" sz="2800" dirty="0" smtClean="0"/>
              <a:t>Testicular Torsion</a:t>
            </a:r>
          </a:p>
          <a:p>
            <a:pPr eaLnBrk="1" hangingPunct="1">
              <a:lnSpc>
                <a:spcPct val="90000"/>
              </a:lnSpc>
              <a:buFont typeface="Wingdings" pitchFamily="96" charset="2"/>
              <a:buChar char="§"/>
              <a:defRPr/>
            </a:pPr>
            <a:r>
              <a:rPr lang="en-US" sz="2800" dirty="0" err="1" smtClean="0"/>
              <a:t>Appendiceal</a:t>
            </a:r>
            <a:r>
              <a:rPr lang="en-US" sz="2800" dirty="0" smtClean="0"/>
              <a:t> Torsion</a:t>
            </a:r>
          </a:p>
          <a:p>
            <a:pPr eaLnBrk="1" hangingPunct="1">
              <a:lnSpc>
                <a:spcPct val="90000"/>
              </a:lnSpc>
              <a:buFont typeface="Wingdings" pitchFamily="96" charset="2"/>
              <a:buChar char="§"/>
              <a:defRPr/>
            </a:pPr>
            <a:r>
              <a:rPr lang="en-US" sz="2800" dirty="0" err="1" smtClean="0"/>
              <a:t>Epididymitis</a:t>
            </a:r>
            <a:endParaRPr lang="en-US" sz="2800" dirty="0" smtClean="0"/>
          </a:p>
          <a:p>
            <a:pPr eaLnBrk="1" hangingPunct="1">
              <a:lnSpc>
                <a:spcPct val="90000"/>
              </a:lnSpc>
              <a:buFont typeface="Wingdings" pitchFamily="96" charset="2"/>
              <a:buChar char="§"/>
              <a:defRPr/>
            </a:pPr>
            <a:r>
              <a:rPr lang="en-US" sz="2800" dirty="0" smtClean="0"/>
              <a:t>Trauma</a:t>
            </a:r>
          </a:p>
          <a:p>
            <a:pPr eaLnBrk="1" hangingPunct="1">
              <a:lnSpc>
                <a:spcPct val="90000"/>
              </a:lnSpc>
              <a:buFont typeface="Wingdings" pitchFamily="96" charset="2"/>
              <a:buChar char="§"/>
              <a:defRPr/>
            </a:pPr>
            <a:r>
              <a:rPr lang="en-US" sz="2800" dirty="0" smtClean="0"/>
              <a:t>Inguinal Hernia</a:t>
            </a:r>
          </a:p>
          <a:p>
            <a:pPr eaLnBrk="1" hangingPunct="1">
              <a:lnSpc>
                <a:spcPct val="90000"/>
              </a:lnSpc>
              <a:buFont typeface="Wingdings" pitchFamily="96" charset="2"/>
              <a:buChar char="§"/>
              <a:defRPr/>
            </a:pPr>
            <a:r>
              <a:rPr lang="en-US" sz="2800" dirty="0" err="1" smtClean="0"/>
              <a:t>Henoch-Schonlein</a:t>
            </a:r>
            <a:r>
              <a:rPr lang="en-US" sz="2800" dirty="0" smtClean="0"/>
              <a:t> </a:t>
            </a:r>
            <a:r>
              <a:rPr lang="en-US" sz="2800" dirty="0" err="1" smtClean="0"/>
              <a:t>Purpura</a:t>
            </a:r>
            <a:endParaRPr lang="en-US" sz="2800" dirty="0" smtClean="0"/>
          </a:p>
          <a:p>
            <a:pPr eaLnBrk="1" hangingPunct="1">
              <a:lnSpc>
                <a:spcPct val="90000"/>
              </a:lnSpc>
              <a:buFont typeface="Wingdings" pitchFamily="96" charset="2"/>
              <a:buChar char="§"/>
              <a:defRPr/>
            </a:pPr>
            <a:r>
              <a:rPr lang="en-US" sz="2800" dirty="0" smtClean="0"/>
              <a:t>Mumps</a:t>
            </a:r>
          </a:p>
          <a:p>
            <a:pPr eaLnBrk="1" hangingPunct="1">
              <a:lnSpc>
                <a:spcPct val="90000"/>
              </a:lnSpc>
              <a:buFont typeface="Wingdings" pitchFamily="96" charset="2"/>
              <a:buChar char="§"/>
              <a:defRPr/>
            </a:pPr>
            <a:r>
              <a:rPr lang="en-US" sz="2800" dirty="0" smtClean="0"/>
              <a:t>Fournier’s Gangrene</a:t>
            </a:r>
          </a:p>
          <a:p>
            <a:pPr eaLnBrk="1" hangingPunct="1">
              <a:lnSpc>
                <a:spcPct val="90000"/>
              </a:lnSpc>
              <a:buFont typeface="Wingdings" pitchFamily="96" charset="2"/>
              <a:buChar char="§"/>
              <a:defRPr/>
            </a:pPr>
            <a:r>
              <a:rPr lang="en-US" sz="2800" dirty="0" smtClean="0"/>
              <a:t>Referred Pain</a:t>
            </a:r>
          </a:p>
        </p:txBody>
      </p:sp>
    </p:spTree>
    <p:extLst>
      <p:ext uri="{BB962C8B-B14F-4D97-AF65-F5344CB8AC3E}">
        <p14:creationId xmlns:p14="http://schemas.microsoft.com/office/powerpoint/2010/main" val="20861489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sz="3600" b="1" dirty="0" smtClean="0"/>
              <a:t>Case 1: Patient T.R.</a:t>
            </a:r>
          </a:p>
        </p:txBody>
      </p:sp>
      <p:sp>
        <p:nvSpPr>
          <p:cNvPr id="20483" name="Rectangle 3"/>
          <p:cNvSpPr>
            <a:spLocks noGrp="1" noChangeArrowheads="1"/>
          </p:cNvSpPr>
          <p:nvPr>
            <p:ph type="body" idx="1"/>
          </p:nvPr>
        </p:nvSpPr>
        <p:spPr/>
        <p:txBody>
          <a:bodyPr/>
          <a:lstStyle/>
          <a:p>
            <a:pPr eaLnBrk="1" hangingPunct="1">
              <a:buFont typeface="Wingdings" pitchFamily="96" charset="2"/>
              <a:buChar char="§"/>
              <a:defRPr/>
            </a:pPr>
            <a:r>
              <a:rPr lang="en-US" smtClean="0"/>
              <a:t>Exam:</a:t>
            </a:r>
          </a:p>
        </p:txBody>
      </p:sp>
    </p:spTree>
    <p:extLst>
      <p:ext uri="{BB962C8B-B14F-4D97-AF65-F5344CB8AC3E}">
        <p14:creationId xmlns:p14="http://schemas.microsoft.com/office/powerpoint/2010/main" val="965472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defRPr/>
            </a:pPr>
            <a:r>
              <a:rPr lang="en-US" sz="3600" b="1" dirty="0" smtClean="0"/>
              <a:t>Case 1: Patient T.R.</a:t>
            </a:r>
            <a:br>
              <a:rPr lang="en-US" sz="3600" b="1" dirty="0" smtClean="0"/>
            </a:br>
            <a:r>
              <a:rPr lang="en-US" sz="3600" b="1" dirty="0" smtClean="0"/>
              <a:t>What is the Next Step?</a:t>
            </a:r>
          </a:p>
        </p:txBody>
      </p:sp>
      <p:sp>
        <p:nvSpPr>
          <p:cNvPr id="21507" name="Rectangle 3"/>
          <p:cNvSpPr>
            <a:spLocks noGrp="1" noChangeArrowheads="1"/>
          </p:cNvSpPr>
          <p:nvPr>
            <p:ph type="body" idx="1"/>
          </p:nvPr>
        </p:nvSpPr>
        <p:spPr>
          <a:xfrm>
            <a:off x="1752600" y="2362200"/>
            <a:ext cx="6629400" cy="4114800"/>
          </a:xfrm>
        </p:spPr>
        <p:txBody>
          <a:bodyPr/>
          <a:lstStyle/>
          <a:p>
            <a:pPr eaLnBrk="1" hangingPunct="1">
              <a:buFont typeface="Wingdings" pitchFamily="96" charset="2"/>
              <a:buNone/>
              <a:defRPr/>
            </a:pPr>
            <a:r>
              <a:rPr lang="en-US" dirty="0" smtClean="0"/>
              <a:t>Exam:</a:t>
            </a:r>
          </a:p>
          <a:p>
            <a:pPr lvl="1" eaLnBrk="1" hangingPunct="1">
              <a:buFont typeface="Wingdings" pitchFamily="96" charset="2"/>
              <a:buChar char="§"/>
              <a:defRPr/>
            </a:pPr>
            <a:r>
              <a:rPr lang="en-US" dirty="0" smtClean="0"/>
              <a:t>Right testicle higher than left</a:t>
            </a:r>
          </a:p>
          <a:p>
            <a:pPr lvl="1" eaLnBrk="1" hangingPunct="1">
              <a:buFont typeface="Wingdings" pitchFamily="96" charset="2"/>
              <a:buChar char="§"/>
              <a:defRPr/>
            </a:pPr>
            <a:r>
              <a:rPr lang="en-US" dirty="0" smtClean="0"/>
              <a:t>Long axis oriented horizontally</a:t>
            </a:r>
          </a:p>
          <a:p>
            <a:pPr lvl="1" eaLnBrk="1" hangingPunct="1">
              <a:buFont typeface="Wingdings" pitchFamily="96" charset="2"/>
              <a:buChar char="§"/>
              <a:defRPr/>
            </a:pPr>
            <a:r>
              <a:rPr lang="en-US" dirty="0" smtClean="0"/>
              <a:t>Significant swelling</a:t>
            </a:r>
          </a:p>
          <a:p>
            <a:pPr lvl="1" eaLnBrk="1" hangingPunct="1">
              <a:buFont typeface="Wingdings" pitchFamily="96" charset="2"/>
              <a:buChar char="§"/>
              <a:defRPr/>
            </a:pPr>
            <a:r>
              <a:rPr lang="en-US" dirty="0" smtClean="0"/>
              <a:t>No </a:t>
            </a:r>
            <a:r>
              <a:rPr lang="en-US" dirty="0" err="1" smtClean="0"/>
              <a:t>cremasteric</a:t>
            </a:r>
            <a:r>
              <a:rPr lang="en-US" dirty="0" smtClean="0"/>
              <a:t> reflex on either side</a:t>
            </a:r>
          </a:p>
          <a:p>
            <a:pPr lvl="1" eaLnBrk="1" hangingPunct="1">
              <a:buFont typeface="Wingdings" pitchFamily="96" charset="2"/>
              <a:buChar char="§"/>
              <a:defRPr/>
            </a:pPr>
            <a:r>
              <a:rPr lang="en-US" dirty="0" smtClean="0"/>
              <a:t>No relief of pain on elevation</a:t>
            </a:r>
          </a:p>
        </p:txBody>
      </p:sp>
      <p:sp>
        <p:nvSpPr>
          <p:cNvPr id="8196" name="Rectangle 4"/>
          <p:cNvSpPr>
            <a:spLocks noChangeArrowheads="1"/>
          </p:cNvSpPr>
          <p:nvPr/>
        </p:nvSpPr>
        <p:spPr bwMode="auto">
          <a:xfrm>
            <a:off x="3432175" y="2063750"/>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a:p>
            <a:endParaRPr lang="en-US"/>
          </a:p>
        </p:txBody>
      </p:sp>
    </p:spTree>
    <p:extLst>
      <p:ext uri="{BB962C8B-B14F-4D97-AF65-F5344CB8AC3E}">
        <p14:creationId xmlns:p14="http://schemas.microsoft.com/office/powerpoint/2010/main" val="1469981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defRPr/>
            </a:pPr>
            <a:r>
              <a:rPr lang="en-US" sz="3600" b="1" dirty="0" smtClean="0"/>
              <a:t>Case 1: Patient T.R.</a:t>
            </a:r>
            <a:br>
              <a:rPr lang="en-US" sz="3600" b="1" dirty="0" smtClean="0"/>
            </a:br>
            <a:r>
              <a:rPr lang="en-US" sz="3600" b="1" dirty="0" smtClean="0"/>
              <a:t>Next Step</a:t>
            </a:r>
          </a:p>
        </p:txBody>
      </p:sp>
      <p:sp>
        <p:nvSpPr>
          <p:cNvPr id="22531" name="Rectangle 3"/>
          <p:cNvSpPr>
            <a:spLocks noGrp="1" noChangeArrowheads="1"/>
          </p:cNvSpPr>
          <p:nvPr>
            <p:ph type="body" idx="1"/>
          </p:nvPr>
        </p:nvSpPr>
        <p:spPr>
          <a:xfrm>
            <a:off x="1066800" y="1981200"/>
            <a:ext cx="7391400" cy="4495800"/>
          </a:xfrm>
        </p:spPr>
        <p:txBody>
          <a:bodyPr/>
          <a:lstStyle/>
          <a:p>
            <a:pPr eaLnBrk="1" hangingPunct="1">
              <a:buFont typeface="Wingdings" pitchFamily="96" charset="2"/>
              <a:buNone/>
              <a:defRPr/>
            </a:pPr>
            <a:r>
              <a:rPr lang="en-US" sz="2800" dirty="0" smtClean="0"/>
              <a:t>If Diagnosis Certain (Torsion):</a:t>
            </a:r>
          </a:p>
          <a:p>
            <a:pPr lvl="1" eaLnBrk="1" hangingPunct="1">
              <a:buFont typeface="Wingdings" pitchFamily="96" charset="2"/>
              <a:buChar char="§"/>
              <a:defRPr/>
            </a:pPr>
            <a:r>
              <a:rPr lang="en-US" dirty="0" smtClean="0"/>
              <a:t>To the OR.</a:t>
            </a:r>
          </a:p>
          <a:p>
            <a:pPr lvl="1" eaLnBrk="1" hangingPunct="1">
              <a:buFont typeface="Wingdings" pitchFamily="96" charset="2"/>
              <a:buChar char="§"/>
              <a:defRPr/>
            </a:pPr>
            <a:r>
              <a:rPr lang="en-US" dirty="0" smtClean="0"/>
              <a:t>Outcomes directly related to length of time from onset</a:t>
            </a:r>
          </a:p>
          <a:p>
            <a:pPr lvl="1" eaLnBrk="1" hangingPunct="1">
              <a:buFont typeface="Wingdings" pitchFamily="96" charset="2"/>
              <a:buChar char="§"/>
              <a:defRPr/>
            </a:pPr>
            <a:r>
              <a:rPr lang="en-US" dirty="0" smtClean="0"/>
              <a:t>Irreversible ischemia at mean of 12 hours</a:t>
            </a:r>
          </a:p>
          <a:p>
            <a:pPr eaLnBrk="1" hangingPunct="1">
              <a:buFont typeface="Wingdings" pitchFamily="96" charset="2"/>
              <a:buNone/>
              <a:defRPr/>
            </a:pPr>
            <a:r>
              <a:rPr lang="en-US" sz="2800" dirty="0" smtClean="0"/>
              <a:t>If Diagnosis Less Obvious</a:t>
            </a:r>
          </a:p>
          <a:p>
            <a:pPr lvl="1" eaLnBrk="1" hangingPunct="1">
              <a:buFont typeface="Wingdings" pitchFamily="96" charset="2"/>
              <a:buChar char="§"/>
              <a:defRPr/>
            </a:pPr>
            <a:r>
              <a:rPr lang="en-US" dirty="0" smtClean="0"/>
              <a:t>Doppler Ultrasound</a:t>
            </a:r>
          </a:p>
          <a:p>
            <a:pPr lvl="1" eaLnBrk="1" hangingPunct="1">
              <a:buFont typeface="Wingdings" pitchFamily="96" charset="2"/>
              <a:buChar char="§"/>
              <a:defRPr/>
            </a:pPr>
            <a:r>
              <a:rPr lang="en-US" dirty="0" smtClean="0"/>
              <a:t>Test 82% sensitive, 99% specific for torsion (loss of flow)</a:t>
            </a:r>
          </a:p>
        </p:txBody>
      </p:sp>
    </p:spTree>
    <p:extLst>
      <p:ext uri="{BB962C8B-B14F-4D97-AF65-F5344CB8AC3E}">
        <p14:creationId xmlns:p14="http://schemas.microsoft.com/office/powerpoint/2010/main" val="8208425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z="3600" b="1" dirty="0" smtClean="0"/>
              <a:t>Case 1: Patient T.R.</a:t>
            </a:r>
          </a:p>
        </p:txBody>
      </p:sp>
      <p:sp>
        <p:nvSpPr>
          <p:cNvPr id="24579" name="Rectangle 3"/>
          <p:cNvSpPr>
            <a:spLocks noGrp="1" noChangeArrowheads="1"/>
          </p:cNvSpPr>
          <p:nvPr>
            <p:ph type="body" idx="1"/>
          </p:nvPr>
        </p:nvSpPr>
        <p:spPr>
          <a:xfrm>
            <a:off x="2057400" y="2286000"/>
            <a:ext cx="5791200" cy="4114800"/>
          </a:xfrm>
        </p:spPr>
        <p:txBody>
          <a:bodyPr/>
          <a:lstStyle/>
          <a:p>
            <a:pPr eaLnBrk="1" hangingPunct="1">
              <a:buFont typeface="Wingdings" pitchFamily="96" charset="2"/>
              <a:buNone/>
              <a:defRPr/>
            </a:pPr>
            <a:r>
              <a:rPr lang="en-US" sz="2800" dirty="0" smtClean="0"/>
              <a:t>Operation:</a:t>
            </a:r>
          </a:p>
          <a:p>
            <a:pPr lvl="1" eaLnBrk="1" hangingPunct="1">
              <a:buFont typeface="Wingdings" pitchFamily="96" charset="2"/>
              <a:buChar char="§"/>
              <a:defRPr/>
            </a:pPr>
            <a:r>
              <a:rPr lang="en-US" dirty="0" smtClean="0"/>
              <a:t>testicular </a:t>
            </a:r>
            <a:r>
              <a:rPr lang="en-US" dirty="0" err="1" smtClean="0"/>
              <a:t>detorsion</a:t>
            </a:r>
            <a:r>
              <a:rPr lang="en-US" dirty="0" smtClean="0"/>
              <a:t> and fixation</a:t>
            </a:r>
          </a:p>
          <a:p>
            <a:pPr lvl="1" eaLnBrk="1" hangingPunct="1">
              <a:buFont typeface="Wingdings" pitchFamily="96" charset="2"/>
              <a:buChar char="§"/>
              <a:defRPr/>
            </a:pPr>
            <a:r>
              <a:rPr lang="en-US" dirty="0" smtClean="0"/>
              <a:t>Unilateral or bilateral? Why?</a:t>
            </a:r>
          </a:p>
          <a:p>
            <a:pPr eaLnBrk="1" hangingPunct="1">
              <a:buFont typeface="Wingdings" pitchFamily="96" charset="2"/>
              <a:buNone/>
              <a:defRPr/>
            </a:pPr>
            <a:endParaRPr lang="en-US" dirty="0" smtClean="0"/>
          </a:p>
        </p:txBody>
      </p:sp>
    </p:spTree>
    <p:extLst>
      <p:ext uri="{BB962C8B-B14F-4D97-AF65-F5344CB8AC3E}">
        <p14:creationId xmlns:p14="http://schemas.microsoft.com/office/powerpoint/2010/main" val="1526596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z="3600" b="1" dirty="0" smtClean="0"/>
              <a:t>Case 1: Patient T.R.</a:t>
            </a:r>
          </a:p>
        </p:txBody>
      </p:sp>
      <p:sp>
        <p:nvSpPr>
          <p:cNvPr id="25603" name="Rectangle 3"/>
          <p:cNvSpPr>
            <a:spLocks noGrp="1" noChangeArrowheads="1"/>
          </p:cNvSpPr>
          <p:nvPr>
            <p:ph type="body" idx="1"/>
          </p:nvPr>
        </p:nvSpPr>
        <p:spPr/>
        <p:txBody>
          <a:bodyPr/>
          <a:lstStyle/>
          <a:p>
            <a:pPr eaLnBrk="1" hangingPunct="1">
              <a:buFont typeface="Wingdings" pitchFamily="96" charset="2"/>
              <a:buNone/>
              <a:defRPr/>
            </a:pPr>
            <a:r>
              <a:rPr lang="en-US" sz="2800" dirty="0" smtClean="0"/>
              <a:t>Operation</a:t>
            </a:r>
          </a:p>
          <a:p>
            <a:pPr lvl="1" eaLnBrk="1" hangingPunct="1">
              <a:buFont typeface="Wingdings" pitchFamily="96" charset="2"/>
              <a:buChar char="§"/>
              <a:defRPr/>
            </a:pPr>
            <a:r>
              <a:rPr lang="en-US" dirty="0" smtClean="0"/>
              <a:t>testicular </a:t>
            </a:r>
            <a:r>
              <a:rPr lang="en-US" dirty="0" err="1" smtClean="0"/>
              <a:t>detorsion</a:t>
            </a:r>
            <a:r>
              <a:rPr lang="en-US" dirty="0" smtClean="0"/>
              <a:t> and fixation</a:t>
            </a:r>
          </a:p>
          <a:p>
            <a:pPr lvl="1" eaLnBrk="1" hangingPunct="1">
              <a:buFont typeface="Wingdings" pitchFamily="96" charset="2"/>
              <a:buChar char="§"/>
              <a:defRPr/>
            </a:pPr>
            <a:r>
              <a:rPr lang="en-US" dirty="0" smtClean="0"/>
              <a:t>Unilateral or bilateral? Why?</a:t>
            </a:r>
          </a:p>
          <a:p>
            <a:pPr lvl="1" eaLnBrk="1" hangingPunct="1">
              <a:buFont typeface="Wingdings" pitchFamily="96" charset="2"/>
              <a:buNone/>
              <a:defRPr/>
            </a:pPr>
            <a:r>
              <a:rPr lang="en-US" u="sng" dirty="0" smtClean="0"/>
              <a:t>ANSWER: </a:t>
            </a:r>
            <a:r>
              <a:rPr lang="en-US" dirty="0" smtClean="0"/>
              <a:t>Bilateral-- Torsion associated with absence/</a:t>
            </a:r>
            <a:r>
              <a:rPr lang="en-US" dirty="0" err="1" smtClean="0"/>
              <a:t>insufficeincy</a:t>
            </a:r>
            <a:r>
              <a:rPr lang="en-US" dirty="0" smtClean="0"/>
              <a:t> of </a:t>
            </a:r>
            <a:r>
              <a:rPr lang="en-US" dirty="0" err="1" smtClean="0"/>
              <a:t>gubernaculum</a:t>
            </a:r>
            <a:r>
              <a:rPr lang="en-US" dirty="0" smtClean="0"/>
              <a:t>. Often bilateral. </a:t>
            </a:r>
          </a:p>
          <a:p>
            <a:pPr lvl="1" eaLnBrk="1" hangingPunct="1">
              <a:buFont typeface="Wingdings" pitchFamily="96" charset="2"/>
              <a:buNone/>
              <a:defRPr/>
            </a:pPr>
            <a:endParaRPr lang="en-US" dirty="0" smtClean="0"/>
          </a:p>
          <a:p>
            <a:pPr lvl="1" eaLnBrk="1" hangingPunct="1">
              <a:buFont typeface="Wingdings" pitchFamily="96" charset="2"/>
              <a:buNone/>
              <a:defRPr/>
            </a:pPr>
            <a:r>
              <a:rPr lang="en-US" dirty="0" smtClean="0"/>
              <a:t>What if surgery not an option?</a:t>
            </a:r>
          </a:p>
        </p:txBody>
      </p:sp>
    </p:spTree>
    <p:extLst>
      <p:ext uri="{BB962C8B-B14F-4D97-AF65-F5344CB8AC3E}">
        <p14:creationId xmlns:p14="http://schemas.microsoft.com/office/powerpoint/2010/main" val="30945675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a:xfrm>
            <a:off x="685800" y="381000"/>
            <a:ext cx="6870700" cy="762000"/>
          </a:xfrm>
        </p:spPr>
        <p:txBody>
          <a:bodyPr/>
          <a:lstStyle/>
          <a:p>
            <a:r>
              <a:rPr lang="en-US"/>
              <a:t>Testicular torsion </a:t>
            </a:r>
          </a:p>
        </p:txBody>
      </p:sp>
      <p:sp>
        <p:nvSpPr>
          <p:cNvPr id="184323" name="Rectangle 3"/>
          <p:cNvSpPr>
            <a:spLocks noGrp="1" noChangeArrowheads="1"/>
          </p:cNvSpPr>
          <p:nvPr>
            <p:ph type="body" idx="1"/>
          </p:nvPr>
        </p:nvSpPr>
        <p:spPr>
          <a:xfrm>
            <a:off x="381000" y="1219200"/>
            <a:ext cx="8229600" cy="4572000"/>
          </a:xfrm>
        </p:spPr>
        <p:txBody>
          <a:bodyPr/>
          <a:lstStyle/>
          <a:p>
            <a:pPr marL="609600" indent="-609600">
              <a:lnSpc>
                <a:spcPct val="80000"/>
              </a:lnSpc>
            </a:pPr>
            <a:r>
              <a:rPr lang="en-US" sz="2400">
                <a:latin typeface="Times New Roman" pitchFamily="18" charset="0"/>
                <a:cs typeface="Times New Roman" pitchFamily="18" charset="0"/>
              </a:rPr>
              <a:t>This is twisting of the testis with interference to the arterial blood supply.</a:t>
            </a:r>
          </a:p>
          <a:p>
            <a:pPr marL="609600" indent="-609600">
              <a:lnSpc>
                <a:spcPct val="80000"/>
              </a:lnSpc>
              <a:buFontTx/>
              <a:buNone/>
            </a:pPr>
            <a:r>
              <a:rPr lang="en-US" sz="2400">
                <a:latin typeface="Times New Roman" pitchFamily="18" charset="0"/>
                <a:cs typeface="Times New Roman" pitchFamily="18" charset="0"/>
              </a:rPr>
              <a:t>	the actual torsion is usually of the spermatic cord </a:t>
            </a:r>
          </a:p>
          <a:p>
            <a:pPr marL="609600" indent="-609600">
              <a:lnSpc>
                <a:spcPct val="80000"/>
              </a:lnSpc>
            </a:pPr>
            <a:endParaRPr lang="en-US" sz="2400">
              <a:latin typeface="Times New Roman" pitchFamily="18" charset="0"/>
              <a:cs typeface="Times New Roman" pitchFamily="18" charset="0"/>
            </a:endParaRPr>
          </a:p>
          <a:p>
            <a:pPr marL="609600" indent="-609600">
              <a:lnSpc>
                <a:spcPct val="80000"/>
              </a:lnSpc>
            </a:pPr>
            <a:r>
              <a:rPr lang="en-US" sz="2400">
                <a:latin typeface="Times New Roman" pitchFamily="18" charset="0"/>
                <a:cs typeface="Times New Roman" pitchFamily="18" charset="0"/>
              </a:rPr>
              <a:t>Possible mechanism; it is associated with: </a:t>
            </a:r>
          </a:p>
          <a:p>
            <a:pPr marL="990600" lvl="1" indent="-533400">
              <a:lnSpc>
                <a:spcPct val="80000"/>
              </a:lnSpc>
              <a:buFontTx/>
              <a:buAutoNum type="arabicPeriod"/>
            </a:pPr>
            <a:r>
              <a:rPr lang="en-US" sz="2000" b="1">
                <a:latin typeface="Times New Roman" pitchFamily="18" charset="0"/>
                <a:cs typeface="Times New Roman" pitchFamily="18" charset="0"/>
              </a:rPr>
              <a:t>Imperfectly descended testis </a:t>
            </a:r>
          </a:p>
          <a:p>
            <a:pPr marL="990600" lvl="1" indent="-533400">
              <a:lnSpc>
                <a:spcPct val="80000"/>
              </a:lnSpc>
              <a:buFontTx/>
              <a:buAutoNum type="arabicPeriod"/>
            </a:pPr>
            <a:r>
              <a:rPr lang="en-US" sz="2000" b="1">
                <a:latin typeface="Times New Roman" pitchFamily="18" charset="0"/>
                <a:cs typeface="Times New Roman" pitchFamily="18" charset="0"/>
              </a:rPr>
              <a:t>High investment of tunica vaginalis with a horizontal lie of testis </a:t>
            </a:r>
          </a:p>
          <a:p>
            <a:pPr marL="990600" lvl="1" indent="-533400">
              <a:lnSpc>
                <a:spcPct val="80000"/>
              </a:lnSpc>
              <a:buFontTx/>
              <a:buAutoNum type="arabicPeriod"/>
            </a:pPr>
            <a:r>
              <a:rPr lang="en-US" sz="2000" b="1">
                <a:latin typeface="Times New Roman" pitchFamily="18" charset="0"/>
                <a:cs typeface="Times New Roman" pitchFamily="18" charset="0"/>
              </a:rPr>
              <a:t>Epididymis&amp; testis are separated by a mesorchium, &amp; twisting occurs at the mesorchium.</a:t>
            </a:r>
          </a:p>
          <a:p>
            <a:pPr marL="609600" indent="-609600">
              <a:lnSpc>
                <a:spcPct val="80000"/>
              </a:lnSpc>
              <a:buFontTx/>
              <a:buNone/>
            </a:pPr>
            <a:endParaRPr lang="en-US" sz="2400" b="1">
              <a:latin typeface="Times New Roman" pitchFamily="18" charset="0"/>
              <a:cs typeface="Times New Roman" pitchFamily="18" charset="0"/>
            </a:endParaRPr>
          </a:p>
          <a:p>
            <a:pPr marL="609600" indent="-609600">
              <a:lnSpc>
                <a:spcPct val="80000"/>
              </a:lnSpc>
            </a:pPr>
            <a:r>
              <a:rPr lang="en-US" sz="2400">
                <a:latin typeface="Times New Roman" pitchFamily="18" charset="0"/>
                <a:cs typeface="Times New Roman" pitchFamily="18" charset="0"/>
              </a:rPr>
              <a:t>The incidence is highest between 10 &amp; 20 years.</a:t>
            </a:r>
          </a:p>
        </p:txBody>
      </p:sp>
    </p:spTree>
    <p:extLst>
      <p:ext uri="{BB962C8B-B14F-4D97-AF65-F5344CB8AC3E}">
        <p14:creationId xmlns:p14="http://schemas.microsoft.com/office/powerpoint/2010/main" val="144916701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en-US" sz="3600" b="1" dirty="0" smtClean="0"/>
              <a:t>Testicular Torsion</a:t>
            </a:r>
          </a:p>
        </p:txBody>
      </p:sp>
      <p:sp>
        <p:nvSpPr>
          <p:cNvPr id="36867" name="Rectangle 3"/>
          <p:cNvSpPr>
            <a:spLocks noGrp="1" noChangeArrowheads="1"/>
          </p:cNvSpPr>
          <p:nvPr>
            <p:ph type="body" idx="1"/>
          </p:nvPr>
        </p:nvSpPr>
        <p:spPr>
          <a:xfrm>
            <a:off x="381000" y="1981200"/>
            <a:ext cx="3733800" cy="4114800"/>
          </a:xfrm>
        </p:spPr>
        <p:txBody>
          <a:bodyPr/>
          <a:lstStyle/>
          <a:p>
            <a:pPr eaLnBrk="1" hangingPunct="1">
              <a:buFont typeface="Wingdings" pitchFamily="96" charset="2"/>
              <a:buChar char="§"/>
              <a:defRPr/>
            </a:pPr>
            <a:r>
              <a:rPr lang="en-US" sz="2800" dirty="0" smtClean="0"/>
              <a:t>40% over 21</a:t>
            </a:r>
          </a:p>
          <a:p>
            <a:pPr eaLnBrk="1" hangingPunct="1">
              <a:buFont typeface="Wingdings" pitchFamily="96" charset="2"/>
              <a:buChar char="§"/>
              <a:defRPr/>
            </a:pPr>
            <a:r>
              <a:rPr lang="en-US" sz="2800" dirty="0" smtClean="0"/>
              <a:t>Associated with physical activity/sleep</a:t>
            </a:r>
          </a:p>
          <a:p>
            <a:pPr eaLnBrk="1" hangingPunct="1">
              <a:buFont typeface="Wingdings" pitchFamily="96" charset="2"/>
              <a:buChar char="§"/>
              <a:defRPr/>
            </a:pPr>
            <a:r>
              <a:rPr lang="en-US" sz="2800" dirty="0" smtClean="0"/>
              <a:t>Exam</a:t>
            </a:r>
          </a:p>
          <a:p>
            <a:pPr eaLnBrk="1" hangingPunct="1">
              <a:buFont typeface="Wingdings" pitchFamily="96" charset="2"/>
              <a:buChar char="§"/>
              <a:defRPr/>
            </a:pPr>
            <a:r>
              <a:rPr lang="en-US" sz="2800" dirty="0" smtClean="0"/>
              <a:t>Absent </a:t>
            </a:r>
            <a:r>
              <a:rPr lang="en-US" sz="2800" dirty="0" err="1" smtClean="0"/>
              <a:t>cremasteric</a:t>
            </a:r>
            <a:endParaRPr lang="en-US" sz="2800" dirty="0" smtClean="0"/>
          </a:p>
          <a:p>
            <a:pPr eaLnBrk="1" hangingPunct="1">
              <a:buFont typeface="Wingdings" pitchFamily="96" charset="2"/>
              <a:buChar char="§"/>
              <a:defRPr/>
            </a:pPr>
            <a:r>
              <a:rPr lang="en-US" sz="2800" dirty="0" smtClean="0"/>
              <a:t>Doppler</a:t>
            </a:r>
          </a:p>
          <a:p>
            <a:pPr eaLnBrk="1" hangingPunct="1">
              <a:buFont typeface="Wingdings" pitchFamily="96" charset="2"/>
              <a:buChar char="§"/>
              <a:defRPr/>
            </a:pPr>
            <a:r>
              <a:rPr lang="en-US" sz="2800" dirty="0" smtClean="0"/>
              <a:t>Surgical Emergency</a:t>
            </a:r>
          </a:p>
        </p:txBody>
      </p:sp>
      <p:pic>
        <p:nvPicPr>
          <p:cNvPr id="13316" name="Picture 4" descr="Torsion_of_spermatic_c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3225" y="2438400"/>
            <a:ext cx="4930775" cy="315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5122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www.medindia.net/patients/paediatrics/images/acute.jpg"/>
          <p:cNvPicPr>
            <a:picLocks noChangeAspect="1" noChangeArrowheads="1"/>
          </p:cNvPicPr>
          <p:nvPr/>
        </p:nvPicPr>
        <p:blipFill>
          <a:blip r:embed="rId2"/>
          <a:srcRect/>
          <a:stretch>
            <a:fillRect/>
          </a:stretch>
        </p:blipFill>
        <p:spPr bwMode="auto">
          <a:xfrm>
            <a:off x="2786063" y="165100"/>
            <a:ext cx="4286250" cy="6407150"/>
          </a:xfrm>
          <a:prstGeom prst="rect">
            <a:avLst/>
          </a:prstGeom>
          <a:noFill/>
          <a:ln w="9525">
            <a:noFill/>
            <a:miter lim="800000"/>
            <a:headEnd/>
            <a:tailEnd/>
          </a:ln>
        </p:spPr>
      </p:pic>
    </p:spTree>
    <p:extLst>
      <p:ext uri="{BB962C8B-B14F-4D97-AF65-F5344CB8AC3E}">
        <p14:creationId xmlns:p14="http://schemas.microsoft.com/office/powerpoint/2010/main" val="5642557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304800"/>
            <a:ext cx="8715375" cy="990600"/>
          </a:xfrm>
        </p:spPr>
        <p:txBody>
          <a:bodyPr>
            <a:normAutofit fontScale="90000"/>
          </a:bodyPr>
          <a:lstStyle/>
          <a:p>
            <a:pPr eaLnBrk="1" hangingPunct="1"/>
            <a:r>
              <a:rPr lang="en-US" sz="4000" dirty="0" smtClean="0"/>
              <a:t>Congenital Anomalies </a:t>
            </a:r>
            <a:r>
              <a:rPr lang="en-US" sz="4000" dirty="0" smtClean="0"/>
              <a:t>: </a:t>
            </a:r>
            <a:r>
              <a:rPr lang="en-US" sz="4000" dirty="0" smtClean="0"/>
              <a:t>Hypospadias and </a:t>
            </a:r>
            <a:r>
              <a:rPr lang="en-US" sz="4000" dirty="0" err="1" smtClean="0"/>
              <a:t>Epispadias</a:t>
            </a:r>
            <a:endParaRPr lang="en-US" dirty="0" smtClean="0"/>
          </a:p>
        </p:txBody>
      </p:sp>
      <p:sp>
        <p:nvSpPr>
          <p:cNvPr id="22531" name="Rectangle 3"/>
          <p:cNvSpPr>
            <a:spLocks noGrp="1" noChangeArrowheads="1"/>
          </p:cNvSpPr>
          <p:nvPr>
            <p:ph type="body" sz="half" idx="1"/>
          </p:nvPr>
        </p:nvSpPr>
        <p:spPr>
          <a:xfrm>
            <a:off x="152400" y="1600200"/>
            <a:ext cx="5257800" cy="4876800"/>
          </a:xfrm>
        </p:spPr>
        <p:txBody>
          <a:bodyPr/>
          <a:lstStyle/>
          <a:p>
            <a:pPr eaLnBrk="1" hangingPunct="1"/>
            <a:r>
              <a:rPr lang="en-US" sz="2400" dirty="0" smtClean="0"/>
              <a:t>Malformations of urethral groove and/or urethral canal:</a:t>
            </a:r>
          </a:p>
          <a:p>
            <a:pPr lvl="1" eaLnBrk="1" hangingPunct="1"/>
            <a:r>
              <a:rPr lang="en-US" sz="2000" dirty="0" smtClean="0"/>
              <a:t>Abnormal opening on ventral surface: </a:t>
            </a:r>
            <a:r>
              <a:rPr lang="en-US" sz="2000" b="1" dirty="0" smtClean="0"/>
              <a:t>hypospadias </a:t>
            </a:r>
            <a:r>
              <a:rPr lang="en-US" sz="2000" dirty="0" smtClean="0"/>
              <a:t>(1/300 live male births)</a:t>
            </a:r>
          </a:p>
          <a:p>
            <a:pPr lvl="1" eaLnBrk="1" hangingPunct="1"/>
            <a:r>
              <a:rPr lang="en-US" sz="2000" dirty="0" smtClean="0"/>
              <a:t>Abnormal opening on dorsal surface: </a:t>
            </a:r>
            <a:r>
              <a:rPr lang="en-US" sz="2000" b="1" dirty="0" err="1" smtClean="0"/>
              <a:t>epispadias</a:t>
            </a:r>
            <a:r>
              <a:rPr lang="en-US" sz="2000" dirty="0" smtClean="0"/>
              <a:t>  (less common than hypospadias)</a:t>
            </a:r>
          </a:p>
          <a:p>
            <a:pPr eaLnBrk="1" hangingPunct="1"/>
            <a:r>
              <a:rPr lang="en-US" sz="2400" dirty="0" smtClean="0"/>
              <a:t>Associated with:</a:t>
            </a:r>
          </a:p>
          <a:p>
            <a:pPr lvl="1" eaLnBrk="1" hangingPunct="1"/>
            <a:r>
              <a:rPr lang="en-US" sz="2000" dirty="0" smtClean="0"/>
              <a:t>Failure of normal descent of testes</a:t>
            </a:r>
          </a:p>
          <a:p>
            <a:pPr lvl="1" eaLnBrk="1" hangingPunct="1"/>
            <a:r>
              <a:rPr lang="en-US" sz="2000" dirty="0" smtClean="0"/>
              <a:t>Other malformations of urinary tract</a:t>
            </a:r>
          </a:p>
          <a:p>
            <a:pPr eaLnBrk="1" hangingPunct="1"/>
            <a:r>
              <a:rPr lang="en-US" sz="2400" dirty="0" smtClean="0"/>
              <a:t>Clinical </a:t>
            </a:r>
            <a:r>
              <a:rPr lang="en-US" sz="2400" dirty="0" err="1" smtClean="0"/>
              <a:t>sequelae</a:t>
            </a:r>
            <a:r>
              <a:rPr lang="en-US" sz="2400" dirty="0" smtClean="0"/>
              <a:t>:  urinary tract obstructions, infections, sterility</a:t>
            </a:r>
          </a:p>
        </p:txBody>
      </p:sp>
      <p:pic>
        <p:nvPicPr>
          <p:cNvPr id="22532" name="Picture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86400" y="1524000"/>
            <a:ext cx="3505200" cy="5181600"/>
          </a:xfrm>
          <a:noFill/>
          <a:ln w="38100">
            <a:solidFill>
              <a:schemeClr val="folHlink"/>
            </a:solidFill>
            <a:miter lim="800000"/>
            <a:headEnd/>
            <a:tailEnd/>
          </a:ln>
        </p:spPr>
      </p:pic>
    </p:spTree>
    <p:extLst>
      <p:ext uri="{BB962C8B-B14F-4D97-AF65-F5344CB8AC3E}">
        <p14:creationId xmlns:p14="http://schemas.microsoft.com/office/powerpoint/2010/main" val="240139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7" name="Rectangle 3"/>
          <p:cNvSpPr>
            <a:spLocks noGrp="1" noChangeArrowheads="1"/>
          </p:cNvSpPr>
          <p:nvPr>
            <p:ph type="body" idx="1"/>
          </p:nvPr>
        </p:nvSpPr>
        <p:spPr>
          <a:xfrm>
            <a:off x="533400" y="304800"/>
            <a:ext cx="8077200" cy="5562600"/>
          </a:xfrm>
        </p:spPr>
        <p:txBody>
          <a:bodyPr/>
          <a:lstStyle/>
          <a:p>
            <a:pPr marL="609600" indent="-609600">
              <a:lnSpc>
                <a:spcPct val="80000"/>
              </a:lnSpc>
              <a:buFontTx/>
              <a:buNone/>
            </a:pPr>
            <a:r>
              <a:rPr lang="en-US">
                <a:solidFill>
                  <a:schemeClr val="tx2"/>
                </a:solidFill>
              </a:rPr>
              <a:t> </a:t>
            </a:r>
            <a:r>
              <a:rPr lang="en-US" sz="2800" b="1" u="sng">
                <a:solidFill>
                  <a:schemeClr val="tx2"/>
                </a:solidFill>
                <a:cs typeface="Times New Roman" pitchFamily="18" charset="0"/>
              </a:rPr>
              <a:t>Symptoms:</a:t>
            </a:r>
          </a:p>
          <a:p>
            <a:pPr marL="609600" indent="-609600">
              <a:lnSpc>
                <a:spcPct val="80000"/>
              </a:lnSpc>
            </a:pPr>
            <a:r>
              <a:rPr lang="en-US" sz="2800">
                <a:latin typeface="Times New Roman" pitchFamily="18" charset="0"/>
                <a:cs typeface="Times New Roman" pitchFamily="18" charset="0"/>
              </a:rPr>
              <a:t>pain in the scrotum &amp;groin:</a:t>
            </a:r>
          </a:p>
          <a:p>
            <a:pPr marL="609600" indent="-609600">
              <a:lnSpc>
                <a:spcPct val="80000"/>
              </a:lnSpc>
              <a:buFontTx/>
              <a:buAutoNum type="arabicPeriod"/>
            </a:pPr>
            <a:r>
              <a:rPr lang="en-US" sz="2800">
                <a:latin typeface="Times New Roman" pitchFamily="18" charset="0"/>
                <a:cs typeface="Times New Roman" pitchFamily="18" charset="0"/>
              </a:rPr>
              <a:t>Sever </a:t>
            </a:r>
          </a:p>
          <a:p>
            <a:pPr marL="609600" indent="-609600">
              <a:lnSpc>
                <a:spcPct val="80000"/>
              </a:lnSpc>
              <a:buFontTx/>
              <a:buAutoNum type="arabicPeriod"/>
            </a:pPr>
            <a:r>
              <a:rPr lang="en-US" sz="2800">
                <a:latin typeface="Times New Roman" pitchFamily="18" charset="0"/>
                <a:cs typeface="Times New Roman" pitchFamily="18" charset="0"/>
              </a:rPr>
              <a:t>Sudden onset</a:t>
            </a:r>
          </a:p>
          <a:p>
            <a:pPr marL="609600" indent="-609600">
              <a:lnSpc>
                <a:spcPct val="80000"/>
              </a:lnSpc>
              <a:buFontTx/>
              <a:buAutoNum type="arabicPeriod"/>
            </a:pPr>
            <a:r>
              <a:rPr lang="en-US" sz="2800">
                <a:latin typeface="Times New Roman" pitchFamily="18" charset="0"/>
                <a:cs typeface="Times New Roman" pitchFamily="18" charset="0"/>
              </a:rPr>
              <a:t>Radiating to the lower abdomen </a:t>
            </a:r>
          </a:p>
          <a:p>
            <a:pPr marL="609600" indent="-609600">
              <a:lnSpc>
                <a:spcPct val="80000"/>
              </a:lnSpc>
              <a:buFontTx/>
              <a:buAutoNum type="arabicPeriod"/>
            </a:pPr>
            <a:r>
              <a:rPr lang="en-US" sz="2800">
                <a:latin typeface="Times New Roman" pitchFamily="18" charset="0"/>
                <a:cs typeface="Times New Roman" pitchFamily="18" charset="0"/>
              </a:rPr>
              <a:t>Associated with vomiting </a:t>
            </a:r>
          </a:p>
          <a:p>
            <a:pPr marL="609600" indent="-609600">
              <a:lnSpc>
                <a:spcPct val="80000"/>
              </a:lnSpc>
              <a:buFontTx/>
              <a:buAutoNum type="arabicPeriod"/>
            </a:pPr>
            <a:r>
              <a:rPr lang="en-US" sz="2800">
                <a:latin typeface="Times New Roman" pitchFamily="18" charset="0"/>
                <a:cs typeface="Times New Roman" pitchFamily="18" charset="0"/>
              </a:rPr>
              <a:t>May follow strain, lifting, exercise, or masturbation</a:t>
            </a:r>
          </a:p>
          <a:p>
            <a:pPr marL="609600" indent="-609600">
              <a:lnSpc>
                <a:spcPct val="80000"/>
              </a:lnSpc>
              <a:buFontTx/>
              <a:buNone/>
            </a:pPr>
            <a:endParaRPr lang="en-US" sz="2800" b="1">
              <a:solidFill>
                <a:schemeClr val="tx2"/>
              </a:solidFill>
              <a:latin typeface="Times New Roman" pitchFamily="18" charset="0"/>
              <a:cs typeface="Times New Roman" pitchFamily="18" charset="0"/>
            </a:endParaRPr>
          </a:p>
          <a:p>
            <a:pPr marL="609600" indent="-609600">
              <a:lnSpc>
                <a:spcPct val="80000"/>
              </a:lnSpc>
              <a:buFontTx/>
              <a:buNone/>
            </a:pPr>
            <a:r>
              <a:rPr lang="en-US" sz="2800">
                <a:solidFill>
                  <a:schemeClr val="tx2"/>
                </a:solidFill>
                <a:latin typeface="Times New Roman" pitchFamily="18" charset="0"/>
                <a:cs typeface="Times New Roman" pitchFamily="18" charset="0"/>
              </a:rPr>
              <a:t> </a:t>
            </a:r>
            <a:r>
              <a:rPr lang="en-US" sz="2800" b="1" u="sng">
                <a:solidFill>
                  <a:schemeClr val="tx2"/>
                </a:solidFill>
                <a:cs typeface="Times New Roman" pitchFamily="18" charset="0"/>
              </a:rPr>
              <a:t>Signs:</a:t>
            </a:r>
          </a:p>
          <a:p>
            <a:pPr marL="609600" indent="-609600">
              <a:lnSpc>
                <a:spcPct val="80000"/>
              </a:lnSpc>
            </a:pPr>
            <a:r>
              <a:rPr lang="en-US" sz="2800">
                <a:latin typeface="Times New Roman" pitchFamily="18" charset="0"/>
                <a:cs typeface="Times New Roman" pitchFamily="18" charset="0"/>
              </a:rPr>
              <a:t>Swollen testis</a:t>
            </a:r>
          </a:p>
          <a:p>
            <a:pPr marL="609600" indent="-609600">
              <a:lnSpc>
                <a:spcPct val="80000"/>
              </a:lnSpc>
            </a:pPr>
            <a:r>
              <a:rPr lang="en-US" sz="2800">
                <a:latin typeface="Times New Roman" pitchFamily="18" charset="0"/>
                <a:cs typeface="Times New Roman" pitchFamily="18" charset="0"/>
              </a:rPr>
              <a:t>Tender </a:t>
            </a:r>
          </a:p>
          <a:p>
            <a:pPr marL="609600" indent="-609600">
              <a:lnSpc>
                <a:spcPct val="80000"/>
              </a:lnSpc>
            </a:pPr>
            <a:r>
              <a:rPr lang="en-US" sz="2800">
                <a:latin typeface="Times New Roman" pitchFamily="18" charset="0"/>
                <a:cs typeface="Times New Roman" pitchFamily="18" charset="0"/>
              </a:rPr>
              <a:t>Drawn up to the groin    </a:t>
            </a:r>
          </a:p>
        </p:txBody>
      </p:sp>
    </p:spTree>
    <p:extLst>
      <p:ext uri="{BB962C8B-B14F-4D97-AF65-F5344CB8AC3E}">
        <p14:creationId xmlns:p14="http://schemas.microsoft.com/office/powerpoint/2010/main" val="178193757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219200" y="152400"/>
            <a:ext cx="6667500" cy="609600"/>
          </a:xfrm>
        </p:spPr>
        <p:txBody>
          <a:bodyPr>
            <a:normAutofit fontScale="90000"/>
          </a:bodyPr>
          <a:lstStyle/>
          <a:p>
            <a:pPr eaLnBrk="1" hangingPunct="1"/>
            <a:r>
              <a:rPr lang="en-US" smtClean="0"/>
              <a:t>Torsion of Testis</a:t>
            </a:r>
          </a:p>
        </p:txBody>
      </p:sp>
      <p:pic>
        <p:nvPicPr>
          <p:cNvPr id="51203" name="Picture 6"/>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bwMode="black">
          <a:xfrm>
            <a:off x="4648200" y="838200"/>
            <a:ext cx="4268788" cy="2743200"/>
          </a:xfrm>
          <a:noFill/>
          <a:ln>
            <a:solidFill>
              <a:schemeClr val="hlink"/>
            </a:solidFill>
            <a:miter lim="800000"/>
            <a:headEnd/>
            <a:tailEnd/>
          </a:ln>
        </p:spPr>
      </p:pic>
      <p:pic>
        <p:nvPicPr>
          <p:cNvPr id="51205" name="Picture 13" descr="021022"/>
          <p:cNvPicPr>
            <a:picLocks noGrp="1" noChangeAspect="1" noChangeArrowheads="1"/>
          </p:cNvPicPr>
          <p:nvPr>
            <p:ph sz="quarter" idx="3"/>
          </p:nvPr>
        </p:nvPicPr>
        <p:blipFill>
          <a:blip r:embed="rId4">
            <a:extLst>
              <a:ext uri="{28A0092B-C50C-407E-A947-70E740481C1C}">
                <a14:useLocalDpi xmlns:a14="http://schemas.microsoft.com/office/drawing/2010/main" val="0"/>
              </a:ext>
            </a:extLst>
          </a:blip>
          <a:srcRect/>
          <a:stretch>
            <a:fillRect/>
          </a:stretch>
        </p:blipFill>
        <p:spPr>
          <a:xfrm>
            <a:off x="-76201" y="3581400"/>
            <a:ext cx="5808133" cy="3733800"/>
          </a:xfrm>
        </p:spPr>
      </p:pic>
    </p:spTree>
    <p:extLst>
      <p:ext uri="{BB962C8B-B14F-4D97-AF65-F5344CB8AC3E}">
        <p14:creationId xmlns:p14="http://schemas.microsoft.com/office/powerpoint/2010/main" val="11723909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Grp="1" noChangeArrowheads="1"/>
          </p:cNvSpPr>
          <p:nvPr>
            <p:ph type="body" idx="1"/>
          </p:nvPr>
        </p:nvSpPr>
        <p:spPr>
          <a:xfrm>
            <a:off x="685800" y="1371600"/>
            <a:ext cx="7696200" cy="4343400"/>
          </a:xfrm>
        </p:spPr>
        <p:txBody>
          <a:bodyPr/>
          <a:lstStyle/>
          <a:p>
            <a:pPr>
              <a:lnSpc>
                <a:spcPct val="80000"/>
              </a:lnSpc>
              <a:buFontTx/>
              <a:buNone/>
            </a:pPr>
            <a:r>
              <a:rPr lang="en-US" sz="2400" b="1" u="sng">
                <a:solidFill>
                  <a:schemeClr val="tx2"/>
                </a:solidFill>
                <a:latin typeface="Times New Roman" pitchFamily="18" charset="0"/>
                <a:cs typeface="Times New Roman" pitchFamily="18" charset="0"/>
              </a:rPr>
              <a:t>Treatment:</a:t>
            </a:r>
          </a:p>
          <a:p>
            <a:pPr>
              <a:lnSpc>
                <a:spcPct val="80000"/>
              </a:lnSpc>
            </a:pPr>
            <a:r>
              <a:rPr lang="en-US" sz="2400">
                <a:latin typeface="Times New Roman" pitchFamily="18" charset="0"/>
                <a:cs typeface="Times New Roman" pitchFamily="18" charset="0"/>
              </a:rPr>
              <a:t>Explore testis as soon as possible (untwisting should be carried out </a:t>
            </a:r>
            <a:r>
              <a:rPr lang="en-US" sz="2400">
                <a:solidFill>
                  <a:schemeClr val="hlink"/>
                </a:solidFill>
                <a:latin typeface="Times New Roman" pitchFamily="18" charset="0"/>
                <a:cs typeface="Times New Roman" pitchFamily="18" charset="0"/>
              </a:rPr>
              <a:t>within 6 hrs</a:t>
            </a:r>
            <a:r>
              <a:rPr lang="en-US" sz="2400">
                <a:latin typeface="Times New Roman" pitchFamily="18" charset="0"/>
                <a:cs typeface="Times New Roman" pitchFamily="18" charset="0"/>
              </a:rPr>
              <a:t> of symptoms).</a:t>
            </a:r>
          </a:p>
          <a:p>
            <a:pPr>
              <a:lnSpc>
                <a:spcPct val="80000"/>
              </a:lnSpc>
            </a:pPr>
            <a:r>
              <a:rPr lang="en-US" sz="2400">
                <a:latin typeface="Times New Roman" pitchFamily="18" charset="0"/>
                <a:cs typeface="Times New Roman" pitchFamily="18" charset="0"/>
              </a:rPr>
              <a:t>Check that it is not irreversibly infarcted.</a:t>
            </a:r>
          </a:p>
          <a:p>
            <a:pPr>
              <a:lnSpc>
                <a:spcPct val="80000"/>
              </a:lnSpc>
            </a:pPr>
            <a:r>
              <a:rPr lang="en-US" sz="2400">
                <a:latin typeface="Times New Roman" pitchFamily="18" charset="0"/>
                <a:cs typeface="Times New Roman" pitchFamily="18" charset="0"/>
              </a:rPr>
              <a:t>Fix it to the scrotal septum.</a:t>
            </a:r>
          </a:p>
          <a:p>
            <a:pPr>
              <a:lnSpc>
                <a:spcPct val="80000"/>
              </a:lnSpc>
            </a:pPr>
            <a:r>
              <a:rPr lang="en-US" sz="2400">
                <a:latin typeface="Times New Roman" pitchFamily="18" charset="0"/>
                <a:cs typeface="Times New Roman" pitchFamily="18" charset="0"/>
              </a:rPr>
              <a:t>The other testis should be fixed at the same operation, since it is likely to have abnormal position.</a:t>
            </a:r>
          </a:p>
          <a:p>
            <a:pPr>
              <a:lnSpc>
                <a:spcPct val="80000"/>
              </a:lnSpc>
              <a:buFontTx/>
              <a:buNone/>
            </a:pPr>
            <a:r>
              <a:rPr lang="en-US" sz="2400">
                <a:solidFill>
                  <a:srgbClr val="3333CC"/>
                </a:solidFill>
                <a:latin typeface="Times New Roman" pitchFamily="18" charset="0"/>
                <a:cs typeface="Times New Roman" pitchFamily="18" charset="0"/>
              </a:rPr>
              <a:t>However</a:t>
            </a:r>
            <a:r>
              <a:rPr lang="en-US" sz="2400">
                <a:latin typeface="Times New Roman" pitchFamily="18" charset="0"/>
                <a:cs typeface="Times New Roman" pitchFamily="18" charset="0"/>
              </a:rPr>
              <a:t> </a:t>
            </a:r>
          </a:p>
          <a:p>
            <a:pPr>
              <a:lnSpc>
                <a:spcPct val="80000"/>
              </a:lnSpc>
            </a:pPr>
            <a:r>
              <a:rPr lang="en-US" sz="2400">
                <a:latin typeface="Times New Roman" pitchFamily="18" charset="0"/>
                <a:cs typeface="Times New Roman" pitchFamily="18" charset="0"/>
              </a:rPr>
              <a:t>If the testis is infarcted, it should be removed </a:t>
            </a:r>
          </a:p>
        </p:txBody>
      </p:sp>
    </p:spTree>
    <p:extLst>
      <p:ext uri="{BB962C8B-B14F-4D97-AF65-F5344CB8AC3E}">
        <p14:creationId xmlns:p14="http://schemas.microsoft.com/office/powerpoint/2010/main" val="1913837325"/>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6200"/>
            <a:ext cx="8229600" cy="1143000"/>
          </a:xfrm>
        </p:spPr>
        <p:txBody>
          <a:bodyPr/>
          <a:lstStyle/>
          <a:p>
            <a:r>
              <a:rPr lang="en-US" sz="3200" b="1" dirty="0" smtClean="0">
                <a:solidFill>
                  <a:schemeClr val="accent6">
                    <a:lumMod val="75000"/>
                  </a:schemeClr>
                </a:solidFill>
                <a:cs typeface="Angsana New" pitchFamily="18" charset="-34"/>
              </a:rPr>
              <a:t>Testicular torsion</a:t>
            </a:r>
            <a:endParaRPr lang="th-TH" sz="3200" b="1" dirty="0" smtClean="0">
              <a:solidFill>
                <a:schemeClr val="accent6">
                  <a:lumMod val="75000"/>
                </a:schemeClr>
              </a:solidFill>
            </a:endParaRPr>
          </a:p>
        </p:txBody>
      </p:sp>
      <p:pic>
        <p:nvPicPr>
          <p:cNvPr id="1331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209800" y="1066800"/>
            <a:ext cx="4876800" cy="5570416"/>
          </a:xfrm>
          <a:noFill/>
        </p:spPr>
      </p:pic>
      <p:sp>
        <p:nvSpPr>
          <p:cNvPr id="5" name="Slide Number Placeholder 4"/>
          <p:cNvSpPr>
            <a:spLocks noGrp="1"/>
          </p:cNvSpPr>
          <p:nvPr>
            <p:ph type="sldNum" sz="quarter" idx="12"/>
          </p:nvPr>
        </p:nvSpPr>
        <p:spPr/>
        <p:txBody>
          <a:bodyPr/>
          <a:lstStyle/>
          <a:p>
            <a:pPr>
              <a:defRPr/>
            </a:pPr>
            <a:fld id="{E7E711AD-38BA-4331-A1D1-E616E6FD2DB2}" type="slidenum">
              <a:rPr lang="th-TH"/>
              <a:pPr>
                <a:defRPr/>
              </a:pPr>
              <a:t>33</a:t>
            </a:fld>
            <a:endParaRPr lang="th-TH"/>
          </a:p>
        </p:txBody>
      </p:sp>
    </p:spTree>
    <p:extLst>
      <p:ext uri="{BB962C8B-B14F-4D97-AF65-F5344CB8AC3E}">
        <p14:creationId xmlns:p14="http://schemas.microsoft.com/office/powerpoint/2010/main" val="4035487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4300" b="1" dirty="0">
                <a:solidFill>
                  <a:schemeClr val="accent6">
                    <a:lumMod val="75000"/>
                  </a:schemeClr>
                </a:solidFill>
                <a:latin typeface="Arial" pitchFamily="34" charset="0"/>
              </a:rPr>
              <a:t>Management – </a:t>
            </a:r>
            <a:r>
              <a:rPr lang="en-US" sz="4300" b="1" dirty="0" err="1">
                <a:solidFill>
                  <a:schemeClr val="accent6">
                    <a:lumMod val="75000"/>
                  </a:schemeClr>
                </a:solidFill>
                <a:latin typeface="Arial" pitchFamily="34" charset="0"/>
              </a:rPr>
              <a:t>Orchiopexy</a:t>
            </a:r>
            <a:endParaRPr lang="en-US" sz="4300" b="1" dirty="0">
              <a:solidFill>
                <a:schemeClr val="accent6">
                  <a:lumMod val="75000"/>
                </a:schemeClr>
              </a:solidFill>
              <a:latin typeface="Arial" pitchFamily="34" charset="0"/>
            </a:endParaRPr>
          </a:p>
        </p:txBody>
      </p:sp>
      <p:pic>
        <p:nvPicPr>
          <p:cNvPr id="26628" name="Picture 4" descr="SCTorison ScrotalOrchiopexy 1030116"/>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828800" y="19812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964953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6">
                    <a:lumMod val="75000"/>
                  </a:schemeClr>
                </a:solidFill>
                <a:latin typeface="Arial" pitchFamily="34" charset="0"/>
              </a:rPr>
              <a:t>Management – </a:t>
            </a:r>
            <a:r>
              <a:rPr lang="en-US" b="1" dirty="0" err="1" smtClean="0">
                <a:solidFill>
                  <a:schemeClr val="accent6">
                    <a:lumMod val="75000"/>
                  </a:schemeClr>
                </a:solidFill>
                <a:latin typeface="Arial" pitchFamily="34" charset="0"/>
              </a:rPr>
              <a:t>Orchidectomy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7152" y="1600200"/>
            <a:ext cx="6409048" cy="4800600"/>
          </a:xfrm>
        </p:spPr>
      </p:pic>
    </p:spTree>
    <p:extLst>
      <p:ext uri="{BB962C8B-B14F-4D97-AF65-F5344CB8AC3E}">
        <p14:creationId xmlns:p14="http://schemas.microsoft.com/office/powerpoint/2010/main" val="1296845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Grp="1" noChangeArrowheads="1"/>
          </p:cNvSpPr>
          <p:nvPr>
            <p:ph type="ctrTitle"/>
          </p:nvPr>
        </p:nvSpPr>
        <p:spPr>
          <a:xfrm>
            <a:off x="685800" y="2209800"/>
            <a:ext cx="7772400" cy="1828800"/>
          </a:xfrm>
        </p:spPr>
        <p:txBody>
          <a:bodyPr/>
          <a:lstStyle/>
          <a:p>
            <a:r>
              <a:rPr lang="en-US" sz="8000"/>
              <a:t>Scrotal Swellings</a:t>
            </a:r>
          </a:p>
        </p:txBody>
      </p:sp>
    </p:spTree>
    <p:extLst>
      <p:ext uri="{BB962C8B-B14F-4D97-AF65-F5344CB8AC3E}">
        <p14:creationId xmlns:p14="http://schemas.microsoft.com/office/powerpoint/2010/main" val="311360435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152400" y="152400"/>
          <a:ext cx="8763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5943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Grp="1" noChangeArrowheads="1"/>
          </p:cNvSpPr>
          <p:nvPr>
            <p:ph type="title"/>
          </p:nvPr>
        </p:nvSpPr>
        <p:spPr>
          <a:xfrm>
            <a:off x="1066800" y="508000"/>
            <a:ext cx="5737225" cy="1066800"/>
          </a:xfrm>
        </p:spPr>
        <p:txBody>
          <a:bodyPr>
            <a:normAutofit fontScale="90000"/>
          </a:bodyPr>
          <a:lstStyle/>
          <a:p>
            <a:r>
              <a:rPr lang="en-US"/>
              <a:t>Hydrocele</a:t>
            </a:r>
            <a:r>
              <a:rPr lang="en-US" sz="3600"/>
              <a:t/>
            </a:r>
            <a:br>
              <a:rPr lang="en-US" sz="3600"/>
            </a:br>
            <a:endParaRPr lang="en-US" sz="3600"/>
          </a:p>
        </p:txBody>
      </p:sp>
      <p:sp>
        <p:nvSpPr>
          <p:cNvPr id="2059" name="Rectangle 11"/>
          <p:cNvSpPr>
            <a:spLocks noGrp="1" noChangeArrowheads="1"/>
          </p:cNvSpPr>
          <p:nvPr>
            <p:ph type="body" sz="half" idx="1"/>
          </p:nvPr>
        </p:nvSpPr>
        <p:spPr>
          <a:xfrm>
            <a:off x="828675" y="1828800"/>
            <a:ext cx="7197725" cy="930275"/>
          </a:xfrm>
        </p:spPr>
        <p:txBody>
          <a:bodyPr>
            <a:normAutofit fontScale="55000" lnSpcReduction="20000"/>
          </a:bodyPr>
          <a:lstStyle/>
          <a:p>
            <a:r>
              <a:rPr lang="en-US" sz="2800">
                <a:latin typeface="Times New Roman" pitchFamily="18" charset="0"/>
                <a:cs typeface="Times New Roman" pitchFamily="18" charset="0"/>
              </a:rPr>
              <a:t>A collection of serous fluid in the tunica vaginalis</a:t>
            </a:r>
          </a:p>
          <a:p>
            <a:pPr>
              <a:buFontTx/>
              <a:buNone/>
            </a:pPr>
            <a:r>
              <a:rPr lang="en-US" sz="2800" b="1" u="sng">
                <a:solidFill>
                  <a:schemeClr val="tx2"/>
                </a:solidFill>
              </a:rPr>
              <a:t>Types:</a:t>
            </a:r>
          </a:p>
          <a:p>
            <a:pPr>
              <a:buFontTx/>
              <a:buNone/>
            </a:pPr>
            <a:r>
              <a:rPr lang="en-US" sz="2400" b="1" i="1">
                <a:solidFill>
                  <a:schemeClr val="tx2"/>
                </a:solidFill>
                <a:latin typeface="Times New Roman" pitchFamily="18" charset="0"/>
                <a:cs typeface="Times New Roman" pitchFamily="18" charset="0"/>
              </a:rPr>
              <a:t>Congenital: </a:t>
            </a:r>
            <a:r>
              <a:rPr lang="en-US" sz="2400">
                <a:latin typeface="Times New Roman" pitchFamily="18" charset="0"/>
                <a:cs typeface="Times New Roman" pitchFamily="18" charset="0"/>
              </a:rPr>
              <a:t>occurs in infants due to patent processus vaginalis </a:t>
            </a:r>
            <a:r>
              <a:rPr lang="en-US" sz="2400">
                <a:latin typeface="Times New Roman" pitchFamily="18" charset="0"/>
                <a:cs typeface="Times New Roman" pitchFamily="18" charset="0"/>
                <a:sym typeface="Wingdings" pitchFamily="2" charset="2"/>
              </a:rPr>
              <a:t> peritoneal fluid can enter the scrotum</a:t>
            </a:r>
            <a:endParaRPr lang="en-US" sz="2400">
              <a:latin typeface="Times New Roman" pitchFamily="18" charset="0"/>
              <a:cs typeface="Times New Roman" pitchFamily="18" charset="0"/>
            </a:endParaRPr>
          </a:p>
        </p:txBody>
      </p:sp>
      <p:sp>
        <p:nvSpPr>
          <p:cNvPr id="2068" name="Text Box 20"/>
          <p:cNvSpPr txBox="1">
            <a:spLocks noChangeArrowheads="1"/>
          </p:cNvSpPr>
          <p:nvPr/>
        </p:nvSpPr>
        <p:spPr bwMode="auto">
          <a:xfrm>
            <a:off x="838200" y="3505200"/>
            <a:ext cx="3276600"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lgn="r" rtl="1">
              <a:defRPr>
                <a:solidFill>
                  <a:schemeClr val="tx1"/>
                </a:solidFill>
                <a:latin typeface="Arial" pitchFamily="34" charset="0"/>
                <a:cs typeface="Arial" pitchFamily="34" charset="0"/>
              </a:defRPr>
            </a:lvl1pPr>
            <a:lvl2pPr marL="800100" indent="-342900" algn="r" rtl="1">
              <a:defRPr>
                <a:solidFill>
                  <a:schemeClr val="tx1"/>
                </a:solidFill>
                <a:latin typeface="Arial" pitchFamily="34" charset="0"/>
                <a:cs typeface="Arial" pitchFamily="34" charset="0"/>
              </a:defRPr>
            </a:lvl2pPr>
            <a:lvl3pPr marL="1257300" indent="-342900" algn="r" rtl="1">
              <a:defRPr>
                <a:solidFill>
                  <a:schemeClr val="tx1"/>
                </a:solidFill>
                <a:latin typeface="Arial" pitchFamily="34" charset="0"/>
                <a:cs typeface="Arial" pitchFamily="34" charset="0"/>
              </a:defRPr>
            </a:lvl3pPr>
            <a:lvl4pPr marL="1714500" indent="-342900" algn="r" rtl="1">
              <a:defRPr>
                <a:solidFill>
                  <a:schemeClr val="tx1"/>
                </a:solidFill>
                <a:latin typeface="Arial" pitchFamily="34" charset="0"/>
                <a:cs typeface="Arial" pitchFamily="34" charset="0"/>
              </a:defRPr>
            </a:lvl4pPr>
            <a:lvl5pPr marL="2171700" indent="-342900" algn="r" rtl="1">
              <a:defRPr>
                <a:solidFill>
                  <a:schemeClr val="tx1"/>
                </a:solidFill>
                <a:latin typeface="Arial" pitchFamily="34" charset="0"/>
                <a:cs typeface="Arial" pitchFamily="34" charset="0"/>
              </a:defRPr>
            </a:lvl5pPr>
            <a:lvl6pPr marL="2628900" indent="-342900" algn="r" rtl="1" fontAlgn="base">
              <a:spcBef>
                <a:spcPct val="0"/>
              </a:spcBef>
              <a:spcAft>
                <a:spcPct val="0"/>
              </a:spcAft>
              <a:defRPr>
                <a:solidFill>
                  <a:schemeClr val="tx1"/>
                </a:solidFill>
                <a:latin typeface="Arial" pitchFamily="34" charset="0"/>
                <a:cs typeface="Arial" pitchFamily="34" charset="0"/>
              </a:defRPr>
            </a:lvl6pPr>
            <a:lvl7pPr marL="3086100" indent="-342900" algn="r" rtl="1" fontAlgn="base">
              <a:spcBef>
                <a:spcPct val="0"/>
              </a:spcBef>
              <a:spcAft>
                <a:spcPct val="0"/>
              </a:spcAft>
              <a:defRPr>
                <a:solidFill>
                  <a:schemeClr val="tx1"/>
                </a:solidFill>
                <a:latin typeface="Arial" pitchFamily="34" charset="0"/>
                <a:cs typeface="Arial" pitchFamily="34" charset="0"/>
              </a:defRPr>
            </a:lvl7pPr>
            <a:lvl8pPr marL="3543300" indent="-342900" algn="r" rtl="1" fontAlgn="base">
              <a:spcBef>
                <a:spcPct val="0"/>
              </a:spcBef>
              <a:spcAft>
                <a:spcPct val="0"/>
              </a:spcAft>
              <a:defRPr>
                <a:solidFill>
                  <a:schemeClr val="tx1"/>
                </a:solidFill>
                <a:latin typeface="Arial" pitchFamily="34" charset="0"/>
                <a:cs typeface="Arial" pitchFamily="34" charset="0"/>
              </a:defRPr>
            </a:lvl8pPr>
            <a:lvl9pPr marL="4000500" indent="-342900" algn="r" rtl="1" fontAlgn="base">
              <a:spcBef>
                <a:spcPct val="0"/>
              </a:spcBef>
              <a:spcAft>
                <a:spcPct val="0"/>
              </a:spcAft>
              <a:defRPr>
                <a:solidFill>
                  <a:schemeClr val="tx1"/>
                </a:solidFill>
                <a:latin typeface="Arial" pitchFamily="34" charset="0"/>
                <a:cs typeface="Arial" pitchFamily="34" charset="0"/>
              </a:defRPr>
            </a:lvl9pPr>
          </a:lstStyle>
          <a:p>
            <a:pPr algn="l" rtl="0"/>
            <a:r>
              <a:rPr lang="en-US"/>
              <a:t>  </a:t>
            </a:r>
            <a:r>
              <a:rPr lang="en-US" sz="2400" b="1" i="1">
                <a:solidFill>
                  <a:schemeClr val="tx2"/>
                </a:solidFill>
                <a:latin typeface="Times New Roman" pitchFamily="18" charset="0"/>
                <a:cs typeface="Times New Roman" pitchFamily="18" charset="0"/>
              </a:rPr>
              <a:t>Primary. (idiopathic)</a:t>
            </a:r>
          </a:p>
          <a:p>
            <a:pPr algn="l" rtl="0">
              <a:buFontTx/>
              <a:buChar char="•"/>
            </a:pPr>
            <a:r>
              <a:rPr lang="en-US" sz="2400">
                <a:latin typeface="Times New Roman" pitchFamily="18" charset="0"/>
                <a:cs typeface="Times New Roman" pitchFamily="18" charset="0"/>
              </a:rPr>
              <a:t>Develop slowly</a:t>
            </a:r>
          </a:p>
          <a:p>
            <a:pPr algn="l" rtl="0">
              <a:buFontTx/>
              <a:buChar char="•"/>
            </a:pPr>
            <a:r>
              <a:rPr lang="en-US" sz="2400">
                <a:latin typeface="Times New Roman" pitchFamily="18" charset="0"/>
                <a:cs typeface="Times New Roman" pitchFamily="18" charset="0"/>
              </a:rPr>
              <a:t>Large</a:t>
            </a:r>
          </a:p>
          <a:p>
            <a:pPr algn="l" rtl="0">
              <a:buFontTx/>
              <a:buChar char="•"/>
            </a:pPr>
            <a:r>
              <a:rPr lang="en-US" sz="2400">
                <a:latin typeface="Times New Roman" pitchFamily="18" charset="0"/>
                <a:cs typeface="Times New Roman" pitchFamily="18" charset="0"/>
              </a:rPr>
              <a:t>Hard &amp; tense</a:t>
            </a:r>
          </a:p>
          <a:p>
            <a:pPr algn="l" rtl="0">
              <a:buFontTx/>
              <a:buChar char="•"/>
            </a:pPr>
            <a:r>
              <a:rPr lang="en-US" sz="2400">
                <a:latin typeface="Times New Roman" pitchFamily="18" charset="0"/>
                <a:cs typeface="Times New Roman" pitchFamily="18" charset="0"/>
              </a:rPr>
              <a:t>No defined cause</a:t>
            </a:r>
          </a:p>
          <a:p>
            <a:pPr algn="l" rtl="0">
              <a:buFontTx/>
              <a:buChar char="•"/>
            </a:pPr>
            <a:r>
              <a:rPr lang="en-US" sz="2400">
                <a:latin typeface="Times New Roman" pitchFamily="18" charset="0"/>
                <a:cs typeface="Times New Roman" pitchFamily="18" charset="0"/>
              </a:rPr>
              <a:t>Over 40s</a:t>
            </a:r>
          </a:p>
          <a:p>
            <a:pPr algn="l"/>
            <a:endParaRPr lang="en-US" sz="2400">
              <a:latin typeface="Times New Roman" pitchFamily="18" charset="0"/>
              <a:cs typeface="Times New Roman" pitchFamily="18" charset="0"/>
            </a:endParaRPr>
          </a:p>
          <a:p>
            <a:pPr algn="l"/>
            <a:endParaRPr lang="en-US"/>
          </a:p>
        </p:txBody>
      </p:sp>
      <p:sp>
        <p:nvSpPr>
          <p:cNvPr id="2069" name="Text Box 21"/>
          <p:cNvSpPr txBox="1">
            <a:spLocks noChangeArrowheads="1"/>
          </p:cNvSpPr>
          <p:nvPr/>
        </p:nvSpPr>
        <p:spPr bwMode="auto">
          <a:xfrm>
            <a:off x="4114800" y="3479800"/>
            <a:ext cx="3962400"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rtl="1"/>
            <a:r>
              <a:rPr lang="en-US" sz="2400" b="1" i="1">
                <a:solidFill>
                  <a:schemeClr val="tx2"/>
                </a:solidFill>
                <a:latin typeface="Times New Roman" pitchFamily="18" charset="0"/>
                <a:cs typeface="Times New Roman" pitchFamily="18" charset="0"/>
              </a:rPr>
              <a:t>Secondary </a:t>
            </a:r>
          </a:p>
          <a:p>
            <a:pPr>
              <a:buFontTx/>
              <a:buChar char="•"/>
            </a:pPr>
            <a:r>
              <a:rPr lang="en-US" sz="2400">
                <a:latin typeface="Times New Roman" pitchFamily="18" charset="0"/>
                <a:cs typeface="Times New Roman" pitchFamily="18" charset="0"/>
              </a:rPr>
              <a:t> develop rapidly</a:t>
            </a:r>
          </a:p>
          <a:p>
            <a:pPr>
              <a:buFontTx/>
              <a:buChar char="•"/>
            </a:pPr>
            <a:r>
              <a:rPr lang="en-US" sz="2400">
                <a:latin typeface="Times New Roman" pitchFamily="18" charset="0"/>
                <a:cs typeface="Times New Roman" pitchFamily="18" charset="0"/>
              </a:rPr>
              <a:t> small</a:t>
            </a:r>
          </a:p>
          <a:p>
            <a:pPr>
              <a:buFontTx/>
              <a:buChar char="•"/>
            </a:pPr>
            <a:r>
              <a:rPr lang="en-US" sz="2400">
                <a:latin typeface="Times New Roman" pitchFamily="18" charset="0"/>
                <a:cs typeface="Times New Roman" pitchFamily="18" charset="0"/>
              </a:rPr>
              <a:t> lax</a:t>
            </a:r>
          </a:p>
          <a:p>
            <a:pPr>
              <a:buFontTx/>
              <a:buChar char="•"/>
            </a:pPr>
            <a:r>
              <a:rPr lang="en-US" sz="2400">
                <a:latin typeface="Times New Roman" pitchFamily="18" charset="0"/>
                <a:cs typeface="Times New Roman" pitchFamily="18" charset="0"/>
              </a:rPr>
              <a:t> secondary to inflammation, trauma or tumor of underling testes</a:t>
            </a:r>
          </a:p>
          <a:p>
            <a:pPr>
              <a:buFontTx/>
              <a:buChar char="•"/>
            </a:pPr>
            <a:r>
              <a:rPr lang="en-US" sz="2400">
                <a:latin typeface="Times New Roman" pitchFamily="18" charset="0"/>
                <a:cs typeface="Times New Roman" pitchFamily="18" charset="0"/>
              </a:rPr>
              <a:t> younger age group(20-40)</a:t>
            </a:r>
          </a:p>
          <a:p>
            <a:pPr rtl="1"/>
            <a:endParaRPr lang="en-US" sz="2400">
              <a:latin typeface="Times New Roman" pitchFamily="18" charset="0"/>
              <a:cs typeface="Times New Roman" pitchFamily="18" charset="0"/>
            </a:endParaRPr>
          </a:p>
        </p:txBody>
      </p:sp>
      <p:sp>
        <p:nvSpPr>
          <p:cNvPr id="2070" name="Line 22"/>
          <p:cNvSpPr>
            <a:spLocks noChangeShapeType="1"/>
          </p:cNvSpPr>
          <p:nvPr/>
        </p:nvSpPr>
        <p:spPr bwMode="auto">
          <a:xfrm>
            <a:off x="3886200" y="3733800"/>
            <a:ext cx="0" cy="2819400"/>
          </a:xfrm>
          <a:prstGeom prst="line">
            <a:avLst/>
          </a:prstGeom>
          <a:noFill/>
          <a:ln w="190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74692003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86" name="Rectangle 14"/>
          <p:cNvSpPr>
            <a:spLocks noGrp="1" noChangeArrowheads="1"/>
          </p:cNvSpPr>
          <p:nvPr>
            <p:ph type="body" sz="half" idx="1"/>
          </p:nvPr>
        </p:nvSpPr>
        <p:spPr>
          <a:xfrm>
            <a:off x="304800" y="762000"/>
            <a:ext cx="3771900" cy="5410200"/>
          </a:xfrm>
        </p:spPr>
        <p:txBody>
          <a:bodyPr/>
          <a:lstStyle/>
          <a:p>
            <a:pPr>
              <a:lnSpc>
                <a:spcPct val="80000"/>
              </a:lnSpc>
            </a:pPr>
            <a:r>
              <a:rPr lang="en-US" sz="2400">
                <a:solidFill>
                  <a:schemeClr val="tx2"/>
                </a:solidFill>
                <a:latin typeface="Times New Roman" pitchFamily="18" charset="0"/>
                <a:cs typeface="Times New Roman" pitchFamily="18" charset="0"/>
              </a:rPr>
              <a:t>Congenital hydrocele:</a:t>
            </a:r>
            <a:r>
              <a:rPr lang="en-US" sz="2400">
                <a:latin typeface="Times New Roman" pitchFamily="18" charset="0"/>
                <a:cs typeface="Times New Roman" pitchFamily="18" charset="0"/>
              </a:rPr>
              <a:t> processus vaginalis is patent &amp; connects to the peritoneal cavity. In children &lt;3yrs</a:t>
            </a:r>
          </a:p>
          <a:p>
            <a:pPr>
              <a:lnSpc>
                <a:spcPct val="80000"/>
              </a:lnSpc>
            </a:pPr>
            <a:r>
              <a:rPr lang="en-US" sz="2400">
                <a:solidFill>
                  <a:srgbClr val="009900"/>
                </a:solidFill>
                <a:latin typeface="Times New Roman" pitchFamily="18" charset="0"/>
                <a:cs typeface="Times New Roman" pitchFamily="18" charset="0"/>
              </a:rPr>
              <a:t>Infentile hydrocele:</a:t>
            </a:r>
            <a:r>
              <a:rPr lang="en-US" sz="2400">
                <a:latin typeface="Times New Roman" pitchFamily="18" charset="0"/>
                <a:cs typeface="Times New Roman" pitchFamily="18" charset="0"/>
              </a:rPr>
              <a:t> the tunica and processus vaginalis are distended to the superficial inguinal ring. There is no conection. Occurs in all ages</a:t>
            </a:r>
          </a:p>
          <a:p>
            <a:pPr>
              <a:lnSpc>
                <a:spcPct val="80000"/>
              </a:lnSpc>
            </a:pPr>
            <a:r>
              <a:rPr lang="en-US" sz="2400">
                <a:solidFill>
                  <a:srgbClr val="3333CC"/>
                </a:solidFill>
                <a:latin typeface="Times New Roman" pitchFamily="18" charset="0"/>
                <a:cs typeface="Times New Roman" pitchFamily="18" charset="0"/>
              </a:rPr>
              <a:t>Hydrocele of the cord:</a:t>
            </a:r>
            <a:r>
              <a:rPr lang="en-US" sz="2400">
                <a:latin typeface="Times New Roman" pitchFamily="18" charset="0"/>
                <a:cs typeface="Times New Roman" pitchFamily="18" charset="0"/>
              </a:rPr>
              <a:t> swelling near the spermatic cord. D/D hernia, lipoma of the cord </a:t>
            </a:r>
          </a:p>
        </p:txBody>
      </p:sp>
      <p:pic>
        <p:nvPicPr>
          <p:cNvPr id="156684" name="Picture 12" descr="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962400" y="1447800"/>
            <a:ext cx="4419600" cy="3810000"/>
          </a:xfrm>
        </p:spPr>
      </p:pic>
    </p:spTree>
    <p:extLst>
      <p:ext uri="{BB962C8B-B14F-4D97-AF65-F5344CB8AC3E}">
        <p14:creationId xmlns:p14="http://schemas.microsoft.com/office/powerpoint/2010/main" val="168243712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685800" y="381000"/>
            <a:ext cx="6870700" cy="762000"/>
          </a:xfrm>
        </p:spPr>
        <p:txBody>
          <a:bodyPr/>
          <a:lstStyle/>
          <a:p>
            <a:r>
              <a:rPr lang="en-US"/>
              <a:t>Phimosis</a:t>
            </a:r>
          </a:p>
        </p:txBody>
      </p:sp>
      <p:sp>
        <p:nvSpPr>
          <p:cNvPr id="188419" name="Rectangle 3"/>
          <p:cNvSpPr>
            <a:spLocks noGrp="1" noChangeArrowheads="1"/>
          </p:cNvSpPr>
          <p:nvPr>
            <p:ph type="body" idx="1"/>
          </p:nvPr>
        </p:nvSpPr>
        <p:spPr/>
        <p:txBody>
          <a:bodyPr>
            <a:normAutofit lnSpcReduction="10000"/>
          </a:bodyPr>
          <a:lstStyle/>
          <a:p>
            <a:pPr>
              <a:lnSpc>
                <a:spcPct val="80000"/>
              </a:lnSpc>
            </a:pPr>
            <a:r>
              <a:rPr lang="en-US" sz="2400">
                <a:latin typeface="Times New Roman" pitchFamily="18" charset="0"/>
                <a:cs typeface="Times New Roman" pitchFamily="18" charset="0"/>
              </a:rPr>
              <a:t>Phimosis is the inability to retract the prepuce (</a:t>
            </a:r>
            <a:r>
              <a:rPr lang="en-US" sz="2400" u="sng">
                <a:latin typeface="Times New Roman" pitchFamily="18" charset="0"/>
                <a:cs typeface="Times New Roman" pitchFamily="18" charset="0"/>
                <a:hlinkClick r:id="rId2"/>
              </a:rPr>
              <a:t>foreskin</a:t>
            </a:r>
            <a:r>
              <a:rPr lang="en-US" sz="2400">
                <a:latin typeface="Times New Roman" pitchFamily="18" charset="0"/>
                <a:cs typeface="Times New Roman" pitchFamily="18" charset="0"/>
              </a:rPr>
              <a:t>) of penis over the shaft due to a narrow opening.</a:t>
            </a:r>
            <a:br>
              <a:rPr lang="en-US" sz="2400">
                <a:latin typeface="Times New Roman" pitchFamily="18" charset="0"/>
                <a:cs typeface="Times New Roman" pitchFamily="18" charset="0"/>
              </a:rPr>
            </a:br>
            <a:r>
              <a:rPr lang="en-US" sz="2400" b="1">
                <a:latin typeface="Times New Roman" pitchFamily="18" charset="0"/>
                <a:cs typeface="Times New Roman" pitchFamily="18" charset="0"/>
              </a:rPr>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Phimosis can be congenital or acquired</a:t>
            </a:r>
            <a:r>
              <a:rPr lang="en-US" sz="2400">
                <a:latin typeface="Times New Roman" pitchFamily="18" charset="0"/>
                <a:cs typeface="Times New Roman" pitchFamily="18" charset="0"/>
              </a:rPr>
              <a:t>:-</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In acquired phimosis there is chronic inflammation of the tip of the penis and prepuce (fore skin) or there are adhesions between glans &amp; prepuce or due to malignancy.</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In congenital causes it is present since birth.</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Phimosis is usually caused by thickening and repeated inflammation of the </a:t>
            </a:r>
            <a:r>
              <a:rPr lang="en-US" sz="2400" u="sng">
                <a:latin typeface="Times New Roman" pitchFamily="18" charset="0"/>
                <a:cs typeface="Times New Roman" pitchFamily="18" charset="0"/>
                <a:hlinkClick r:id="rId3"/>
              </a:rPr>
              <a:t>foreskin</a:t>
            </a:r>
            <a:r>
              <a:rPr lang="en-US" sz="2400">
                <a:latin typeface="Times New Roman" pitchFamily="18" charset="0"/>
                <a:cs typeface="Times New Roman" pitchFamily="18" charset="0"/>
              </a:rPr>
              <a:t>.</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a:t>
            </a:r>
            <a:br>
              <a:rPr lang="en-US" sz="2400">
                <a:latin typeface="Times New Roman" pitchFamily="18" charset="0"/>
                <a:cs typeface="Times New Roman" pitchFamily="18" charset="0"/>
              </a:rPr>
            </a:b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5200941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52400" y="1007919"/>
            <a:ext cx="4724400" cy="4724400"/>
          </a:xfrm>
        </p:spPr>
        <p:txBody>
          <a:bodyPr>
            <a:normAutofit fontScale="92500" lnSpcReduction="10000"/>
          </a:bodyPr>
          <a:lstStyle/>
          <a:p>
            <a:pPr>
              <a:buFontTx/>
              <a:buNone/>
            </a:pPr>
            <a:r>
              <a:rPr lang="en-US" sz="2800" b="1" u="sng" dirty="0">
                <a:solidFill>
                  <a:schemeClr val="tx2"/>
                </a:solidFill>
                <a:cs typeface="Times New Roman" pitchFamily="18" charset="0"/>
              </a:rPr>
              <a:t>Symptoms:</a:t>
            </a:r>
          </a:p>
          <a:p>
            <a:r>
              <a:rPr lang="en-US" sz="2800" dirty="0">
                <a:latin typeface="Times New Roman" pitchFamily="18" charset="0"/>
                <a:cs typeface="Times New Roman" pitchFamily="18" charset="0"/>
              </a:rPr>
              <a:t>Scrotal swelling</a:t>
            </a:r>
          </a:p>
          <a:p>
            <a:r>
              <a:rPr lang="en-US" sz="2800" dirty="0">
                <a:latin typeface="Times New Roman" pitchFamily="18" charset="0"/>
                <a:cs typeface="Times New Roman" pitchFamily="18" charset="0"/>
              </a:rPr>
              <a:t>Pain &amp; discomfort if its secondary </a:t>
            </a:r>
          </a:p>
          <a:p>
            <a:r>
              <a:rPr lang="en-US" sz="2800" dirty="0">
                <a:latin typeface="Times New Roman" pitchFamily="18" charset="0"/>
                <a:cs typeface="Times New Roman" pitchFamily="18" charset="0"/>
              </a:rPr>
              <a:t>Frequent &amp;painful </a:t>
            </a:r>
            <a:r>
              <a:rPr lang="en-US" sz="2800" dirty="0" err="1">
                <a:latin typeface="Times New Roman" pitchFamily="18" charset="0"/>
                <a:cs typeface="Times New Roman" pitchFamily="18" charset="0"/>
              </a:rPr>
              <a:t>micturation</a:t>
            </a:r>
            <a:r>
              <a:rPr lang="en-US" sz="2800" dirty="0">
                <a:latin typeface="Times New Roman" pitchFamily="18" charset="0"/>
                <a:cs typeface="Times New Roman" pitchFamily="18" charset="0"/>
              </a:rPr>
              <a:t> if secondary to </a:t>
            </a:r>
            <a:r>
              <a:rPr lang="en-US" sz="2800" dirty="0" err="1">
                <a:latin typeface="Times New Roman" pitchFamily="18" charset="0"/>
                <a:cs typeface="Times New Roman" pitchFamily="18" charset="0"/>
              </a:rPr>
              <a:t>epididymo-orchitis</a:t>
            </a:r>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Malaise &amp; weight loss if secondary to tumor with distant metastases </a:t>
            </a:r>
          </a:p>
          <a:p>
            <a:r>
              <a:rPr lang="en-US" sz="2800" dirty="0">
                <a:latin typeface="Times New Roman" pitchFamily="18" charset="0"/>
                <a:cs typeface="Times New Roman" pitchFamily="18" charset="0"/>
              </a:rPr>
              <a:t>Don’t affect fertility  </a:t>
            </a:r>
          </a:p>
        </p:txBody>
      </p:sp>
      <p:pic>
        <p:nvPicPr>
          <p:cNvPr id="3" name="Picture 2" descr="Hydroce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042555"/>
            <a:ext cx="3324225"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412325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7" name="Rectangle 9"/>
          <p:cNvSpPr>
            <a:spLocks noGrp="1" noChangeArrowheads="1"/>
          </p:cNvSpPr>
          <p:nvPr>
            <p:ph type="body" sz="half" idx="1"/>
          </p:nvPr>
        </p:nvSpPr>
        <p:spPr>
          <a:xfrm>
            <a:off x="685800" y="1828800"/>
            <a:ext cx="3775075" cy="3657600"/>
          </a:xfrm>
        </p:spPr>
        <p:txBody>
          <a:bodyPr/>
          <a:lstStyle/>
          <a:p>
            <a:pPr>
              <a:lnSpc>
                <a:spcPct val="80000"/>
              </a:lnSpc>
              <a:buFontTx/>
              <a:buNone/>
            </a:pPr>
            <a:r>
              <a:rPr lang="en-US" b="1" u="sng">
                <a:solidFill>
                  <a:schemeClr val="tx2"/>
                </a:solidFill>
              </a:rPr>
              <a:t>O/E:</a:t>
            </a:r>
            <a:r>
              <a:rPr lang="en-US" sz="2000">
                <a:solidFill>
                  <a:schemeClr val="tx2"/>
                </a:solidFill>
                <a:latin typeface="Arial" pitchFamily="34" charset="0"/>
              </a:rPr>
              <a:t> </a:t>
            </a:r>
          </a:p>
          <a:p>
            <a:pPr>
              <a:lnSpc>
                <a:spcPct val="80000"/>
              </a:lnSpc>
              <a:buFontTx/>
              <a:buNone/>
            </a:pPr>
            <a:endParaRPr lang="en-US" sz="2000">
              <a:solidFill>
                <a:schemeClr val="tx2"/>
              </a:solidFill>
              <a:latin typeface="Arial" pitchFamily="34" charset="0"/>
            </a:endParaRPr>
          </a:p>
          <a:p>
            <a:pPr>
              <a:lnSpc>
                <a:spcPct val="80000"/>
              </a:lnSpc>
              <a:buFontTx/>
              <a:buNone/>
            </a:pPr>
            <a:r>
              <a:rPr lang="en-US" sz="2400">
                <a:latin typeface="Times New Roman" pitchFamily="18" charset="0"/>
                <a:cs typeface="Times New Roman" pitchFamily="18" charset="0"/>
              </a:rPr>
              <a:t>often bilateral</a:t>
            </a:r>
          </a:p>
          <a:p>
            <a:pPr>
              <a:lnSpc>
                <a:spcPct val="80000"/>
              </a:lnSpc>
            </a:pPr>
            <a:r>
              <a:rPr lang="en-US" sz="2400">
                <a:latin typeface="Times New Roman" pitchFamily="18" charset="0"/>
                <a:cs typeface="Times New Roman" pitchFamily="18" charset="0"/>
              </a:rPr>
              <a:t>Can “get above it”</a:t>
            </a:r>
          </a:p>
          <a:p>
            <a:pPr>
              <a:lnSpc>
                <a:spcPct val="80000"/>
              </a:lnSpc>
            </a:pPr>
            <a:r>
              <a:rPr lang="en-US" sz="2400">
                <a:latin typeface="Times New Roman" pitchFamily="18" charset="0"/>
                <a:cs typeface="Times New Roman" pitchFamily="18" charset="0"/>
              </a:rPr>
              <a:t>Testes cannot be felt separately</a:t>
            </a:r>
          </a:p>
          <a:p>
            <a:pPr>
              <a:lnSpc>
                <a:spcPct val="80000"/>
              </a:lnSpc>
            </a:pPr>
            <a:r>
              <a:rPr lang="en-US" sz="2400">
                <a:latin typeface="Times New Roman" pitchFamily="18" charset="0"/>
                <a:cs typeface="Times New Roman" pitchFamily="18" charset="0"/>
              </a:rPr>
              <a:t>Transilluminates</a:t>
            </a:r>
          </a:p>
          <a:p>
            <a:pPr>
              <a:lnSpc>
                <a:spcPct val="80000"/>
              </a:lnSpc>
            </a:pPr>
            <a:r>
              <a:rPr lang="en-US" sz="2400">
                <a:latin typeface="Times New Roman" pitchFamily="18" charset="0"/>
                <a:cs typeface="Times New Roman" pitchFamily="18" charset="0"/>
              </a:rPr>
              <a:t>Fluctuant</a:t>
            </a:r>
          </a:p>
          <a:p>
            <a:pPr>
              <a:lnSpc>
                <a:spcPct val="80000"/>
              </a:lnSpc>
            </a:pPr>
            <a:r>
              <a:rPr lang="en-US" sz="2400">
                <a:latin typeface="Times New Roman" pitchFamily="18" charset="0"/>
                <a:cs typeface="Times New Roman" pitchFamily="18" charset="0"/>
              </a:rPr>
              <a:t>Fluid thrill</a:t>
            </a:r>
          </a:p>
          <a:p>
            <a:pPr>
              <a:lnSpc>
                <a:spcPct val="80000"/>
              </a:lnSpc>
            </a:pPr>
            <a:r>
              <a:rPr lang="en-US" sz="2400">
                <a:latin typeface="Times New Roman" pitchFamily="18" charset="0"/>
                <a:cs typeface="Times New Roman" pitchFamily="18" charset="0"/>
              </a:rPr>
              <a:t>Dull to percussion </a:t>
            </a:r>
          </a:p>
          <a:p>
            <a:pPr>
              <a:lnSpc>
                <a:spcPct val="80000"/>
              </a:lnSpc>
            </a:pPr>
            <a:endParaRPr lang="en-US" sz="2400">
              <a:latin typeface="Times New Roman" pitchFamily="18" charset="0"/>
              <a:cs typeface="Times New Roman" pitchFamily="18" charset="0"/>
            </a:endParaRPr>
          </a:p>
        </p:txBody>
      </p:sp>
      <p:sp>
        <p:nvSpPr>
          <p:cNvPr id="32778" name="Rectangle 10"/>
          <p:cNvSpPr>
            <a:spLocks noGrp="1" noChangeArrowheads="1"/>
          </p:cNvSpPr>
          <p:nvPr>
            <p:ph type="body" sz="half" idx="2"/>
          </p:nvPr>
        </p:nvSpPr>
        <p:spPr>
          <a:xfrm>
            <a:off x="4606925" y="2641600"/>
            <a:ext cx="3775075" cy="2844800"/>
          </a:xfrm>
        </p:spPr>
        <p:txBody>
          <a:bodyPr>
            <a:normAutofit fontScale="92500"/>
          </a:bodyPr>
          <a:lstStyle/>
          <a:p>
            <a:pPr>
              <a:lnSpc>
                <a:spcPct val="80000"/>
              </a:lnSpc>
            </a:pPr>
            <a:r>
              <a:rPr lang="en-US" sz="2400">
                <a:latin typeface="Times New Roman" pitchFamily="18" charset="0"/>
                <a:cs typeface="Times New Roman" pitchFamily="18" charset="0"/>
              </a:rPr>
              <a:t>Not campressible or pulsatial </a:t>
            </a:r>
          </a:p>
          <a:p>
            <a:pPr>
              <a:lnSpc>
                <a:spcPct val="80000"/>
              </a:lnSpc>
            </a:pPr>
            <a:r>
              <a:rPr lang="en-US" sz="2400">
                <a:latin typeface="Times New Roman" pitchFamily="18" charset="0"/>
                <a:cs typeface="Times New Roman" pitchFamily="18" charset="0"/>
              </a:rPr>
              <a:t>Can’t be reduced</a:t>
            </a:r>
          </a:p>
          <a:p>
            <a:pPr>
              <a:lnSpc>
                <a:spcPct val="80000"/>
              </a:lnSpc>
            </a:pPr>
            <a:r>
              <a:rPr lang="en-US" sz="2400">
                <a:latin typeface="Times New Roman" pitchFamily="18" charset="0"/>
                <a:cs typeface="Times New Roman" pitchFamily="18" charset="0"/>
              </a:rPr>
              <a:t>Normal skin color &amp; temp</a:t>
            </a:r>
          </a:p>
          <a:p>
            <a:pPr>
              <a:lnSpc>
                <a:spcPct val="80000"/>
              </a:lnSpc>
            </a:pPr>
            <a:r>
              <a:rPr lang="en-US" sz="2400">
                <a:latin typeface="Times New Roman" pitchFamily="18" charset="0"/>
                <a:cs typeface="Times New Roman" pitchFamily="18" charset="0"/>
              </a:rPr>
              <a:t>Not tender if primary (may be tender if secondary)</a:t>
            </a:r>
          </a:p>
          <a:p>
            <a:pPr>
              <a:lnSpc>
                <a:spcPct val="80000"/>
              </a:lnSpc>
            </a:pPr>
            <a:r>
              <a:rPr lang="en-US" sz="2400">
                <a:latin typeface="Times New Roman" pitchFamily="18" charset="0"/>
                <a:cs typeface="Times New Roman" pitchFamily="18" charset="0"/>
              </a:rPr>
              <a:t>Size can be reach up to 10-20cm in diameter</a:t>
            </a:r>
          </a:p>
          <a:p>
            <a:pPr>
              <a:lnSpc>
                <a:spcPct val="80000"/>
              </a:lnSpc>
            </a:pPr>
            <a:r>
              <a:rPr lang="en-US" sz="2400">
                <a:latin typeface="Times New Roman" pitchFamily="18" charset="0"/>
                <a:cs typeface="Times New Roman" pitchFamily="18" charset="0"/>
              </a:rPr>
              <a:t>Surface smooth</a:t>
            </a:r>
          </a:p>
        </p:txBody>
      </p:sp>
      <p:sp>
        <p:nvSpPr>
          <p:cNvPr id="32780" name="Line 12"/>
          <p:cNvSpPr>
            <a:spLocks noChangeShapeType="1"/>
          </p:cNvSpPr>
          <p:nvPr/>
        </p:nvSpPr>
        <p:spPr bwMode="auto">
          <a:xfrm>
            <a:off x="4191000" y="2362200"/>
            <a:ext cx="0" cy="3962400"/>
          </a:xfrm>
          <a:prstGeom prst="line">
            <a:avLst/>
          </a:prstGeom>
          <a:noFill/>
          <a:ln w="2857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28683527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ChangeArrowheads="1"/>
          </p:cNvSpPr>
          <p:nvPr>
            <p:ph type="title"/>
          </p:nvPr>
        </p:nvSpPr>
        <p:spPr>
          <a:xfrm>
            <a:off x="685800" y="458788"/>
            <a:ext cx="6870700" cy="684212"/>
          </a:xfrm>
        </p:spPr>
        <p:txBody>
          <a:bodyPr>
            <a:normAutofit fontScale="90000"/>
          </a:bodyPr>
          <a:lstStyle/>
          <a:p>
            <a:r>
              <a:rPr lang="en-US" sz="4000">
                <a:solidFill>
                  <a:schemeClr val="tx2"/>
                </a:solidFill>
              </a:rPr>
              <a:t>U/S of hydrocele</a:t>
            </a:r>
          </a:p>
        </p:txBody>
      </p:sp>
      <p:sp>
        <p:nvSpPr>
          <p:cNvPr id="458755" name="Rectangle 3"/>
          <p:cNvSpPr>
            <a:spLocks noGrp="1" noChangeArrowheads="1"/>
          </p:cNvSpPr>
          <p:nvPr>
            <p:ph type="body" idx="1"/>
          </p:nvPr>
        </p:nvSpPr>
        <p:spPr>
          <a:xfrm>
            <a:off x="609600" y="1295400"/>
            <a:ext cx="7696200" cy="3657600"/>
          </a:xfrm>
        </p:spPr>
        <p:txBody>
          <a:bodyPr/>
          <a:lstStyle/>
          <a:p>
            <a:r>
              <a:rPr lang="en-US" sz="2400">
                <a:latin typeface="Times New Roman" pitchFamily="18" charset="0"/>
                <a:cs typeface="Times New Roman" pitchFamily="18" charset="0"/>
              </a:rPr>
              <a:t>Done to exclude testicular tumor or epididymitits</a:t>
            </a:r>
          </a:p>
        </p:txBody>
      </p:sp>
      <p:pic>
        <p:nvPicPr>
          <p:cNvPr id="458756" name="Picture 4" descr="hyd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828800"/>
            <a:ext cx="3962400" cy="4495800"/>
          </a:xfrm>
          <a:prstGeom prst="rect">
            <a:avLst/>
          </a:prstGeom>
          <a:noFill/>
          <a:extLst>
            <a:ext uri="{909E8E84-426E-40DD-AFC4-6F175D3DCCD1}">
              <a14:hiddenFill xmlns:a14="http://schemas.microsoft.com/office/drawing/2010/main">
                <a:solidFill>
                  <a:srgbClr val="FFFFFF"/>
                </a:solidFill>
              </a14:hiddenFill>
            </a:ext>
          </a:extLst>
        </p:spPr>
      </p:pic>
      <p:pic>
        <p:nvPicPr>
          <p:cNvPr id="458757" name="Picture 5" descr="hydro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828800"/>
            <a:ext cx="3048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9667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0" y="228600"/>
            <a:ext cx="3200400" cy="685800"/>
          </a:xfrm>
        </p:spPr>
        <p:txBody>
          <a:bodyPr/>
          <a:lstStyle/>
          <a:p>
            <a:r>
              <a:rPr lang="en-US" sz="3200">
                <a:solidFill>
                  <a:schemeClr val="tx2"/>
                </a:solidFill>
              </a:rPr>
              <a:t>Treatment   </a:t>
            </a:r>
          </a:p>
        </p:txBody>
      </p:sp>
      <p:sp>
        <p:nvSpPr>
          <p:cNvPr id="457731" name="Rectangle 3"/>
          <p:cNvSpPr>
            <a:spLocks noGrp="1" noChangeArrowheads="1"/>
          </p:cNvSpPr>
          <p:nvPr>
            <p:ph type="body" idx="1"/>
          </p:nvPr>
        </p:nvSpPr>
        <p:spPr>
          <a:xfrm>
            <a:off x="609600" y="990600"/>
            <a:ext cx="7696200" cy="4876800"/>
          </a:xfrm>
        </p:spPr>
        <p:txBody>
          <a:bodyPr/>
          <a:lstStyle/>
          <a:p>
            <a:pPr marL="609600" indent="-609600">
              <a:lnSpc>
                <a:spcPct val="90000"/>
              </a:lnSpc>
            </a:pPr>
            <a:r>
              <a:rPr lang="en-US" sz="2400">
                <a:latin typeface="Times New Roman" pitchFamily="18" charset="0"/>
                <a:cs typeface="Times New Roman" pitchFamily="18" charset="0"/>
              </a:rPr>
              <a:t>If congenital hydrocele persists beyond the age of 1year, surgical treatment is indicated. This involves the division and ligation of the processus.</a:t>
            </a:r>
          </a:p>
          <a:p>
            <a:pPr marL="609600" indent="-609600">
              <a:lnSpc>
                <a:spcPct val="90000"/>
              </a:lnSpc>
            </a:pPr>
            <a:r>
              <a:rPr lang="en-US" sz="2400">
                <a:latin typeface="Times New Roman" pitchFamily="18" charset="0"/>
                <a:cs typeface="Times New Roman" pitchFamily="18" charset="0"/>
              </a:rPr>
              <a:t>In an adult with primary hydrocele</a:t>
            </a:r>
          </a:p>
          <a:p>
            <a:pPr marL="990600" lvl="1" indent="-533400">
              <a:lnSpc>
                <a:spcPct val="90000"/>
              </a:lnSpc>
            </a:pPr>
            <a:r>
              <a:rPr lang="en-US" sz="2000" b="1" i="1">
                <a:latin typeface="Times New Roman" pitchFamily="18" charset="0"/>
                <a:cs typeface="Times New Roman" pitchFamily="18" charset="0"/>
              </a:rPr>
              <a:t>Surgery</a:t>
            </a:r>
          </a:p>
          <a:p>
            <a:pPr marL="1371600" lvl="2" indent="-457200">
              <a:lnSpc>
                <a:spcPct val="90000"/>
              </a:lnSpc>
              <a:buFontTx/>
              <a:buAutoNum type="arabicPeriod"/>
            </a:pPr>
            <a:r>
              <a:rPr lang="en-US" sz="2000" b="1" i="1">
                <a:latin typeface="Times New Roman" pitchFamily="18" charset="0"/>
                <a:cs typeface="Times New Roman" pitchFamily="18" charset="0"/>
              </a:rPr>
              <a:t>Opening the tunica vaginalis longitudinally </a:t>
            </a:r>
          </a:p>
          <a:p>
            <a:pPr marL="1371600" lvl="2" indent="-457200">
              <a:lnSpc>
                <a:spcPct val="90000"/>
              </a:lnSpc>
              <a:buFontTx/>
              <a:buAutoNum type="arabicPeriod"/>
            </a:pPr>
            <a:r>
              <a:rPr lang="en-US" sz="2000" b="1" i="1">
                <a:latin typeface="Times New Roman" pitchFamily="18" charset="0"/>
                <a:cs typeface="Times New Roman" pitchFamily="18" charset="0"/>
              </a:rPr>
              <a:t>Emptying hydrocele </a:t>
            </a:r>
          </a:p>
          <a:p>
            <a:pPr marL="1371600" lvl="2" indent="-457200">
              <a:lnSpc>
                <a:spcPct val="90000"/>
              </a:lnSpc>
              <a:buFontTx/>
              <a:buAutoNum type="arabicPeriod"/>
            </a:pPr>
            <a:r>
              <a:rPr lang="en-US" sz="2000" b="1" i="1">
                <a:latin typeface="Times New Roman" pitchFamily="18" charset="0"/>
                <a:cs typeface="Times New Roman" pitchFamily="18" charset="0"/>
              </a:rPr>
              <a:t>Everting the sac </a:t>
            </a:r>
          </a:p>
          <a:p>
            <a:pPr marL="1371600" lvl="2" indent="-457200">
              <a:lnSpc>
                <a:spcPct val="90000"/>
              </a:lnSpc>
              <a:buFontTx/>
              <a:buAutoNum type="arabicPeriod"/>
            </a:pPr>
            <a:r>
              <a:rPr lang="en-US" sz="2000" b="1" i="1">
                <a:latin typeface="Times New Roman" pitchFamily="18" charset="0"/>
                <a:cs typeface="Times New Roman" pitchFamily="18" charset="0"/>
              </a:rPr>
              <a:t>Suturing it behind the cord thus obliterating the potential space</a:t>
            </a:r>
            <a:endParaRPr lang="en-US" sz="1800">
              <a:latin typeface="Times New Roman" pitchFamily="18" charset="0"/>
              <a:cs typeface="Times New Roman" pitchFamily="18" charset="0"/>
            </a:endParaRPr>
          </a:p>
          <a:p>
            <a:pPr marL="990600" lvl="1" indent="-533400">
              <a:lnSpc>
                <a:spcPct val="90000"/>
              </a:lnSpc>
            </a:pPr>
            <a:r>
              <a:rPr lang="en-US" sz="2000" b="1" i="1">
                <a:latin typeface="Times New Roman" pitchFamily="18" charset="0"/>
                <a:cs typeface="Times New Roman" pitchFamily="18" charset="0"/>
              </a:rPr>
              <a:t>Aspiration </a:t>
            </a:r>
            <a:r>
              <a:rPr lang="en-US" sz="2000" b="1" i="1">
                <a:latin typeface="Times New Roman" pitchFamily="18" charset="0"/>
                <a:cs typeface="Times New Roman" pitchFamily="18" charset="0"/>
                <a:sym typeface="Wingdings" pitchFamily="2" charset="2"/>
              </a:rPr>
              <a:t> reccurance</a:t>
            </a:r>
          </a:p>
          <a:p>
            <a:pPr marL="1371600" lvl="2" indent="-457200">
              <a:lnSpc>
                <a:spcPct val="90000"/>
              </a:lnSpc>
            </a:pPr>
            <a:r>
              <a:rPr lang="en-US" sz="1800" b="1" i="1">
                <a:latin typeface="Times New Roman" pitchFamily="18" charset="0"/>
                <a:cs typeface="Times New Roman" pitchFamily="18" charset="0"/>
              </a:rPr>
              <a:t>In elderly patient who are not fit for surgery</a:t>
            </a:r>
          </a:p>
          <a:p>
            <a:pPr marL="609600" indent="-609600">
              <a:lnSpc>
                <a:spcPct val="90000"/>
              </a:lnSpc>
            </a:pPr>
            <a:r>
              <a:rPr lang="en-US" sz="2400">
                <a:latin typeface="Times New Roman" pitchFamily="18" charset="0"/>
                <a:cs typeface="Times New Roman" pitchFamily="18" charset="0"/>
              </a:rPr>
              <a:t>Secondary hydrocele </a:t>
            </a:r>
            <a:r>
              <a:rPr lang="en-US" sz="2400">
                <a:latin typeface="Times New Roman" pitchFamily="18" charset="0"/>
                <a:cs typeface="Times New Roman" pitchFamily="18" charset="0"/>
                <a:sym typeface="Wingdings" pitchFamily="2" charset="2"/>
              </a:rPr>
              <a:t> treat the underlying cause</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46784155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81000" y="228600"/>
            <a:ext cx="3276600" cy="990600"/>
          </a:xfrm>
        </p:spPr>
        <p:txBody>
          <a:bodyPr>
            <a:normAutofit fontScale="90000"/>
          </a:bodyPr>
          <a:lstStyle/>
          <a:p>
            <a:pPr eaLnBrk="1" hangingPunct="1"/>
            <a:r>
              <a:rPr lang="en-US" sz="3200" dirty="0" smtClean="0">
                <a:solidFill>
                  <a:schemeClr val="accent6">
                    <a:lumMod val="75000"/>
                  </a:schemeClr>
                </a:solidFill>
              </a:rPr>
              <a:t>Lesions of tunica </a:t>
            </a:r>
            <a:r>
              <a:rPr lang="en-US" sz="3200" dirty="0" err="1" smtClean="0">
                <a:solidFill>
                  <a:schemeClr val="accent6">
                    <a:lumMod val="75000"/>
                  </a:schemeClr>
                </a:solidFill>
              </a:rPr>
              <a:t>vaginalis</a:t>
            </a:r>
            <a:r>
              <a:rPr lang="en-US" sz="3200" dirty="0" smtClean="0">
                <a:solidFill>
                  <a:schemeClr val="accent6">
                    <a:lumMod val="75000"/>
                  </a:schemeClr>
                </a:solidFill>
              </a:rPr>
              <a:t>, cont.</a:t>
            </a:r>
          </a:p>
        </p:txBody>
      </p:sp>
      <p:sp>
        <p:nvSpPr>
          <p:cNvPr id="102403" name="Rectangle 3"/>
          <p:cNvSpPr>
            <a:spLocks noGrp="1" noChangeArrowheads="1"/>
          </p:cNvSpPr>
          <p:nvPr>
            <p:ph type="body" idx="1"/>
          </p:nvPr>
        </p:nvSpPr>
        <p:spPr>
          <a:xfrm>
            <a:off x="304800" y="1371600"/>
            <a:ext cx="3352800" cy="4648200"/>
          </a:xfrm>
        </p:spPr>
        <p:txBody>
          <a:bodyPr/>
          <a:lstStyle/>
          <a:p>
            <a:pPr eaLnBrk="1" hangingPunct="1">
              <a:lnSpc>
                <a:spcPct val="90000"/>
              </a:lnSpc>
            </a:pPr>
            <a:r>
              <a:rPr lang="en-US" sz="2400" smtClean="0">
                <a:solidFill>
                  <a:schemeClr val="folHlink"/>
                </a:solidFill>
              </a:rPr>
              <a:t>Hematocele:</a:t>
            </a:r>
            <a:r>
              <a:rPr lang="en-US" sz="2400" smtClean="0"/>
              <a:t> post-trauma or torsion</a:t>
            </a:r>
          </a:p>
          <a:p>
            <a:pPr eaLnBrk="1" hangingPunct="1">
              <a:lnSpc>
                <a:spcPct val="90000"/>
              </a:lnSpc>
            </a:pPr>
            <a:r>
              <a:rPr lang="en-US" sz="2400" smtClean="0">
                <a:solidFill>
                  <a:schemeClr val="folHlink"/>
                </a:solidFill>
              </a:rPr>
              <a:t>Spermatocele:</a:t>
            </a:r>
            <a:r>
              <a:rPr lang="en-US" sz="2400" smtClean="0"/>
              <a:t>  cystic accumulation of semen in dilated efferent ducts of testis</a:t>
            </a:r>
          </a:p>
          <a:p>
            <a:pPr eaLnBrk="1" hangingPunct="1">
              <a:lnSpc>
                <a:spcPct val="90000"/>
              </a:lnSpc>
            </a:pPr>
            <a:r>
              <a:rPr lang="en-US" sz="2400" smtClean="0">
                <a:solidFill>
                  <a:schemeClr val="folHlink"/>
                </a:solidFill>
              </a:rPr>
              <a:t>Varicocele:</a:t>
            </a:r>
            <a:r>
              <a:rPr lang="en-US" sz="2400" smtClean="0"/>
              <a:t>  dilated veins of pampiniform plexus within spermatic cord; may cause infertility</a:t>
            </a:r>
          </a:p>
        </p:txBody>
      </p:sp>
      <p:pic>
        <p:nvPicPr>
          <p:cNvPr id="102404" name="Picture 3" descr="Scrotum, varicoce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886200"/>
            <a:ext cx="2941638"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4" descr="Scrotum, spermatocele, intraoperativ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152400"/>
            <a:ext cx="4876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629400" y="4876800"/>
            <a:ext cx="2286000" cy="83026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sz="2400">
                <a:solidFill>
                  <a:schemeClr val="tx1"/>
                </a:solidFill>
                <a:latin typeface="Arial" charset="0"/>
                <a:ea typeface="Osaka" pitchFamily="-109" charset="-128"/>
              </a:defRPr>
            </a:lvl1pPr>
            <a:lvl2pPr marL="37931725" indent="-37474525">
              <a:defRPr sz="2400">
                <a:solidFill>
                  <a:schemeClr val="tx1"/>
                </a:solidFill>
                <a:latin typeface="Arial" charset="0"/>
                <a:ea typeface="Osaka" pitchFamily="-109" charset="-128"/>
              </a:defRPr>
            </a:lvl2pPr>
            <a:lvl3pPr>
              <a:defRPr sz="2400">
                <a:solidFill>
                  <a:schemeClr val="tx1"/>
                </a:solidFill>
                <a:latin typeface="Arial" charset="0"/>
                <a:ea typeface="Osaka" pitchFamily="-109" charset="-128"/>
              </a:defRPr>
            </a:lvl3pPr>
            <a:lvl4pPr>
              <a:defRPr sz="2400">
                <a:solidFill>
                  <a:schemeClr val="tx1"/>
                </a:solidFill>
                <a:latin typeface="Arial" charset="0"/>
                <a:ea typeface="Osaka" pitchFamily="-109" charset="-128"/>
              </a:defRPr>
            </a:lvl4pPr>
            <a:lvl5pPr>
              <a:defRPr sz="2400">
                <a:solidFill>
                  <a:schemeClr val="tx1"/>
                </a:solidFill>
                <a:latin typeface="Arial" charset="0"/>
                <a:ea typeface="Osaka" pitchFamily="-109" charset="-128"/>
              </a:defRPr>
            </a:lvl5pPr>
            <a:lvl6pPr marL="457200" eaLnBrk="0" fontAlgn="base" hangingPunct="0">
              <a:spcBef>
                <a:spcPct val="0"/>
              </a:spcBef>
              <a:spcAft>
                <a:spcPct val="0"/>
              </a:spcAft>
              <a:defRPr sz="2400">
                <a:solidFill>
                  <a:schemeClr val="tx1"/>
                </a:solidFill>
                <a:latin typeface="Arial" charset="0"/>
                <a:ea typeface="Osaka" pitchFamily="-109" charset="-128"/>
              </a:defRPr>
            </a:lvl6pPr>
            <a:lvl7pPr marL="914400" eaLnBrk="0" fontAlgn="base" hangingPunct="0">
              <a:spcBef>
                <a:spcPct val="0"/>
              </a:spcBef>
              <a:spcAft>
                <a:spcPct val="0"/>
              </a:spcAft>
              <a:defRPr sz="2400">
                <a:solidFill>
                  <a:schemeClr val="tx1"/>
                </a:solidFill>
                <a:latin typeface="Arial" charset="0"/>
                <a:ea typeface="Osaka" pitchFamily="-109" charset="-128"/>
              </a:defRPr>
            </a:lvl7pPr>
            <a:lvl8pPr marL="1371600" eaLnBrk="0" fontAlgn="base" hangingPunct="0">
              <a:spcBef>
                <a:spcPct val="0"/>
              </a:spcBef>
              <a:spcAft>
                <a:spcPct val="0"/>
              </a:spcAft>
              <a:defRPr sz="2400">
                <a:solidFill>
                  <a:schemeClr val="tx1"/>
                </a:solidFill>
                <a:latin typeface="Arial" charset="0"/>
                <a:ea typeface="Osaka" pitchFamily="-109" charset="-128"/>
              </a:defRPr>
            </a:lvl8pPr>
            <a:lvl9pPr marL="1828800" eaLnBrk="0" fontAlgn="base" hangingPunct="0">
              <a:spcBef>
                <a:spcPct val="0"/>
              </a:spcBef>
              <a:spcAft>
                <a:spcPct val="0"/>
              </a:spcAft>
              <a:defRPr sz="2400">
                <a:solidFill>
                  <a:schemeClr val="tx1"/>
                </a:solidFill>
                <a:latin typeface="Arial" charset="0"/>
                <a:ea typeface="Osaka" pitchFamily="-109" charset="-128"/>
              </a:defRPr>
            </a:lvl9pPr>
          </a:lstStyle>
          <a:p>
            <a:r>
              <a:rPr lang="en-US">
                <a:solidFill>
                  <a:srgbClr val="003366"/>
                </a:solidFill>
              </a:rPr>
              <a:t>rope-like mass of dilated veins</a:t>
            </a:r>
          </a:p>
        </p:txBody>
      </p:sp>
      <p:sp>
        <p:nvSpPr>
          <p:cNvPr id="7" name="TextBox 6"/>
          <p:cNvSpPr txBox="1"/>
          <p:nvPr/>
        </p:nvSpPr>
        <p:spPr>
          <a:xfrm>
            <a:off x="7848600" y="3124200"/>
            <a:ext cx="914400" cy="4000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sz="2400">
                <a:solidFill>
                  <a:schemeClr val="tx1"/>
                </a:solidFill>
                <a:latin typeface="Arial" charset="0"/>
                <a:ea typeface="Osaka" pitchFamily="-109" charset="-128"/>
              </a:defRPr>
            </a:lvl1pPr>
            <a:lvl2pPr marL="37931725" indent="-37474525">
              <a:defRPr sz="2400">
                <a:solidFill>
                  <a:schemeClr val="tx1"/>
                </a:solidFill>
                <a:latin typeface="Arial" charset="0"/>
                <a:ea typeface="Osaka" pitchFamily="-109" charset="-128"/>
              </a:defRPr>
            </a:lvl2pPr>
            <a:lvl3pPr>
              <a:defRPr sz="2400">
                <a:solidFill>
                  <a:schemeClr val="tx1"/>
                </a:solidFill>
                <a:latin typeface="Arial" charset="0"/>
                <a:ea typeface="Osaka" pitchFamily="-109" charset="-128"/>
              </a:defRPr>
            </a:lvl3pPr>
            <a:lvl4pPr>
              <a:defRPr sz="2400">
                <a:solidFill>
                  <a:schemeClr val="tx1"/>
                </a:solidFill>
                <a:latin typeface="Arial" charset="0"/>
                <a:ea typeface="Osaka" pitchFamily="-109" charset="-128"/>
              </a:defRPr>
            </a:lvl4pPr>
            <a:lvl5pPr>
              <a:defRPr sz="2400">
                <a:solidFill>
                  <a:schemeClr val="tx1"/>
                </a:solidFill>
                <a:latin typeface="Arial" charset="0"/>
                <a:ea typeface="Osaka" pitchFamily="-109" charset="-128"/>
              </a:defRPr>
            </a:lvl5pPr>
            <a:lvl6pPr marL="457200" eaLnBrk="0" fontAlgn="base" hangingPunct="0">
              <a:spcBef>
                <a:spcPct val="0"/>
              </a:spcBef>
              <a:spcAft>
                <a:spcPct val="0"/>
              </a:spcAft>
              <a:defRPr sz="2400">
                <a:solidFill>
                  <a:schemeClr val="tx1"/>
                </a:solidFill>
                <a:latin typeface="Arial" charset="0"/>
                <a:ea typeface="Osaka" pitchFamily="-109" charset="-128"/>
              </a:defRPr>
            </a:lvl6pPr>
            <a:lvl7pPr marL="914400" eaLnBrk="0" fontAlgn="base" hangingPunct="0">
              <a:spcBef>
                <a:spcPct val="0"/>
              </a:spcBef>
              <a:spcAft>
                <a:spcPct val="0"/>
              </a:spcAft>
              <a:defRPr sz="2400">
                <a:solidFill>
                  <a:schemeClr val="tx1"/>
                </a:solidFill>
                <a:latin typeface="Arial" charset="0"/>
                <a:ea typeface="Osaka" pitchFamily="-109" charset="-128"/>
              </a:defRPr>
            </a:lvl7pPr>
            <a:lvl8pPr marL="1371600" eaLnBrk="0" fontAlgn="base" hangingPunct="0">
              <a:spcBef>
                <a:spcPct val="0"/>
              </a:spcBef>
              <a:spcAft>
                <a:spcPct val="0"/>
              </a:spcAft>
              <a:defRPr sz="2400">
                <a:solidFill>
                  <a:schemeClr val="tx1"/>
                </a:solidFill>
                <a:latin typeface="Arial" charset="0"/>
                <a:ea typeface="Osaka" pitchFamily="-109" charset="-128"/>
              </a:defRPr>
            </a:lvl8pPr>
            <a:lvl9pPr marL="1828800" eaLnBrk="0" fontAlgn="base" hangingPunct="0">
              <a:spcBef>
                <a:spcPct val="0"/>
              </a:spcBef>
              <a:spcAft>
                <a:spcPct val="0"/>
              </a:spcAft>
              <a:defRPr sz="2400">
                <a:solidFill>
                  <a:schemeClr val="tx1"/>
                </a:solidFill>
                <a:latin typeface="Arial" charset="0"/>
                <a:ea typeface="Osaka" pitchFamily="-109" charset="-128"/>
              </a:defRPr>
            </a:lvl9pPr>
          </a:lstStyle>
          <a:p>
            <a:r>
              <a:rPr lang="en-US" sz="2000">
                <a:solidFill>
                  <a:srgbClr val="003366"/>
                </a:solidFill>
              </a:rPr>
              <a:t>testis</a:t>
            </a:r>
          </a:p>
        </p:txBody>
      </p:sp>
      <p:sp>
        <p:nvSpPr>
          <p:cNvPr id="8" name="TextBox 7"/>
          <p:cNvSpPr txBox="1"/>
          <p:nvPr/>
        </p:nvSpPr>
        <p:spPr>
          <a:xfrm>
            <a:off x="6477000" y="228600"/>
            <a:ext cx="1981200" cy="4000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lvl1pPr>
              <a:defRPr sz="2400">
                <a:solidFill>
                  <a:schemeClr val="tx1"/>
                </a:solidFill>
                <a:latin typeface="Arial" charset="0"/>
                <a:ea typeface="Osaka" pitchFamily="-109" charset="-128"/>
              </a:defRPr>
            </a:lvl1pPr>
            <a:lvl2pPr marL="37931725" indent="-37474525">
              <a:defRPr sz="2400">
                <a:solidFill>
                  <a:schemeClr val="tx1"/>
                </a:solidFill>
                <a:latin typeface="Arial" charset="0"/>
                <a:ea typeface="Osaka" pitchFamily="-109" charset="-128"/>
              </a:defRPr>
            </a:lvl2pPr>
            <a:lvl3pPr>
              <a:defRPr sz="2400">
                <a:solidFill>
                  <a:schemeClr val="tx1"/>
                </a:solidFill>
                <a:latin typeface="Arial" charset="0"/>
                <a:ea typeface="Osaka" pitchFamily="-109" charset="-128"/>
              </a:defRPr>
            </a:lvl3pPr>
            <a:lvl4pPr>
              <a:defRPr sz="2400">
                <a:solidFill>
                  <a:schemeClr val="tx1"/>
                </a:solidFill>
                <a:latin typeface="Arial" charset="0"/>
                <a:ea typeface="Osaka" pitchFamily="-109" charset="-128"/>
              </a:defRPr>
            </a:lvl4pPr>
            <a:lvl5pPr>
              <a:defRPr sz="2400">
                <a:solidFill>
                  <a:schemeClr val="tx1"/>
                </a:solidFill>
                <a:latin typeface="Arial" charset="0"/>
                <a:ea typeface="Osaka" pitchFamily="-109" charset="-128"/>
              </a:defRPr>
            </a:lvl5pPr>
            <a:lvl6pPr marL="457200" eaLnBrk="0" fontAlgn="base" hangingPunct="0">
              <a:spcBef>
                <a:spcPct val="0"/>
              </a:spcBef>
              <a:spcAft>
                <a:spcPct val="0"/>
              </a:spcAft>
              <a:defRPr sz="2400">
                <a:solidFill>
                  <a:schemeClr val="tx1"/>
                </a:solidFill>
                <a:latin typeface="Arial" charset="0"/>
                <a:ea typeface="Osaka" pitchFamily="-109" charset="-128"/>
              </a:defRPr>
            </a:lvl6pPr>
            <a:lvl7pPr marL="914400" eaLnBrk="0" fontAlgn="base" hangingPunct="0">
              <a:spcBef>
                <a:spcPct val="0"/>
              </a:spcBef>
              <a:spcAft>
                <a:spcPct val="0"/>
              </a:spcAft>
              <a:defRPr sz="2400">
                <a:solidFill>
                  <a:schemeClr val="tx1"/>
                </a:solidFill>
                <a:latin typeface="Arial" charset="0"/>
                <a:ea typeface="Osaka" pitchFamily="-109" charset="-128"/>
              </a:defRPr>
            </a:lvl7pPr>
            <a:lvl8pPr marL="1371600" eaLnBrk="0" fontAlgn="base" hangingPunct="0">
              <a:spcBef>
                <a:spcPct val="0"/>
              </a:spcBef>
              <a:spcAft>
                <a:spcPct val="0"/>
              </a:spcAft>
              <a:defRPr sz="2400">
                <a:solidFill>
                  <a:schemeClr val="tx1"/>
                </a:solidFill>
                <a:latin typeface="Arial" charset="0"/>
                <a:ea typeface="Osaka" pitchFamily="-109" charset="-128"/>
              </a:defRPr>
            </a:lvl8pPr>
            <a:lvl9pPr marL="1828800" eaLnBrk="0" fontAlgn="base" hangingPunct="0">
              <a:spcBef>
                <a:spcPct val="0"/>
              </a:spcBef>
              <a:spcAft>
                <a:spcPct val="0"/>
              </a:spcAft>
              <a:defRPr sz="2400">
                <a:solidFill>
                  <a:schemeClr val="tx1"/>
                </a:solidFill>
                <a:latin typeface="Arial" charset="0"/>
                <a:ea typeface="Osaka" pitchFamily="-109" charset="-128"/>
              </a:defRPr>
            </a:lvl9pPr>
          </a:lstStyle>
          <a:p>
            <a:r>
              <a:rPr lang="en-US" sz="2000">
                <a:solidFill>
                  <a:srgbClr val="003366"/>
                </a:solidFill>
              </a:rPr>
              <a:t>spermatocele</a:t>
            </a:r>
          </a:p>
        </p:txBody>
      </p:sp>
    </p:spTree>
    <p:extLst>
      <p:ext uri="{BB962C8B-B14F-4D97-AF65-F5344CB8AC3E}">
        <p14:creationId xmlns:p14="http://schemas.microsoft.com/office/powerpoint/2010/main" val="42523239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90600" y="0"/>
            <a:ext cx="6256338" cy="1143000"/>
          </a:xfrm>
        </p:spPr>
        <p:txBody>
          <a:bodyPr/>
          <a:lstStyle/>
          <a:p>
            <a:r>
              <a:rPr lang="en-US"/>
              <a:t>Epididymal cyst</a:t>
            </a:r>
          </a:p>
        </p:txBody>
      </p:sp>
      <p:sp>
        <p:nvSpPr>
          <p:cNvPr id="39939" name="Rectangle 3"/>
          <p:cNvSpPr>
            <a:spLocks noGrp="1" noChangeArrowheads="1"/>
          </p:cNvSpPr>
          <p:nvPr>
            <p:ph type="body" idx="1"/>
          </p:nvPr>
        </p:nvSpPr>
        <p:spPr>
          <a:xfrm>
            <a:off x="609600" y="1143000"/>
            <a:ext cx="7696200" cy="3657600"/>
          </a:xfrm>
        </p:spPr>
        <p:txBody>
          <a:bodyPr>
            <a:normAutofit fontScale="92500" lnSpcReduction="20000"/>
          </a:bodyPr>
          <a:lstStyle/>
          <a:p>
            <a:pPr>
              <a:buFontTx/>
              <a:buNone/>
            </a:pPr>
            <a:r>
              <a:rPr lang="en-US" sz="2400">
                <a:latin typeface="Times New Roman" pitchFamily="18" charset="0"/>
                <a:cs typeface="Times New Roman" pitchFamily="18" charset="0"/>
              </a:rPr>
              <a:t>Fluid-filled swellings connected with the epididymis.</a:t>
            </a:r>
          </a:p>
          <a:p>
            <a:pPr>
              <a:buClr>
                <a:schemeClr val="tx1"/>
              </a:buClr>
            </a:pPr>
            <a:r>
              <a:rPr lang="en-US" sz="2400">
                <a:latin typeface="Times New Roman" pitchFamily="18" charset="0"/>
                <a:cs typeface="Times New Roman" pitchFamily="18" charset="0"/>
              </a:rPr>
              <a:t>If cyst contains clear fluid ,it is called </a:t>
            </a:r>
            <a:r>
              <a:rPr lang="en-US" sz="2400" b="1" i="1" u="sng">
                <a:solidFill>
                  <a:srgbClr val="3333CC"/>
                </a:solidFill>
                <a:latin typeface="Times New Roman" pitchFamily="18" charset="0"/>
                <a:cs typeface="Times New Roman" pitchFamily="18" charset="0"/>
              </a:rPr>
              <a:t>epididymal cyst</a:t>
            </a:r>
            <a:r>
              <a:rPr lang="en-US" sz="2400">
                <a:latin typeface="Times New Roman" pitchFamily="18" charset="0"/>
                <a:cs typeface="Times New Roman" pitchFamily="18" charset="0"/>
              </a:rPr>
              <a:t> .</a:t>
            </a:r>
          </a:p>
          <a:p>
            <a:pPr>
              <a:buClr>
                <a:schemeClr val="tx1"/>
              </a:buClr>
            </a:pPr>
            <a:r>
              <a:rPr lang="en-US" sz="2400">
                <a:latin typeface="Times New Roman" pitchFamily="18" charset="0"/>
                <a:cs typeface="Times New Roman" pitchFamily="18" charset="0"/>
              </a:rPr>
              <a:t>However, if the fluid is grey opaque &amp;contains few spermatozoa, it is called </a:t>
            </a:r>
            <a:r>
              <a:rPr lang="en-US" sz="2400" b="1" i="1" u="sng">
                <a:solidFill>
                  <a:schemeClr val="hlink"/>
                </a:solidFill>
                <a:latin typeface="Times New Roman" pitchFamily="18" charset="0"/>
                <a:cs typeface="Times New Roman" pitchFamily="18" charset="0"/>
              </a:rPr>
              <a:t>spermatocele </a:t>
            </a:r>
            <a:r>
              <a:rPr lang="en-US" sz="2400">
                <a:latin typeface="Times New Roman" pitchFamily="18" charset="0"/>
                <a:cs typeface="Times New Roman" pitchFamily="18" charset="0"/>
              </a:rPr>
              <a:t>(after aspiration)</a:t>
            </a:r>
          </a:p>
          <a:p>
            <a:pPr>
              <a:buClr>
                <a:schemeClr val="tx1"/>
              </a:buClr>
              <a:buFontTx/>
              <a:buNone/>
            </a:pPr>
            <a:r>
              <a:rPr lang="en-US" sz="2400" b="1" u="sng">
                <a:solidFill>
                  <a:schemeClr val="tx2"/>
                </a:solidFill>
                <a:cs typeface="Times New Roman" pitchFamily="18" charset="0"/>
              </a:rPr>
              <a:t>Symptoms:</a:t>
            </a:r>
            <a:r>
              <a:rPr lang="en-US" sz="2400">
                <a:solidFill>
                  <a:schemeClr val="tx2"/>
                </a:solidFill>
                <a:latin typeface="Times New Roman" pitchFamily="18" charset="0"/>
                <a:cs typeface="Times New Roman" pitchFamily="18" charset="0"/>
              </a:rPr>
              <a:t> </a:t>
            </a:r>
          </a:p>
          <a:p>
            <a:r>
              <a:rPr lang="en-US" sz="2400">
                <a:latin typeface="Times New Roman" pitchFamily="18" charset="0"/>
                <a:cs typeface="Times New Roman" pitchFamily="18" charset="0"/>
              </a:rPr>
              <a:t>Over age of 40 years </a:t>
            </a:r>
          </a:p>
          <a:p>
            <a:r>
              <a:rPr lang="en-US" sz="2400">
                <a:latin typeface="Times New Roman" pitchFamily="18" charset="0"/>
                <a:cs typeface="Times New Roman" pitchFamily="18" charset="0"/>
              </a:rPr>
              <a:t>Scrotal swelling (as if having a 3</a:t>
            </a:r>
            <a:r>
              <a:rPr lang="en-US" sz="2400" baseline="30000">
                <a:latin typeface="Times New Roman" pitchFamily="18" charset="0"/>
                <a:cs typeface="Times New Roman" pitchFamily="18" charset="0"/>
              </a:rPr>
              <a:t>rd</a:t>
            </a:r>
            <a:r>
              <a:rPr lang="en-US" sz="2400">
                <a:latin typeface="Times New Roman" pitchFamily="18" charset="0"/>
                <a:cs typeface="Times New Roman" pitchFamily="18" charset="0"/>
              </a:rPr>
              <a:t> testis)</a:t>
            </a:r>
          </a:p>
          <a:p>
            <a:r>
              <a:rPr lang="en-US" sz="2400">
                <a:latin typeface="Times New Roman" pitchFamily="18" charset="0"/>
                <a:cs typeface="Times New Roman" pitchFamily="18" charset="0"/>
              </a:rPr>
              <a:t>Painless</a:t>
            </a:r>
          </a:p>
          <a:p>
            <a:r>
              <a:rPr lang="en-US" sz="2400">
                <a:latin typeface="Times New Roman" pitchFamily="18" charset="0"/>
                <a:cs typeface="Times New Roman" pitchFamily="18" charset="0"/>
              </a:rPr>
              <a:t>Often multiple, bilateral </a:t>
            </a:r>
          </a:p>
          <a:p>
            <a:r>
              <a:rPr lang="en-US" sz="2400">
                <a:latin typeface="Times New Roman" pitchFamily="18" charset="0"/>
                <a:cs typeface="Times New Roman" pitchFamily="18" charset="0"/>
              </a:rPr>
              <a:t>Enlarge slowly  </a:t>
            </a:r>
          </a:p>
          <a:p>
            <a:r>
              <a:rPr lang="en-US" sz="2400">
                <a:latin typeface="Times New Roman" pitchFamily="18" charset="0"/>
                <a:cs typeface="Times New Roman" pitchFamily="18" charset="0"/>
              </a:rPr>
              <a:t>Doesn’t affect fertility (maybe after surgical removal)</a:t>
            </a:r>
          </a:p>
          <a:p>
            <a:pPr>
              <a:buClr>
                <a:schemeClr val="tx1"/>
              </a:buClr>
              <a:buFontTx/>
              <a:buNone/>
            </a:pP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51170014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152400" y="914400"/>
            <a:ext cx="8763000" cy="5564188"/>
          </a:xfrm>
        </p:spPr>
        <p:txBody>
          <a:bodyPr/>
          <a:lstStyle/>
          <a:p>
            <a:pPr>
              <a:lnSpc>
                <a:spcPct val="80000"/>
              </a:lnSpc>
              <a:buFontTx/>
              <a:buNone/>
            </a:pPr>
            <a:r>
              <a:rPr lang="en-US" sz="2400" b="1" u="sng">
                <a:solidFill>
                  <a:schemeClr val="tx2"/>
                </a:solidFill>
              </a:rPr>
              <a:t>O/E:</a:t>
            </a:r>
          </a:p>
          <a:p>
            <a:pPr>
              <a:lnSpc>
                <a:spcPct val="80000"/>
              </a:lnSpc>
            </a:pPr>
            <a:r>
              <a:rPr lang="en-US" sz="2400">
                <a:latin typeface="Times New Roman" pitchFamily="18" charset="0"/>
                <a:cs typeface="Times New Roman" pitchFamily="18" charset="0"/>
              </a:rPr>
              <a:t>Frequently bilateral</a:t>
            </a:r>
          </a:p>
          <a:p>
            <a:pPr>
              <a:lnSpc>
                <a:spcPct val="80000"/>
              </a:lnSpc>
            </a:pPr>
            <a:r>
              <a:rPr lang="en-US" sz="2400">
                <a:latin typeface="Times New Roman" pitchFamily="18" charset="0"/>
                <a:cs typeface="Times New Roman" pitchFamily="18" charset="0"/>
              </a:rPr>
              <a:t>Lies above &amp; slightly behind the testes, the cord is felt above it</a:t>
            </a:r>
          </a:p>
          <a:p>
            <a:pPr>
              <a:lnSpc>
                <a:spcPct val="80000"/>
              </a:lnSpc>
            </a:pPr>
            <a:r>
              <a:rPr lang="en-US" sz="2400">
                <a:latin typeface="Times New Roman" pitchFamily="18" charset="0"/>
                <a:cs typeface="Times New Roman" pitchFamily="18" charset="0"/>
              </a:rPr>
              <a:t>Cysts are not tender</a:t>
            </a:r>
          </a:p>
          <a:p>
            <a:pPr>
              <a:lnSpc>
                <a:spcPct val="80000"/>
              </a:lnSpc>
            </a:pPr>
            <a:r>
              <a:rPr lang="en-US" sz="2400">
                <a:latin typeface="Times New Roman" pitchFamily="18" charset="0"/>
                <a:cs typeface="Times New Roman" pitchFamily="18" charset="0"/>
              </a:rPr>
              <a:t>Elongated, measures from few millimeters to 5-10cm diameter</a:t>
            </a:r>
          </a:p>
          <a:p>
            <a:pPr>
              <a:lnSpc>
                <a:spcPct val="80000"/>
              </a:lnSpc>
            </a:pPr>
            <a:r>
              <a:rPr lang="en-US" sz="2400">
                <a:latin typeface="Times New Roman" pitchFamily="18" charset="0"/>
                <a:cs typeface="Times New Roman" pitchFamily="18" charset="0"/>
              </a:rPr>
              <a:t>Smooth surface </a:t>
            </a:r>
          </a:p>
          <a:p>
            <a:pPr>
              <a:lnSpc>
                <a:spcPct val="80000"/>
              </a:lnSpc>
            </a:pPr>
            <a:r>
              <a:rPr lang="en-US" sz="2400">
                <a:latin typeface="Times New Roman" pitchFamily="18" charset="0"/>
                <a:cs typeface="Times New Roman" pitchFamily="18" charset="0"/>
              </a:rPr>
              <a:t>Testis can be felt separately </a:t>
            </a:r>
          </a:p>
          <a:p>
            <a:pPr>
              <a:lnSpc>
                <a:spcPct val="80000"/>
              </a:lnSpc>
            </a:pPr>
            <a:r>
              <a:rPr lang="en-US" sz="2400">
                <a:latin typeface="Times New Roman" pitchFamily="18" charset="0"/>
                <a:cs typeface="Times New Roman" pitchFamily="18" charset="0"/>
              </a:rPr>
              <a:t>Can “get above it</a:t>
            </a:r>
          </a:p>
          <a:p>
            <a:pPr>
              <a:lnSpc>
                <a:spcPct val="80000"/>
              </a:lnSpc>
            </a:pPr>
            <a:r>
              <a:rPr lang="en-US" sz="2400">
                <a:latin typeface="Times New Roman" pitchFamily="18" charset="0"/>
                <a:cs typeface="Times New Roman" pitchFamily="18" charset="0"/>
              </a:rPr>
              <a:t>Fluctuant, fluid thrill, dull to percussion </a:t>
            </a:r>
          </a:p>
          <a:p>
            <a:pPr>
              <a:lnSpc>
                <a:spcPct val="80000"/>
              </a:lnSpc>
            </a:pPr>
            <a:r>
              <a:rPr lang="en-US" sz="2400">
                <a:latin typeface="Times New Roman" pitchFamily="18" charset="0"/>
                <a:cs typeface="Times New Roman" pitchFamily="18" charset="0"/>
              </a:rPr>
              <a:t>Can’t be reduced</a:t>
            </a:r>
          </a:p>
          <a:p>
            <a:pPr>
              <a:lnSpc>
                <a:spcPct val="80000"/>
              </a:lnSpc>
            </a:pPr>
            <a:r>
              <a:rPr lang="en-US" sz="2400">
                <a:latin typeface="Times New Roman" pitchFamily="18" charset="0"/>
                <a:cs typeface="Times New Roman" pitchFamily="18" charset="0"/>
              </a:rPr>
              <a:t>Transilluminates if contains clear fluid i.e Epididymal cyst (spermatocele; sometime depend on density of the fluid)</a:t>
            </a:r>
          </a:p>
          <a:p>
            <a:pPr>
              <a:lnSpc>
                <a:spcPct val="80000"/>
              </a:lnSpc>
            </a:pP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100611853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Rectangle 2"/>
          <p:cNvSpPr>
            <a:spLocks noGrp="1" noChangeArrowheads="1"/>
          </p:cNvSpPr>
          <p:nvPr>
            <p:ph type="title"/>
          </p:nvPr>
        </p:nvSpPr>
        <p:spPr>
          <a:xfrm>
            <a:off x="685800" y="152400"/>
            <a:ext cx="6870700" cy="457200"/>
          </a:xfrm>
        </p:spPr>
        <p:txBody>
          <a:bodyPr>
            <a:normAutofit fontScale="90000"/>
          </a:bodyPr>
          <a:lstStyle/>
          <a:p>
            <a:r>
              <a:rPr lang="en-US" sz="4000">
                <a:solidFill>
                  <a:schemeClr val="tx2"/>
                </a:solidFill>
              </a:rPr>
              <a:t>U/S </a:t>
            </a:r>
          </a:p>
        </p:txBody>
      </p:sp>
      <p:sp>
        <p:nvSpPr>
          <p:cNvPr id="481283" name="Rectangle 3"/>
          <p:cNvSpPr>
            <a:spLocks noGrp="1" noChangeArrowheads="1"/>
          </p:cNvSpPr>
          <p:nvPr>
            <p:ph type="body" idx="4294967295"/>
          </p:nvPr>
        </p:nvSpPr>
        <p:spPr>
          <a:xfrm>
            <a:off x="304800" y="685800"/>
            <a:ext cx="7696200" cy="914400"/>
          </a:xfrm>
        </p:spPr>
        <p:txBody>
          <a:bodyPr/>
          <a:lstStyle/>
          <a:p>
            <a:r>
              <a:rPr lang="en-US" sz="2400">
                <a:latin typeface="Times New Roman" pitchFamily="18" charset="0"/>
                <a:cs typeface="Times New Roman" pitchFamily="18" charset="0"/>
              </a:rPr>
              <a:t>Must be done to confirm your diagnosis &amp; R/O testicular tumore</a:t>
            </a:r>
          </a:p>
        </p:txBody>
      </p:sp>
      <p:pic>
        <p:nvPicPr>
          <p:cNvPr id="481291" name="Picture 11" descr="cys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381000" y="1752600"/>
            <a:ext cx="3886200" cy="3733800"/>
          </a:xfrm>
        </p:spPr>
      </p:pic>
      <p:pic>
        <p:nvPicPr>
          <p:cNvPr id="481292" name="Picture 12" descr="sperma"/>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29200" y="1676400"/>
            <a:ext cx="3352800" cy="4038600"/>
          </a:xfrm>
        </p:spPr>
      </p:pic>
      <p:sp>
        <p:nvSpPr>
          <p:cNvPr id="481293" name="Text Box 13"/>
          <p:cNvSpPr txBox="1">
            <a:spLocks noChangeArrowheads="1"/>
          </p:cNvSpPr>
          <p:nvPr/>
        </p:nvSpPr>
        <p:spPr bwMode="auto">
          <a:xfrm>
            <a:off x="4876800" y="5257800"/>
            <a:ext cx="3505200" cy="396875"/>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solidFill>
                  <a:srgbClr val="3333CC"/>
                </a:solidFill>
                <a:latin typeface="Times New Roman" pitchFamily="18" charset="0"/>
                <a:cs typeface="Times New Roman" pitchFamily="18" charset="0"/>
              </a:rPr>
              <a:t>spermatocele</a:t>
            </a:r>
          </a:p>
        </p:txBody>
      </p:sp>
    </p:spTree>
    <p:extLst>
      <p:ext uri="{BB962C8B-B14F-4D97-AF65-F5344CB8AC3E}">
        <p14:creationId xmlns:p14="http://schemas.microsoft.com/office/powerpoint/2010/main" val="319183628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type="body" idx="1"/>
          </p:nvPr>
        </p:nvSpPr>
        <p:spPr>
          <a:xfrm>
            <a:off x="152400" y="1600200"/>
            <a:ext cx="7650163" cy="4497388"/>
          </a:xfrm>
        </p:spPr>
        <p:txBody>
          <a:bodyPr/>
          <a:lstStyle/>
          <a:p>
            <a:pPr>
              <a:buFontTx/>
              <a:buNone/>
            </a:pPr>
            <a:r>
              <a:rPr lang="en-US" sz="2400" b="1" u="sng">
                <a:solidFill>
                  <a:schemeClr val="tx2"/>
                </a:solidFill>
              </a:rPr>
              <a:t>Treatment:</a:t>
            </a:r>
          </a:p>
          <a:p>
            <a:pPr>
              <a:buFontTx/>
              <a:buNone/>
            </a:pPr>
            <a:endParaRPr lang="en-US" sz="2400" b="1" u="sng">
              <a:solidFill>
                <a:schemeClr val="tx2"/>
              </a:solidFill>
            </a:endParaRPr>
          </a:p>
          <a:p>
            <a:r>
              <a:rPr lang="en-US" sz="2400">
                <a:latin typeface="Times New Roman" pitchFamily="18" charset="0"/>
                <a:cs typeface="Times New Roman" pitchFamily="18" charset="0"/>
              </a:rPr>
              <a:t>None if asymptomatic</a:t>
            </a:r>
          </a:p>
          <a:p>
            <a:r>
              <a:rPr lang="en-US" sz="2400">
                <a:latin typeface="Times New Roman" pitchFamily="18" charset="0"/>
                <a:cs typeface="Times New Roman" pitchFamily="18" charset="0"/>
              </a:rPr>
              <a:t>But if large &amp; interfere with walking:</a:t>
            </a:r>
          </a:p>
          <a:p>
            <a:pPr lvl="1">
              <a:buClr>
                <a:schemeClr val="tx1"/>
              </a:buClr>
              <a:buFontTx/>
              <a:buChar char="•"/>
            </a:pPr>
            <a:r>
              <a:rPr lang="en-US" sz="2400">
                <a:latin typeface="Times New Roman" pitchFamily="18" charset="0"/>
                <a:cs typeface="Times New Roman" pitchFamily="18" charset="0"/>
              </a:rPr>
              <a:t>Aspiration may help</a:t>
            </a:r>
          </a:p>
          <a:p>
            <a:pPr lvl="1">
              <a:buClr>
                <a:schemeClr val="tx1"/>
              </a:buClr>
              <a:buFontTx/>
              <a:buChar char="•"/>
            </a:pPr>
            <a:r>
              <a:rPr lang="en-US" sz="2400">
                <a:latin typeface="Times New Roman" pitchFamily="18" charset="0"/>
                <a:cs typeface="Times New Roman" pitchFamily="18" charset="0"/>
              </a:rPr>
              <a:t>Excision for large cysts; this may affect fertility of the testis</a:t>
            </a:r>
          </a:p>
          <a:p>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3245998325"/>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0"/>
            <a:ext cx="6870700" cy="914400"/>
          </a:xfrm>
        </p:spPr>
        <p:txBody>
          <a:bodyPr/>
          <a:lstStyle/>
          <a:p>
            <a:r>
              <a:rPr lang="en-US"/>
              <a:t>Testicular tumors</a:t>
            </a:r>
          </a:p>
        </p:txBody>
      </p:sp>
      <p:sp>
        <p:nvSpPr>
          <p:cNvPr id="46083" name="Rectangle 3"/>
          <p:cNvSpPr>
            <a:spLocks noGrp="1" noChangeArrowheads="1"/>
          </p:cNvSpPr>
          <p:nvPr>
            <p:ph type="body" idx="1"/>
          </p:nvPr>
        </p:nvSpPr>
        <p:spPr>
          <a:xfrm>
            <a:off x="152400" y="838200"/>
            <a:ext cx="8686800" cy="4987925"/>
          </a:xfrm>
        </p:spPr>
        <p:txBody>
          <a:bodyPr/>
          <a:lstStyle/>
          <a:p>
            <a:pPr>
              <a:lnSpc>
                <a:spcPct val="90000"/>
              </a:lnSpc>
            </a:pPr>
            <a:r>
              <a:rPr lang="en-US" sz="2800">
                <a:latin typeface="Times New Roman" pitchFamily="18" charset="0"/>
                <a:cs typeface="Times New Roman" pitchFamily="18" charset="0"/>
              </a:rPr>
              <a:t>Commonest malignancy in men &lt; 35</a:t>
            </a:r>
          </a:p>
          <a:p>
            <a:pPr>
              <a:lnSpc>
                <a:spcPct val="90000"/>
              </a:lnSpc>
            </a:pPr>
            <a:r>
              <a:rPr lang="en-US" sz="2800">
                <a:latin typeface="Times New Roman" pitchFamily="18" charset="0"/>
                <a:cs typeface="Times New Roman" pitchFamily="18" charset="0"/>
              </a:rPr>
              <a:t>Rare in men of African ancestry and before puberty</a:t>
            </a:r>
          </a:p>
          <a:p>
            <a:pPr>
              <a:lnSpc>
                <a:spcPct val="90000"/>
              </a:lnSpc>
            </a:pPr>
            <a:r>
              <a:rPr lang="en-US" sz="2800">
                <a:latin typeface="Times New Roman" pitchFamily="18" charset="0"/>
                <a:cs typeface="Times New Roman" pitchFamily="18" charset="0"/>
              </a:rPr>
              <a:t>Peaks in the early twenties  </a:t>
            </a:r>
          </a:p>
          <a:p>
            <a:pPr>
              <a:lnSpc>
                <a:spcPct val="90000"/>
              </a:lnSpc>
            </a:pPr>
            <a:r>
              <a:rPr lang="en-US" sz="2800">
                <a:latin typeface="Times New Roman" pitchFamily="18" charset="0"/>
                <a:cs typeface="Times New Roman" pitchFamily="18" charset="0"/>
              </a:rPr>
              <a:t>90% arise from germ cells &amp;are either seminomas(30-40 years) or teratomas(20-30 years)</a:t>
            </a:r>
          </a:p>
          <a:p>
            <a:pPr>
              <a:lnSpc>
                <a:spcPct val="90000"/>
              </a:lnSpc>
            </a:pPr>
            <a:r>
              <a:rPr lang="en-US" sz="2800">
                <a:latin typeface="Times New Roman" pitchFamily="18" charset="0"/>
                <a:cs typeface="Times New Roman" pitchFamily="18" charset="0"/>
              </a:rPr>
              <a:t>10% are lymphomas, sertoli cell tumors or leydig cell tumors </a:t>
            </a:r>
          </a:p>
          <a:p>
            <a:pPr>
              <a:lnSpc>
                <a:spcPct val="90000"/>
              </a:lnSpc>
            </a:pPr>
            <a:r>
              <a:rPr lang="en-US" sz="2800">
                <a:latin typeface="Times New Roman" pitchFamily="18" charset="0"/>
                <a:cs typeface="Times New Roman" pitchFamily="18" charset="0"/>
              </a:rPr>
              <a:t>One in 10 testicular tumors occurs in association with maldescent of the testis.</a:t>
            </a:r>
          </a:p>
          <a:p>
            <a:pPr>
              <a:lnSpc>
                <a:spcPct val="90000"/>
              </a:lnSpc>
            </a:pPr>
            <a:r>
              <a:rPr lang="en-US" sz="2800">
                <a:latin typeface="Times New Roman" pitchFamily="18" charset="0"/>
                <a:cs typeface="Times New Roman" pitchFamily="18" charset="0"/>
              </a:rPr>
              <a:t>Prognosis is good particularly if there was no lymph node involvement </a:t>
            </a:r>
          </a:p>
        </p:txBody>
      </p:sp>
    </p:spTree>
    <p:extLst>
      <p:ext uri="{BB962C8B-B14F-4D97-AF65-F5344CB8AC3E}">
        <p14:creationId xmlns:p14="http://schemas.microsoft.com/office/powerpoint/2010/main" val="207144040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742" y="0"/>
            <a:ext cx="6766965" cy="6858000"/>
          </a:xfrm>
          <a:prstGeom prst="rect">
            <a:avLst/>
          </a:prstGeom>
        </p:spPr>
      </p:pic>
    </p:spTree>
    <p:extLst>
      <p:ext uri="{BB962C8B-B14F-4D97-AF65-F5344CB8AC3E}">
        <p14:creationId xmlns:p14="http://schemas.microsoft.com/office/powerpoint/2010/main" val="37209359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130" name="Picture 2" descr=" ">
            <a:hlinkClick r:id="rId2"/>
          </p:cNvPr>
          <p:cNvPicPr>
            <a:picLocks noGrp="1" noChangeAspect="1" noChangeArrowheads="1"/>
          </p:cNvPicPr>
          <p:nvPr>
            <p:ph type="body" idx="4294967295"/>
          </p:nvPr>
        </p:nvPicPr>
        <p:blipFill>
          <a:blip r:embed="rId3">
            <a:extLst>
              <a:ext uri="{28A0092B-C50C-407E-A947-70E740481C1C}">
                <a14:useLocalDpi xmlns:a14="http://schemas.microsoft.com/office/drawing/2010/main" val="0"/>
              </a:ext>
            </a:extLst>
          </a:blip>
          <a:srcRect/>
          <a:stretch>
            <a:fillRect/>
          </a:stretch>
        </p:blipFill>
        <p:spPr>
          <a:xfrm>
            <a:off x="1908175" y="0"/>
            <a:ext cx="5868988" cy="68580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21952486"/>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762000" y="685800"/>
            <a:ext cx="7696200" cy="5105400"/>
          </a:xfrm>
        </p:spPr>
        <p:txBody>
          <a:bodyPr/>
          <a:lstStyle/>
          <a:p>
            <a:pPr>
              <a:lnSpc>
                <a:spcPct val="80000"/>
              </a:lnSpc>
              <a:buFontTx/>
              <a:buNone/>
            </a:pPr>
            <a:r>
              <a:rPr lang="en-US" sz="2800" b="1" u="sng">
                <a:solidFill>
                  <a:schemeClr val="tx2"/>
                </a:solidFill>
                <a:latin typeface="Times New Roman" pitchFamily="18" charset="0"/>
                <a:cs typeface="Times New Roman" pitchFamily="18" charset="0"/>
              </a:rPr>
              <a:t>Symptoms:</a:t>
            </a:r>
          </a:p>
          <a:p>
            <a:pPr>
              <a:lnSpc>
                <a:spcPct val="80000"/>
              </a:lnSpc>
            </a:pPr>
            <a:endParaRPr lang="en-US" sz="2800">
              <a:latin typeface="Times New Roman" pitchFamily="18" charset="0"/>
              <a:cs typeface="Times New Roman" pitchFamily="18" charset="0"/>
            </a:endParaRPr>
          </a:p>
          <a:p>
            <a:pPr>
              <a:lnSpc>
                <a:spcPct val="80000"/>
              </a:lnSpc>
            </a:pPr>
            <a:r>
              <a:rPr lang="en-US" sz="2800">
                <a:latin typeface="Times New Roman" pitchFamily="18" charset="0"/>
                <a:cs typeface="Times New Roman" pitchFamily="18" charset="0"/>
              </a:rPr>
              <a:t>Painless swelling of the testis, (sometime dull aching, dragging pain )(80%)</a:t>
            </a:r>
          </a:p>
          <a:p>
            <a:pPr>
              <a:lnSpc>
                <a:spcPct val="80000"/>
              </a:lnSpc>
            </a:pPr>
            <a:r>
              <a:rPr lang="en-US" sz="2800">
                <a:latin typeface="Times New Roman" pitchFamily="18" charset="0"/>
                <a:cs typeface="Times New Roman" pitchFamily="18" charset="0"/>
              </a:rPr>
              <a:t>Heaviness in the scrotum</a:t>
            </a:r>
          </a:p>
          <a:p>
            <a:pPr>
              <a:lnSpc>
                <a:spcPct val="80000"/>
              </a:lnSpc>
            </a:pPr>
            <a:r>
              <a:rPr lang="en-US" sz="2800">
                <a:latin typeface="Times New Roman" pitchFamily="18" charset="0"/>
                <a:cs typeface="Times New Roman" pitchFamily="18" charset="0"/>
              </a:rPr>
              <a:t>Maybe history of trauma </a:t>
            </a:r>
            <a:r>
              <a:rPr lang="en-US" sz="2800">
                <a:latin typeface="Times New Roman" pitchFamily="18" charset="0"/>
                <a:cs typeface="Times New Roman" pitchFamily="18" charset="0"/>
                <a:sym typeface="Wingdings" pitchFamily="2" charset="2"/>
              </a:rPr>
              <a:t>delays diagnosis</a:t>
            </a:r>
            <a:endParaRPr lang="en-US" sz="2800">
              <a:latin typeface="Times New Roman" pitchFamily="18" charset="0"/>
              <a:cs typeface="Times New Roman" pitchFamily="18" charset="0"/>
            </a:endParaRPr>
          </a:p>
          <a:p>
            <a:pPr>
              <a:lnSpc>
                <a:spcPct val="80000"/>
              </a:lnSpc>
            </a:pPr>
            <a:r>
              <a:rPr lang="en-US" sz="2800">
                <a:latin typeface="Times New Roman" pitchFamily="18" charset="0"/>
                <a:cs typeface="Times New Roman" pitchFamily="18" charset="0"/>
              </a:rPr>
              <a:t>General malaise, wasting ,loss of appetite </a:t>
            </a:r>
          </a:p>
          <a:p>
            <a:pPr>
              <a:lnSpc>
                <a:spcPct val="80000"/>
              </a:lnSpc>
            </a:pPr>
            <a:r>
              <a:rPr lang="en-US" sz="2800">
                <a:latin typeface="Times New Roman" pitchFamily="18" charset="0"/>
                <a:cs typeface="Times New Roman" pitchFamily="18" charset="0"/>
              </a:rPr>
              <a:t>Abdominal pain if lymph nodes are enlarged</a:t>
            </a:r>
          </a:p>
          <a:p>
            <a:pPr>
              <a:lnSpc>
                <a:spcPct val="80000"/>
              </a:lnSpc>
            </a:pPr>
            <a:r>
              <a:rPr lang="en-US" sz="2800">
                <a:latin typeface="Times New Roman" pitchFamily="18" charset="0"/>
                <a:cs typeface="Times New Roman" pitchFamily="18" charset="0"/>
              </a:rPr>
              <a:t>Swelling of legs caused by lymphatic or venous obstruction</a:t>
            </a:r>
          </a:p>
          <a:p>
            <a:pPr>
              <a:lnSpc>
                <a:spcPct val="80000"/>
              </a:lnSpc>
            </a:pPr>
            <a:r>
              <a:rPr lang="en-US" sz="2800">
                <a:latin typeface="Times New Roman" pitchFamily="18" charset="0"/>
                <a:cs typeface="Times New Roman" pitchFamily="18" charset="0"/>
              </a:rPr>
              <a:t>Infertility </a:t>
            </a:r>
          </a:p>
          <a:p>
            <a:pPr>
              <a:lnSpc>
                <a:spcPct val="80000"/>
              </a:lnSpc>
            </a:pPr>
            <a:r>
              <a:rPr lang="en-US" sz="2800">
                <a:latin typeface="Times New Roman" pitchFamily="18" charset="0"/>
                <a:cs typeface="Times New Roman" pitchFamily="18" charset="0"/>
              </a:rPr>
              <a:t>Secondary hydrocele</a:t>
            </a:r>
          </a:p>
        </p:txBody>
      </p:sp>
    </p:spTree>
    <p:extLst>
      <p:ext uri="{BB962C8B-B14F-4D97-AF65-F5344CB8AC3E}">
        <p14:creationId xmlns:p14="http://schemas.microsoft.com/office/powerpoint/2010/main" val="151839235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457200" y="304800"/>
            <a:ext cx="8229600" cy="5867400"/>
          </a:xfrm>
        </p:spPr>
        <p:txBody>
          <a:bodyPr/>
          <a:lstStyle/>
          <a:p>
            <a:pPr>
              <a:lnSpc>
                <a:spcPct val="90000"/>
              </a:lnSpc>
              <a:buFontTx/>
              <a:buNone/>
            </a:pPr>
            <a:r>
              <a:rPr lang="en-US" sz="2300" b="1" u="sng">
                <a:solidFill>
                  <a:schemeClr val="tx2"/>
                </a:solidFill>
                <a:latin typeface="Times New Roman" pitchFamily="18" charset="0"/>
                <a:cs typeface="Times New Roman" pitchFamily="18" charset="0"/>
              </a:rPr>
              <a:t>Signs:</a:t>
            </a:r>
          </a:p>
          <a:p>
            <a:pPr>
              <a:lnSpc>
                <a:spcPct val="90000"/>
              </a:lnSpc>
            </a:pPr>
            <a:r>
              <a:rPr lang="en-US" sz="2300">
                <a:latin typeface="Times New Roman" pitchFamily="18" charset="0"/>
                <a:cs typeface="Times New Roman" pitchFamily="18" charset="0"/>
              </a:rPr>
              <a:t>can “get above it”</a:t>
            </a:r>
          </a:p>
          <a:p>
            <a:pPr>
              <a:lnSpc>
                <a:spcPct val="90000"/>
              </a:lnSpc>
            </a:pPr>
            <a:r>
              <a:rPr lang="en-US" sz="2300">
                <a:latin typeface="Times New Roman" pitchFamily="18" charset="0"/>
                <a:cs typeface="Times New Roman" pitchFamily="18" charset="0"/>
              </a:rPr>
              <a:t>Testes can not be felt separately </a:t>
            </a:r>
          </a:p>
          <a:p>
            <a:pPr>
              <a:lnSpc>
                <a:spcPct val="90000"/>
              </a:lnSpc>
            </a:pPr>
            <a:r>
              <a:rPr lang="en-US" sz="2300">
                <a:latin typeface="Times New Roman" pitchFamily="18" charset="0"/>
                <a:cs typeface="Times New Roman" pitchFamily="18" charset="0"/>
              </a:rPr>
              <a:t>Not translucent</a:t>
            </a:r>
          </a:p>
          <a:p>
            <a:pPr>
              <a:lnSpc>
                <a:spcPct val="90000"/>
              </a:lnSpc>
            </a:pPr>
            <a:r>
              <a:rPr lang="en-US" sz="2300">
                <a:latin typeface="Times New Roman" pitchFamily="18" charset="0"/>
                <a:cs typeface="Times New Roman" pitchFamily="18" charset="0"/>
              </a:rPr>
              <a:t>Not fluctuant </a:t>
            </a:r>
          </a:p>
          <a:p>
            <a:pPr>
              <a:lnSpc>
                <a:spcPct val="90000"/>
              </a:lnSpc>
            </a:pPr>
            <a:r>
              <a:rPr lang="en-US" sz="2300">
                <a:latin typeface="Times New Roman" pitchFamily="18" charset="0"/>
                <a:cs typeface="Times New Roman" pitchFamily="18" charset="0"/>
              </a:rPr>
              <a:t>Harder than normal testis</a:t>
            </a:r>
          </a:p>
          <a:p>
            <a:pPr>
              <a:lnSpc>
                <a:spcPct val="90000"/>
              </a:lnSpc>
            </a:pPr>
            <a:r>
              <a:rPr lang="en-US" sz="2300">
                <a:latin typeface="Times New Roman" pitchFamily="18" charset="0"/>
                <a:cs typeface="Times New Roman" pitchFamily="18" charset="0"/>
              </a:rPr>
              <a:t>Dull to percussion </a:t>
            </a:r>
            <a:r>
              <a:rPr lang="en-US" sz="2300">
                <a:latin typeface="Times New Roman" pitchFamily="18" charset="0"/>
                <a:cs typeface="Times New Roman" pitchFamily="18" charset="0"/>
                <a:sym typeface="Wingdings" pitchFamily="2" charset="2"/>
              </a:rPr>
              <a:t> hydrocele</a:t>
            </a:r>
            <a:endParaRPr lang="en-US" sz="2300">
              <a:latin typeface="Times New Roman" pitchFamily="18" charset="0"/>
              <a:cs typeface="Times New Roman" pitchFamily="18" charset="0"/>
            </a:endParaRPr>
          </a:p>
          <a:p>
            <a:pPr>
              <a:lnSpc>
                <a:spcPct val="90000"/>
              </a:lnSpc>
            </a:pPr>
            <a:r>
              <a:rPr lang="en-US" sz="2300">
                <a:latin typeface="Times New Roman" pitchFamily="18" charset="0"/>
                <a:cs typeface="Times New Roman" pitchFamily="18" charset="0"/>
              </a:rPr>
              <a:t>If skin is affected, it maybe warm &amp; discolored</a:t>
            </a:r>
          </a:p>
          <a:p>
            <a:pPr>
              <a:lnSpc>
                <a:spcPct val="90000"/>
              </a:lnSpc>
            </a:pPr>
            <a:r>
              <a:rPr lang="en-US" sz="2300">
                <a:latin typeface="Times New Roman" pitchFamily="18" charset="0"/>
                <a:cs typeface="Times New Roman" pitchFamily="18" charset="0"/>
              </a:rPr>
              <a:t>Usually not tender</a:t>
            </a:r>
          </a:p>
          <a:p>
            <a:pPr>
              <a:lnSpc>
                <a:spcPct val="90000"/>
              </a:lnSpc>
            </a:pPr>
            <a:r>
              <a:rPr lang="en-US" sz="2300">
                <a:latin typeface="Times New Roman" pitchFamily="18" charset="0"/>
                <a:cs typeface="Times New Roman" pitchFamily="18" charset="0"/>
              </a:rPr>
              <a:t>Irregular, different sizes </a:t>
            </a:r>
          </a:p>
          <a:p>
            <a:pPr>
              <a:lnSpc>
                <a:spcPct val="90000"/>
              </a:lnSpc>
            </a:pPr>
            <a:r>
              <a:rPr lang="en-US" sz="2300">
                <a:latin typeface="Times New Roman" pitchFamily="18" charset="0"/>
                <a:cs typeface="Times New Roman" pitchFamily="18" charset="0"/>
              </a:rPr>
              <a:t>Surface usually smooth (sometime irregular or nodular)</a:t>
            </a:r>
          </a:p>
          <a:p>
            <a:pPr>
              <a:lnSpc>
                <a:spcPct val="90000"/>
              </a:lnSpc>
            </a:pPr>
            <a:r>
              <a:rPr lang="en-US" sz="2300">
                <a:latin typeface="Times New Roman" pitchFamily="18" charset="0"/>
                <a:cs typeface="Times New Roman" pitchFamily="18" charset="0"/>
              </a:rPr>
              <a:t>Examine the para-aortic &amp; supraclavicular lymph nodes for metastasis </a:t>
            </a:r>
          </a:p>
          <a:p>
            <a:pPr>
              <a:lnSpc>
                <a:spcPct val="90000"/>
              </a:lnSpc>
            </a:pPr>
            <a:r>
              <a:rPr lang="en-US" sz="2300">
                <a:latin typeface="Times New Roman" pitchFamily="18" charset="0"/>
                <a:cs typeface="Times New Roman" pitchFamily="18" charset="0"/>
              </a:rPr>
              <a:t>The liver maybe enlarged &amp; there maybe sign of pulmonary secondaries (collapse, consolidation or a pleural effusion).</a:t>
            </a:r>
          </a:p>
        </p:txBody>
      </p:sp>
    </p:spTree>
    <p:extLst>
      <p:ext uri="{BB962C8B-B14F-4D97-AF65-F5344CB8AC3E}">
        <p14:creationId xmlns:p14="http://schemas.microsoft.com/office/powerpoint/2010/main" val="138541301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p:cNvSpPr>
            <a:spLocks noGrp="1" noChangeArrowheads="1"/>
          </p:cNvSpPr>
          <p:nvPr>
            <p:ph type="body" sz="half" idx="1"/>
          </p:nvPr>
        </p:nvSpPr>
        <p:spPr>
          <a:xfrm>
            <a:off x="0" y="533400"/>
            <a:ext cx="3771900" cy="5257800"/>
          </a:xfrm>
        </p:spPr>
        <p:txBody>
          <a:bodyPr/>
          <a:lstStyle/>
          <a:p>
            <a:pPr>
              <a:buFontTx/>
              <a:buNone/>
            </a:pPr>
            <a:r>
              <a:rPr lang="en-US" sz="2800" b="1" u="sng">
                <a:solidFill>
                  <a:schemeClr val="tx2"/>
                </a:solidFill>
                <a:latin typeface="Times New Roman" pitchFamily="18" charset="0"/>
                <a:cs typeface="Times New Roman" pitchFamily="18" charset="0"/>
              </a:rPr>
              <a:t>Investigation:</a:t>
            </a:r>
            <a:r>
              <a:rPr lang="en-US" sz="2800">
                <a:solidFill>
                  <a:schemeClr val="tx2"/>
                </a:solidFill>
                <a:latin typeface="Times New Roman" pitchFamily="18" charset="0"/>
                <a:cs typeface="Times New Roman" pitchFamily="18" charset="0"/>
              </a:rPr>
              <a:t> </a:t>
            </a:r>
          </a:p>
          <a:p>
            <a:r>
              <a:rPr lang="en-US" sz="2800">
                <a:latin typeface="Times New Roman" pitchFamily="18" charset="0"/>
                <a:cs typeface="Times New Roman" pitchFamily="18" charset="0"/>
              </a:rPr>
              <a:t>US testis </a:t>
            </a:r>
          </a:p>
          <a:p>
            <a:r>
              <a:rPr lang="en-US" sz="2800">
                <a:latin typeface="Times New Roman" pitchFamily="18" charset="0"/>
                <a:cs typeface="Times New Roman" pitchFamily="18" charset="0"/>
              </a:rPr>
              <a:t>CXR </a:t>
            </a:r>
            <a:r>
              <a:rPr lang="en-US" sz="2800">
                <a:latin typeface="Times New Roman" pitchFamily="18" charset="0"/>
                <a:cs typeface="Times New Roman" pitchFamily="18" charset="0"/>
                <a:sym typeface="Wingdings" pitchFamily="2" charset="2"/>
              </a:rPr>
              <a:t> mets</a:t>
            </a:r>
            <a:endParaRPr lang="en-US" sz="2800">
              <a:latin typeface="Times New Roman" pitchFamily="18" charset="0"/>
              <a:cs typeface="Times New Roman" pitchFamily="18" charset="0"/>
            </a:endParaRPr>
          </a:p>
          <a:p>
            <a:r>
              <a:rPr lang="en-US" sz="2800">
                <a:latin typeface="Times New Roman" pitchFamily="18" charset="0"/>
                <a:cs typeface="Times New Roman" pitchFamily="18" charset="0"/>
              </a:rPr>
              <a:t>Tumor markers :AFP (yolk-sac cell), </a:t>
            </a:r>
            <a:r>
              <a:rPr lang="el-GR" sz="2800">
                <a:latin typeface="Times New Roman" pitchFamily="18" charset="0"/>
                <a:cs typeface="Times New Roman" pitchFamily="18" charset="0"/>
              </a:rPr>
              <a:t>β</a:t>
            </a:r>
            <a:r>
              <a:rPr lang="en-US" sz="2800">
                <a:latin typeface="Times New Roman" pitchFamily="18" charset="0"/>
                <a:cs typeface="Times New Roman" pitchFamily="18" charset="0"/>
              </a:rPr>
              <a:t>HCG (trophoblastic cells). </a:t>
            </a:r>
          </a:p>
          <a:p>
            <a:r>
              <a:rPr lang="en-US" sz="2800">
                <a:latin typeface="Times New Roman" pitchFamily="18" charset="0"/>
                <a:cs typeface="Times New Roman" pitchFamily="18" charset="0"/>
              </a:rPr>
              <a:t> CT scan </a:t>
            </a:r>
            <a:r>
              <a:rPr lang="en-US" sz="2800">
                <a:latin typeface="Times New Roman" pitchFamily="18" charset="0"/>
                <a:cs typeface="Times New Roman" pitchFamily="18" charset="0"/>
                <a:sym typeface="Wingdings" pitchFamily="2" charset="2"/>
              </a:rPr>
              <a:t>abdomen and chest to identify lymph nodes and pulmonary mets</a:t>
            </a:r>
            <a:endParaRPr lang="en-US" sz="2800">
              <a:latin typeface="Times New Roman" pitchFamily="18" charset="0"/>
              <a:cs typeface="Times New Roman" pitchFamily="18" charset="0"/>
            </a:endParaRPr>
          </a:p>
        </p:txBody>
      </p:sp>
      <p:pic>
        <p:nvPicPr>
          <p:cNvPr id="49166" name="Picture 14" descr="tumor"/>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4191000" y="533400"/>
            <a:ext cx="4419600" cy="3048000"/>
          </a:xfrm>
        </p:spPr>
      </p:pic>
      <p:pic>
        <p:nvPicPr>
          <p:cNvPr id="49167" name="Picture 15" descr="tumor2"/>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191000" y="3733800"/>
            <a:ext cx="4419600" cy="2819400"/>
          </a:xfrm>
        </p:spPr>
      </p:pic>
    </p:spTree>
    <p:extLst>
      <p:ext uri="{BB962C8B-B14F-4D97-AF65-F5344CB8AC3E}">
        <p14:creationId xmlns:p14="http://schemas.microsoft.com/office/powerpoint/2010/main" val="3311835176"/>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9" name="Rectangle 3"/>
          <p:cNvSpPr>
            <a:spLocks noGrp="1" noChangeArrowheads="1"/>
          </p:cNvSpPr>
          <p:nvPr>
            <p:ph type="body" sz="half" idx="1"/>
          </p:nvPr>
        </p:nvSpPr>
        <p:spPr>
          <a:xfrm>
            <a:off x="685800" y="0"/>
            <a:ext cx="6858000" cy="1447800"/>
          </a:xfrm>
        </p:spPr>
        <p:txBody>
          <a:bodyPr/>
          <a:lstStyle/>
          <a:p>
            <a:pPr>
              <a:lnSpc>
                <a:spcPct val="90000"/>
              </a:lnSpc>
              <a:buFontTx/>
              <a:buNone/>
            </a:pPr>
            <a:r>
              <a:rPr lang="en-US" sz="2000" b="1" u="sng">
                <a:solidFill>
                  <a:schemeClr val="tx2"/>
                </a:solidFill>
                <a:latin typeface="Times New Roman" pitchFamily="18" charset="0"/>
                <a:cs typeface="Times New Roman" pitchFamily="18" charset="0"/>
              </a:rPr>
              <a:t>Treatment: </a:t>
            </a:r>
          </a:p>
          <a:p>
            <a:pPr>
              <a:lnSpc>
                <a:spcPct val="90000"/>
              </a:lnSpc>
            </a:pPr>
            <a:r>
              <a:rPr lang="en-US" sz="2000">
                <a:latin typeface="Times New Roman" pitchFamily="18" charset="0"/>
                <a:cs typeface="Times New Roman" pitchFamily="18" charset="0"/>
              </a:rPr>
              <a:t>Explore testis through an inguinal incision</a:t>
            </a:r>
          </a:p>
          <a:p>
            <a:pPr>
              <a:lnSpc>
                <a:spcPct val="90000"/>
              </a:lnSpc>
            </a:pPr>
            <a:r>
              <a:rPr lang="en-US" sz="2000">
                <a:latin typeface="Times New Roman" pitchFamily="18" charset="0"/>
                <a:cs typeface="Times New Roman" pitchFamily="18" charset="0"/>
              </a:rPr>
              <a:t>Orchidectomy</a:t>
            </a:r>
          </a:p>
          <a:p>
            <a:pPr>
              <a:lnSpc>
                <a:spcPct val="90000"/>
              </a:lnSpc>
            </a:pPr>
            <a:r>
              <a:rPr lang="en-US" sz="2000">
                <a:latin typeface="Times New Roman" pitchFamily="18" charset="0"/>
                <a:cs typeface="Times New Roman" pitchFamily="18" charset="0"/>
              </a:rPr>
              <a:t>Further treatments depends on the type and stage</a:t>
            </a:r>
          </a:p>
        </p:txBody>
      </p:sp>
      <p:graphicFrame>
        <p:nvGraphicFramePr>
          <p:cNvPr id="485435" name="Group 59"/>
          <p:cNvGraphicFramePr>
            <a:graphicFrameLocks noGrp="1"/>
          </p:cNvGraphicFramePr>
          <p:nvPr>
            <p:ph sz="half" idx="2"/>
          </p:nvPr>
        </p:nvGraphicFramePr>
        <p:xfrm>
          <a:off x="0" y="1447800"/>
          <a:ext cx="9144000" cy="4609848"/>
        </p:xfrm>
        <a:graphic>
          <a:graphicData uri="http://schemas.openxmlformats.org/drawingml/2006/table">
            <a:tbl>
              <a:tblPr/>
              <a:tblGrid>
                <a:gridCol w="2965450"/>
                <a:gridCol w="2901950"/>
                <a:gridCol w="3276600"/>
              </a:tblGrid>
              <a:tr h="731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2"/>
                          </a:solidFill>
                          <a:effectLst/>
                          <a:latin typeface="Times New Roman" pitchFamily="18" charset="0"/>
                          <a:cs typeface="Times New Roman" pitchFamily="18" charset="0"/>
                        </a:rPr>
                        <a:t>Staging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2"/>
                          </a:solidFill>
                          <a:effectLst/>
                          <a:latin typeface="Times New Roman" pitchFamily="18" charset="0"/>
                          <a:cs typeface="Times New Roman" pitchFamily="18" charset="0"/>
                        </a:rPr>
                        <a:t>Treatment of seminoma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2"/>
                          </a:solidFill>
                          <a:effectLst/>
                          <a:latin typeface="Times New Roman" pitchFamily="18" charset="0"/>
                          <a:cs typeface="Times New Roman" pitchFamily="18" charset="0"/>
                        </a:rPr>
                        <a:t>Treatment of non-seminomatous germ cell tumor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stageI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  confined to the testis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DXT to abdominal nod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Observation or RPLND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0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stageII</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   retroperitolneal LN involvement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IIa: nodes &lt;2cm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IIb: nodes 2-5cm</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IIc: nodes &gt;5cm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DXT to abdominal nodes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Chemotherapy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Chemo &amp;RPLD of residual dx</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stageIII </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  nodal dx above the diaphragm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DXT to abdominal wall &amp; thoracic nodes or chemo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Chemo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2"/>
                          </a:solidFill>
                          <a:effectLst/>
                          <a:latin typeface="Times New Roman" pitchFamily="18" charset="0"/>
                          <a:cs typeface="Times New Roman" pitchFamily="18" charset="0"/>
                        </a:rPr>
                        <a:t>stageIV</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    visceral mets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Chemo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Chemo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85436" name="Text Box 60"/>
          <p:cNvSpPr txBox="1">
            <a:spLocks noChangeArrowheads="1"/>
          </p:cNvSpPr>
          <p:nvPr/>
        </p:nvSpPr>
        <p:spPr bwMode="auto">
          <a:xfrm>
            <a:off x="533400" y="6172200"/>
            <a:ext cx="8259763" cy="36671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DXT=deep x-ray therapy, RPLND=retroperitoneal lymph node dissection</a:t>
            </a:r>
          </a:p>
        </p:txBody>
      </p:sp>
    </p:spTree>
    <p:extLst>
      <p:ext uri="{BB962C8B-B14F-4D97-AF65-F5344CB8AC3E}">
        <p14:creationId xmlns:p14="http://schemas.microsoft.com/office/powerpoint/2010/main" val="20356966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152400"/>
            <a:ext cx="6870700" cy="990600"/>
          </a:xfrm>
        </p:spPr>
        <p:txBody>
          <a:bodyPr/>
          <a:lstStyle/>
          <a:p>
            <a:r>
              <a:rPr lang="en-US"/>
              <a:t>Varicocele </a:t>
            </a:r>
          </a:p>
        </p:txBody>
      </p:sp>
      <p:sp>
        <p:nvSpPr>
          <p:cNvPr id="43011" name="Rectangle 3"/>
          <p:cNvSpPr>
            <a:spLocks noGrp="1" noChangeArrowheads="1"/>
          </p:cNvSpPr>
          <p:nvPr>
            <p:ph type="body" idx="1"/>
          </p:nvPr>
        </p:nvSpPr>
        <p:spPr>
          <a:xfrm>
            <a:off x="76200" y="1295400"/>
            <a:ext cx="5181600" cy="5334000"/>
          </a:xfrm>
        </p:spPr>
        <p:txBody>
          <a:bodyPr>
            <a:normAutofit/>
          </a:bodyPr>
          <a:lstStyle/>
          <a:p>
            <a:pPr>
              <a:lnSpc>
                <a:spcPct val="80000"/>
              </a:lnSpc>
            </a:pPr>
            <a:endParaRPr lang="en-US" sz="2400" dirty="0">
              <a:latin typeface="Times New Roman" pitchFamily="18" charset="0"/>
              <a:cs typeface="Times New Roman" pitchFamily="18" charset="0"/>
            </a:endParaRPr>
          </a:p>
          <a:p>
            <a:pPr>
              <a:lnSpc>
                <a:spcPct val="80000"/>
              </a:lnSpc>
            </a:pPr>
            <a:r>
              <a:rPr lang="en-US" sz="2400" dirty="0">
                <a:latin typeface="Times New Roman" pitchFamily="18" charset="0"/>
                <a:cs typeface="Times New Roman" pitchFamily="18" charset="0"/>
              </a:rPr>
              <a:t>It is a bunch of dilated&amp; tortuous veins of the </a:t>
            </a:r>
            <a:r>
              <a:rPr lang="en-US" sz="2400" dirty="0" err="1">
                <a:latin typeface="Times New Roman" pitchFamily="18" charset="0"/>
                <a:cs typeface="Times New Roman" pitchFamily="18" charset="0"/>
              </a:rPr>
              <a:t>pampiniform</a:t>
            </a:r>
            <a:r>
              <a:rPr lang="en-US" sz="2400" dirty="0">
                <a:latin typeface="Times New Roman" pitchFamily="18" charset="0"/>
                <a:cs typeface="Times New Roman" pitchFamily="18" charset="0"/>
              </a:rPr>
              <a:t> plexus i.e. (varicose vines in the spermatic cord).</a:t>
            </a:r>
          </a:p>
          <a:p>
            <a:pPr>
              <a:lnSpc>
                <a:spcPct val="80000"/>
              </a:lnSpc>
            </a:pPr>
            <a:r>
              <a:rPr lang="en-US" sz="2400" dirty="0">
                <a:latin typeface="Times New Roman" pitchFamily="18" charset="0"/>
                <a:cs typeface="Times New Roman" pitchFamily="18" charset="0"/>
              </a:rPr>
              <a:t>More common on the left side </a:t>
            </a:r>
          </a:p>
          <a:p>
            <a:pPr>
              <a:lnSpc>
                <a:spcPct val="80000"/>
              </a:lnSpc>
            </a:pPr>
            <a:r>
              <a:rPr lang="en-US" sz="2400" dirty="0">
                <a:latin typeface="Times New Roman" pitchFamily="18" charset="0"/>
                <a:cs typeface="Times New Roman" pitchFamily="18" charset="0"/>
              </a:rPr>
              <a:t>25% of normal men have small symptomless </a:t>
            </a:r>
            <a:r>
              <a:rPr lang="en-US" sz="2400" dirty="0" err="1">
                <a:latin typeface="Times New Roman" pitchFamily="18" charset="0"/>
                <a:cs typeface="Times New Roman" pitchFamily="18" charset="0"/>
              </a:rPr>
              <a:t>varicoceles</a:t>
            </a:r>
            <a:r>
              <a:rPr lang="en-US" sz="2400" dirty="0">
                <a:latin typeface="Times New Roman" pitchFamily="18" charset="0"/>
                <a:cs typeface="Times New Roman" pitchFamily="18" charset="0"/>
              </a:rPr>
              <a:t>.</a:t>
            </a:r>
          </a:p>
          <a:p>
            <a:pPr>
              <a:lnSpc>
                <a:spcPct val="80000"/>
              </a:lnSpc>
            </a:pPr>
            <a:endParaRPr lang="en-US" sz="2400" dirty="0">
              <a:latin typeface="Times New Roman" pitchFamily="18" charset="0"/>
              <a:cs typeface="Times New Roman" pitchFamily="18" charset="0"/>
            </a:endParaRPr>
          </a:p>
          <a:p>
            <a:pPr>
              <a:lnSpc>
                <a:spcPct val="80000"/>
              </a:lnSpc>
            </a:pPr>
            <a:r>
              <a:rPr lang="en-US" sz="2400" dirty="0">
                <a:latin typeface="Times New Roman" pitchFamily="18" charset="0"/>
                <a:cs typeface="Times New Roman" pitchFamily="18" charset="0"/>
              </a:rPr>
              <a:t>Causes of </a:t>
            </a:r>
            <a:r>
              <a:rPr lang="en-US" sz="2400" dirty="0" err="1">
                <a:latin typeface="Times New Roman" pitchFamily="18" charset="0"/>
                <a:cs typeface="Times New Roman" pitchFamily="18" charset="0"/>
              </a:rPr>
              <a:t>varicocele</a:t>
            </a:r>
            <a:endParaRPr lang="en-US" sz="2400" dirty="0">
              <a:latin typeface="Times New Roman" pitchFamily="18" charset="0"/>
              <a:cs typeface="Times New Roman" pitchFamily="18" charset="0"/>
            </a:endParaRPr>
          </a:p>
          <a:p>
            <a:pPr lvl="1">
              <a:lnSpc>
                <a:spcPct val="80000"/>
              </a:lnSpc>
            </a:pPr>
            <a:r>
              <a:rPr lang="en-US" sz="2400" dirty="0">
                <a:latin typeface="Times New Roman" pitchFamily="18" charset="0"/>
                <a:cs typeface="Times New Roman" pitchFamily="18" charset="0"/>
              </a:rPr>
              <a:t>Incompetent valve btw the renal and testicular veins</a:t>
            </a:r>
          </a:p>
          <a:p>
            <a:pPr lvl="1">
              <a:lnSpc>
                <a:spcPct val="80000"/>
              </a:lnSpc>
            </a:pPr>
            <a:r>
              <a:rPr lang="en-US" sz="2400" dirty="0">
                <a:latin typeface="Times New Roman" pitchFamily="18" charset="0"/>
                <a:cs typeface="Times New Roman" pitchFamily="18" charset="0"/>
              </a:rPr>
              <a:t>Nephrectomy </a:t>
            </a:r>
          </a:p>
          <a:p>
            <a:pPr lvl="1">
              <a:lnSpc>
                <a:spcPct val="80000"/>
              </a:lnSpc>
            </a:pPr>
            <a:r>
              <a:rPr lang="en-US" sz="2400" dirty="0">
                <a:latin typeface="Times New Roman" pitchFamily="18" charset="0"/>
                <a:cs typeface="Times New Roman" pitchFamily="18" charset="0"/>
              </a:rPr>
              <a:t>Lt. Renal neoplasm</a:t>
            </a:r>
          </a:p>
          <a:p>
            <a:pPr lvl="1">
              <a:lnSpc>
                <a:spcPct val="80000"/>
              </a:lnSpc>
            </a:pPr>
            <a:r>
              <a:rPr lang="en-US" sz="2400" dirty="0">
                <a:latin typeface="Times New Roman" pitchFamily="18" charset="0"/>
                <a:cs typeface="Times New Roman" pitchFamily="18" charset="0"/>
              </a:rPr>
              <a:t>Lymphadenopathy</a:t>
            </a:r>
          </a:p>
          <a:p>
            <a:pPr lvl="1">
              <a:lnSpc>
                <a:spcPct val="80000"/>
              </a:lnSpc>
            </a:pPr>
            <a:endParaRPr lang="en-US" sz="2000" dirty="0">
              <a:latin typeface="Times New Roman" pitchFamily="18" charset="0"/>
              <a:cs typeface="Times New Roman" pitchFamily="18" charset="0"/>
            </a:endParaRPr>
          </a:p>
          <a:p>
            <a:pPr>
              <a:lnSpc>
                <a:spcPct val="80000"/>
              </a:lnSpc>
              <a:buFontTx/>
              <a:buNone/>
            </a:pPr>
            <a:endParaRPr lang="en-US" sz="2000" dirty="0">
              <a:latin typeface="Arial" pitchFamily="34" charset="0"/>
            </a:endParaRPr>
          </a:p>
        </p:txBody>
      </p:sp>
      <p:pic>
        <p:nvPicPr>
          <p:cNvPr id="4" name="Picture 3" descr="Varicoce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905000"/>
            <a:ext cx="3248025"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071794"/>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7" name="Rectangle 3"/>
          <p:cNvSpPr>
            <a:spLocks noGrp="1" noChangeArrowheads="1"/>
          </p:cNvSpPr>
          <p:nvPr>
            <p:ph type="body" idx="1"/>
          </p:nvPr>
        </p:nvSpPr>
        <p:spPr>
          <a:xfrm>
            <a:off x="609600" y="533400"/>
            <a:ext cx="7696200" cy="5181600"/>
          </a:xfrm>
        </p:spPr>
        <p:txBody>
          <a:bodyPr/>
          <a:lstStyle/>
          <a:p>
            <a:pPr>
              <a:lnSpc>
                <a:spcPct val="80000"/>
              </a:lnSpc>
              <a:buFontTx/>
              <a:buNone/>
            </a:pPr>
            <a:r>
              <a:rPr lang="en-US" sz="2400" b="1" u="sng">
                <a:solidFill>
                  <a:schemeClr val="tx2"/>
                </a:solidFill>
                <a:cs typeface="Times New Roman" pitchFamily="18" charset="0"/>
              </a:rPr>
              <a:t>Symptoms:</a:t>
            </a:r>
          </a:p>
          <a:p>
            <a:pPr>
              <a:lnSpc>
                <a:spcPct val="80000"/>
              </a:lnSpc>
            </a:pPr>
            <a:r>
              <a:rPr lang="en-US" sz="2400">
                <a:latin typeface="Times New Roman" pitchFamily="18" charset="0"/>
                <a:cs typeface="Times New Roman" pitchFamily="18" charset="0"/>
              </a:rPr>
              <a:t>Varicose veins in the scrotum on standing. Disappear on lying down </a:t>
            </a:r>
          </a:p>
          <a:p>
            <a:pPr>
              <a:lnSpc>
                <a:spcPct val="80000"/>
              </a:lnSpc>
            </a:pPr>
            <a:r>
              <a:rPr lang="en-US" sz="2400">
                <a:latin typeface="Times New Roman" pitchFamily="18" charset="0"/>
                <a:cs typeface="Times New Roman" pitchFamily="18" charset="0"/>
              </a:rPr>
              <a:t>Heavy or dragging sensation in scrotum</a:t>
            </a:r>
          </a:p>
          <a:p>
            <a:pPr>
              <a:lnSpc>
                <a:spcPct val="80000"/>
              </a:lnSpc>
            </a:pPr>
            <a:r>
              <a:rPr lang="en-US" sz="2400">
                <a:latin typeface="Times New Roman" pitchFamily="18" charset="0"/>
                <a:cs typeface="Times New Roman" pitchFamily="18" charset="0"/>
              </a:rPr>
              <a:t>Aching pain </a:t>
            </a:r>
          </a:p>
          <a:p>
            <a:pPr>
              <a:lnSpc>
                <a:spcPct val="80000"/>
              </a:lnSpc>
            </a:pPr>
            <a:r>
              <a:rPr lang="en-US" sz="2400">
                <a:latin typeface="Times New Roman" pitchFamily="18" charset="0"/>
                <a:cs typeface="Times New Roman" pitchFamily="18" charset="0"/>
              </a:rPr>
              <a:t>Bilateral varicoceles may case subfertility</a:t>
            </a:r>
          </a:p>
          <a:p>
            <a:pPr>
              <a:lnSpc>
                <a:spcPct val="80000"/>
              </a:lnSpc>
              <a:buFontTx/>
              <a:buNone/>
            </a:pPr>
            <a:endParaRPr lang="en-US" sz="2400" b="1" u="sng">
              <a:solidFill>
                <a:schemeClr val="tx2"/>
              </a:solidFill>
            </a:endParaRPr>
          </a:p>
          <a:p>
            <a:pPr>
              <a:lnSpc>
                <a:spcPct val="80000"/>
              </a:lnSpc>
              <a:buFontTx/>
              <a:buNone/>
            </a:pPr>
            <a:r>
              <a:rPr lang="en-US" sz="2400" b="1" u="sng">
                <a:solidFill>
                  <a:schemeClr val="tx2"/>
                </a:solidFill>
              </a:rPr>
              <a:t>O/E:</a:t>
            </a:r>
          </a:p>
          <a:p>
            <a:pPr>
              <a:lnSpc>
                <a:spcPct val="80000"/>
              </a:lnSpc>
              <a:buFontTx/>
              <a:buNone/>
            </a:pPr>
            <a:r>
              <a:rPr lang="en-US" sz="2400">
                <a:latin typeface="Times New Roman" pitchFamily="18" charset="0"/>
                <a:cs typeface="Times New Roman" pitchFamily="18" charset="0"/>
              </a:rPr>
              <a:t>The pt must be examined standing, not to miss the diagnosis </a:t>
            </a:r>
          </a:p>
          <a:p>
            <a:pPr>
              <a:lnSpc>
                <a:spcPct val="80000"/>
              </a:lnSpc>
            </a:pPr>
            <a:r>
              <a:rPr lang="en-US" sz="2400">
                <a:latin typeface="Times New Roman" pitchFamily="18" charset="0"/>
                <a:cs typeface="Times New Roman" pitchFamily="18" charset="0"/>
              </a:rPr>
              <a:t>Vein often visible </a:t>
            </a:r>
          </a:p>
          <a:p>
            <a:pPr>
              <a:lnSpc>
                <a:spcPct val="80000"/>
              </a:lnSpc>
            </a:pPr>
            <a:r>
              <a:rPr lang="en-US" sz="2400">
                <a:latin typeface="Times New Roman" pitchFamily="18" charset="0"/>
                <a:cs typeface="Times New Roman" pitchFamily="18" charset="0"/>
              </a:rPr>
              <a:t>They are also palpable &amp; fell like a “bag of worms”</a:t>
            </a:r>
          </a:p>
          <a:p>
            <a:pPr>
              <a:lnSpc>
                <a:spcPct val="80000"/>
              </a:lnSpc>
            </a:pPr>
            <a:r>
              <a:rPr lang="en-US" sz="2400">
                <a:latin typeface="Times New Roman" pitchFamily="18" charset="0"/>
                <a:cs typeface="Times New Roman" pitchFamily="18" charset="0"/>
              </a:rPr>
              <a:t>Affected testis may be smaller &amp; more soft</a:t>
            </a:r>
          </a:p>
          <a:p>
            <a:pPr>
              <a:lnSpc>
                <a:spcPct val="80000"/>
              </a:lnSpc>
              <a:buFontTx/>
              <a:buNone/>
            </a:pPr>
            <a:r>
              <a:rPr lang="en-US" sz="2400">
                <a:latin typeface="Times New Roman" pitchFamily="18" charset="0"/>
                <a:cs typeface="Times New Roman" pitchFamily="18" charset="0"/>
              </a:rPr>
              <a:t> </a:t>
            </a:r>
          </a:p>
        </p:txBody>
      </p:sp>
    </p:spTree>
    <p:extLst>
      <p:ext uri="{BB962C8B-B14F-4D97-AF65-F5344CB8AC3E}">
        <p14:creationId xmlns:p14="http://schemas.microsoft.com/office/powerpoint/2010/main" val="21063480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685800" y="152400"/>
            <a:ext cx="6870700" cy="762000"/>
          </a:xfrm>
        </p:spPr>
        <p:txBody>
          <a:bodyPr/>
          <a:lstStyle/>
          <a:p>
            <a:r>
              <a:rPr lang="en-US"/>
              <a:t>U/s PIC</a:t>
            </a:r>
          </a:p>
        </p:txBody>
      </p:sp>
      <p:pic>
        <p:nvPicPr>
          <p:cNvPr id="483334" name="Picture 6" descr="varico"/>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105400" y="1447800"/>
            <a:ext cx="3124200" cy="4572000"/>
          </a:xfrm>
        </p:spPr>
      </p:pic>
      <p:pic>
        <p:nvPicPr>
          <p:cNvPr id="483335" name="Picture 7" descr="varico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04800" y="1371600"/>
            <a:ext cx="5105400" cy="4800600"/>
          </a:xfrm>
        </p:spPr>
      </p:pic>
    </p:spTree>
    <p:extLst>
      <p:ext uri="{BB962C8B-B14F-4D97-AF65-F5344CB8AC3E}">
        <p14:creationId xmlns:p14="http://schemas.microsoft.com/office/powerpoint/2010/main" val="27625552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type="body" idx="1"/>
          </p:nvPr>
        </p:nvSpPr>
        <p:spPr>
          <a:xfrm>
            <a:off x="381000" y="457200"/>
            <a:ext cx="8229600" cy="6019800"/>
          </a:xfrm>
        </p:spPr>
        <p:txBody>
          <a:bodyPr/>
          <a:lstStyle/>
          <a:p>
            <a:pPr>
              <a:buFontTx/>
              <a:buNone/>
            </a:pPr>
            <a:r>
              <a:rPr lang="en-US">
                <a:latin typeface="Arial" pitchFamily="34" charset="0"/>
              </a:rPr>
              <a:t> </a:t>
            </a:r>
            <a:r>
              <a:rPr lang="en-US" sz="2400" b="1" u="sng">
                <a:solidFill>
                  <a:schemeClr val="tx2"/>
                </a:solidFill>
                <a:cs typeface="Times New Roman" pitchFamily="18" charset="0"/>
              </a:rPr>
              <a:t>Treatment:</a:t>
            </a:r>
          </a:p>
          <a:p>
            <a:r>
              <a:rPr lang="en-US" sz="2400">
                <a:latin typeface="Times New Roman" pitchFamily="18" charset="0"/>
                <a:cs typeface="Times New Roman" pitchFamily="18" charset="0"/>
              </a:rPr>
              <a:t>In Asymptomatic pt ,no treatment is required</a:t>
            </a:r>
          </a:p>
          <a:p>
            <a:r>
              <a:rPr lang="en-US" sz="2400">
                <a:latin typeface="Times New Roman" pitchFamily="18" charset="0"/>
                <a:cs typeface="Times New Roman" pitchFamily="18" charset="0"/>
              </a:rPr>
              <a:t>Scrotal support for aching &amp;discomfort</a:t>
            </a:r>
          </a:p>
          <a:p>
            <a:r>
              <a:rPr lang="en-US" sz="2400">
                <a:latin typeface="Times New Roman" pitchFamily="18" charset="0"/>
                <a:cs typeface="Times New Roman" pitchFamily="18" charset="0"/>
              </a:rPr>
              <a:t>If symptoms fail to settle or there is evidence of subfertility; there are two options for treatment:</a:t>
            </a:r>
          </a:p>
          <a:p>
            <a:pPr>
              <a:buFontTx/>
              <a:buAutoNum type="arabicPeriod"/>
            </a:pPr>
            <a:r>
              <a:rPr lang="en-US" sz="2400">
                <a:latin typeface="Times New Roman" pitchFamily="18" charset="0"/>
                <a:cs typeface="Times New Roman" pitchFamily="18" charset="0"/>
              </a:rPr>
              <a:t>Embolization &amp;obliteration under radiological control (majority)</a:t>
            </a:r>
          </a:p>
          <a:p>
            <a:pPr>
              <a:buFontTx/>
              <a:buAutoNum type="arabicPeriod"/>
            </a:pPr>
            <a:r>
              <a:rPr lang="en-US" sz="2400">
                <a:latin typeface="Times New Roman" pitchFamily="18" charset="0"/>
                <a:cs typeface="Times New Roman" pitchFamily="18" charset="0"/>
              </a:rPr>
              <a:t>Surgery is via an inguinal approach, all testicular veins bar on being ligated at the deep inguinal ring. </a:t>
            </a:r>
          </a:p>
          <a:p>
            <a:pPr>
              <a:buFontTx/>
              <a:buNone/>
            </a:pPr>
            <a:r>
              <a:rPr lang="en-US" sz="2400">
                <a:solidFill>
                  <a:srgbClr val="3333CC"/>
                </a:solidFill>
                <a:latin typeface="Times New Roman" pitchFamily="18" charset="0"/>
                <a:cs typeface="Times New Roman" pitchFamily="18" charset="0"/>
              </a:rPr>
              <a:t>Microsurgery is used in most cases. Has less recurrence rate and better success. </a:t>
            </a:r>
          </a:p>
          <a:p>
            <a:pPr>
              <a:buFontTx/>
              <a:buNone/>
            </a:pPr>
            <a:r>
              <a:rPr lang="en-US" sz="2400">
                <a:solidFill>
                  <a:srgbClr val="3333CC"/>
                </a:solidFill>
                <a:latin typeface="Times New Roman" pitchFamily="18" charset="0"/>
                <a:cs typeface="Times New Roman" pitchFamily="18" charset="0"/>
              </a:rPr>
              <a:t>Embolization is preferred in case of recurrence   </a:t>
            </a:r>
          </a:p>
          <a:p>
            <a:pPr>
              <a:buFontTx/>
              <a:buAutoNum type="arabicPeriod"/>
            </a:pPr>
            <a:endParaRPr lang="en-US" sz="2400">
              <a:solidFill>
                <a:srgbClr val="3333CC"/>
              </a:solidFill>
              <a:latin typeface="Times New Roman" pitchFamily="18" charset="0"/>
              <a:cs typeface="Times New Roman" pitchFamily="18" charset="0"/>
            </a:endParaRPr>
          </a:p>
        </p:txBody>
      </p:sp>
    </p:spTree>
    <p:extLst>
      <p:ext uri="{BB962C8B-B14F-4D97-AF65-F5344CB8AC3E}">
        <p14:creationId xmlns:p14="http://schemas.microsoft.com/office/powerpoint/2010/main" val="72613651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219200" y="533400"/>
            <a:ext cx="6259513" cy="939800"/>
          </a:xfrm>
        </p:spPr>
        <p:txBody>
          <a:bodyPr/>
          <a:lstStyle/>
          <a:p>
            <a:r>
              <a:rPr lang="en-US"/>
              <a:t>Indirect inguinal hernia</a:t>
            </a:r>
          </a:p>
        </p:txBody>
      </p:sp>
      <p:sp>
        <p:nvSpPr>
          <p:cNvPr id="61443" name="Rectangle 3"/>
          <p:cNvSpPr>
            <a:spLocks noGrp="1" noChangeArrowheads="1"/>
          </p:cNvSpPr>
          <p:nvPr>
            <p:ph type="body" idx="1"/>
          </p:nvPr>
        </p:nvSpPr>
        <p:spPr>
          <a:xfrm>
            <a:off x="609600" y="1371600"/>
            <a:ext cx="7696200" cy="3473450"/>
          </a:xfrm>
        </p:spPr>
        <p:txBody>
          <a:bodyPr>
            <a:normAutofit fontScale="92500" lnSpcReduction="10000"/>
          </a:bodyPr>
          <a:lstStyle/>
          <a:p>
            <a:pPr>
              <a:lnSpc>
                <a:spcPct val="80000"/>
              </a:lnSpc>
              <a:buFontTx/>
              <a:buNone/>
            </a:pPr>
            <a:r>
              <a:rPr lang="en-US" sz="2400">
                <a:latin typeface="Times New Roman" pitchFamily="18" charset="0"/>
                <a:cs typeface="Times New Roman" pitchFamily="18" charset="0"/>
              </a:rPr>
              <a:t>A peritoneal sac protrudes through the deep inguinal ring, passes down the inguinal canal, &amp;may extend as far as the upper pole of the testis.</a:t>
            </a:r>
          </a:p>
          <a:p>
            <a:pPr>
              <a:lnSpc>
                <a:spcPct val="80000"/>
              </a:lnSpc>
              <a:buFontTx/>
              <a:buNone/>
            </a:pPr>
            <a:endParaRPr lang="en-US" sz="2400">
              <a:latin typeface="Times New Roman" pitchFamily="18" charset="0"/>
              <a:cs typeface="Times New Roman" pitchFamily="18" charset="0"/>
            </a:endParaRPr>
          </a:p>
          <a:p>
            <a:pPr>
              <a:lnSpc>
                <a:spcPct val="80000"/>
              </a:lnSpc>
              <a:buFontTx/>
              <a:buNone/>
            </a:pPr>
            <a:r>
              <a:rPr lang="en-US" sz="2400">
                <a:latin typeface="Times New Roman" pitchFamily="18" charset="0"/>
                <a:cs typeface="Times New Roman" pitchFamily="18" charset="0"/>
              </a:rPr>
              <a:t>The defect is congenital &amp; is due to persistent processus vaginalis</a:t>
            </a:r>
          </a:p>
          <a:p>
            <a:pPr>
              <a:lnSpc>
                <a:spcPct val="80000"/>
              </a:lnSpc>
              <a:buFontTx/>
              <a:buNone/>
            </a:pPr>
            <a:endParaRPr lang="en-US" sz="2400">
              <a:latin typeface="Times New Roman" pitchFamily="18" charset="0"/>
              <a:cs typeface="Times New Roman" pitchFamily="18" charset="0"/>
            </a:endParaRPr>
          </a:p>
          <a:p>
            <a:pPr>
              <a:lnSpc>
                <a:spcPct val="80000"/>
              </a:lnSpc>
              <a:buFontTx/>
              <a:buNone/>
            </a:pPr>
            <a:r>
              <a:rPr lang="en-US" sz="2400" b="1" u="sng">
                <a:solidFill>
                  <a:schemeClr val="tx2"/>
                </a:solidFill>
                <a:latin typeface="Times New Roman" pitchFamily="18" charset="0"/>
                <a:cs typeface="Times New Roman" pitchFamily="18" charset="0"/>
              </a:rPr>
              <a:t>Symptoms:</a:t>
            </a:r>
          </a:p>
          <a:p>
            <a:pPr>
              <a:lnSpc>
                <a:spcPct val="80000"/>
              </a:lnSpc>
            </a:pPr>
            <a:r>
              <a:rPr lang="en-US" sz="2400">
                <a:latin typeface="Times New Roman" pitchFamily="18" charset="0"/>
                <a:cs typeface="Times New Roman" pitchFamily="18" charset="0"/>
              </a:rPr>
              <a:t>Often none (scrotal swelling that can be pushed back by the pt.</a:t>
            </a:r>
          </a:p>
          <a:p>
            <a:pPr>
              <a:lnSpc>
                <a:spcPct val="80000"/>
              </a:lnSpc>
            </a:pPr>
            <a:r>
              <a:rPr lang="en-US" sz="2400">
                <a:latin typeface="Times New Roman" pitchFamily="18" charset="0"/>
                <a:cs typeface="Times New Roman" pitchFamily="18" charset="0"/>
              </a:rPr>
              <a:t>Aching dragging sensation in the groin</a:t>
            </a:r>
          </a:p>
          <a:p>
            <a:pPr>
              <a:lnSpc>
                <a:spcPct val="80000"/>
              </a:lnSpc>
            </a:pPr>
            <a:r>
              <a:rPr lang="en-US" sz="2400">
                <a:latin typeface="Times New Roman" pitchFamily="18" charset="0"/>
                <a:cs typeface="Times New Roman" pitchFamily="18" charset="0"/>
              </a:rPr>
              <a:t>Some pt relate the development to an episode of straining or lifting</a:t>
            </a:r>
          </a:p>
        </p:txBody>
      </p:sp>
    </p:spTree>
    <p:extLst>
      <p:ext uri="{BB962C8B-B14F-4D97-AF65-F5344CB8AC3E}">
        <p14:creationId xmlns:p14="http://schemas.microsoft.com/office/powerpoint/2010/main" val="396315148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6"/>
            <a:ext cx="8788750" cy="6851073"/>
          </a:xfrm>
          <a:prstGeom prst="rect">
            <a:avLst/>
          </a:prstGeom>
        </p:spPr>
      </p:pic>
    </p:spTree>
    <p:extLst>
      <p:ext uri="{BB962C8B-B14F-4D97-AF65-F5344CB8AC3E}">
        <p14:creationId xmlns:p14="http://schemas.microsoft.com/office/powerpoint/2010/main" val="30815436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457200" y="609600"/>
            <a:ext cx="8229600" cy="5105400"/>
          </a:xfrm>
        </p:spPr>
        <p:txBody>
          <a:bodyPr/>
          <a:lstStyle/>
          <a:p>
            <a:pPr>
              <a:lnSpc>
                <a:spcPct val="80000"/>
              </a:lnSpc>
              <a:buFontTx/>
              <a:buNone/>
            </a:pPr>
            <a:endParaRPr lang="en-US">
              <a:latin typeface="Arial" pitchFamily="34" charset="0"/>
            </a:endParaRPr>
          </a:p>
          <a:p>
            <a:pPr>
              <a:lnSpc>
                <a:spcPct val="80000"/>
              </a:lnSpc>
              <a:buFontTx/>
              <a:buNone/>
            </a:pPr>
            <a:r>
              <a:rPr lang="en-US" sz="2800" b="1" u="sng">
                <a:solidFill>
                  <a:schemeClr val="tx2"/>
                </a:solidFill>
                <a:latin typeface="Times New Roman" pitchFamily="18" charset="0"/>
                <a:cs typeface="Times New Roman" pitchFamily="18" charset="0"/>
              </a:rPr>
              <a:t>Signs:</a:t>
            </a:r>
          </a:p>
          <a:p>
            <a:pPr>
              <a:lnSpc>
                <a:spcPct val="80000"/>
              </a:lnSpc>
            </a:pPr>
            <a:r>
              <a:rPr lang="en-US" sz="2800">
                <a:latin typeface="Times New Roman" pitchFamily="18" charset="0"/>
                <a:cs typeface="Times New Roman" pitchFamily="18" charset="0"/>
              </a:rPr>
              <a:t>Can’t “get above it”</a:t>
            </a:r>
          </a:p>
          <a:p>
            <a:pPr>
              <a:lnSpc>
                <a:spcPct val="80000"/>
              </a:lnSpc>
            </a:pPr>
            <a:r>
              <a:rPr lang="en-US" sz="2800">
                <a:latin typeface="Times New Roman" pitchFamily="18" charset="0"/>
                <a:cs typeface="Times New Roman" pitchFamily="18" charset="0"/>
              </a:rPr>
              <a:t>There is a cough impulse </a:t>
            </a:r>
          </a:p>
          <a:p>
            <a:pPr>
              <a:lnSpc>
                <a:spcPct val="80000"/>
              </a:lnSpc>
            </a:pPr>
            <a:r>
              <a:rPr lang="en-US" sz="2800">
                <a:latin typeface="Times New Roman" pitchFamily="18" charset="0"/>
                <a:cs typeface="Times New Roman" pitchFamily="18" charset="0"/>
              </a:rPr>
              <a:t>Reducible</a:t>
            </a:r>
          </a:p>
          <a:p>
            <a:pPr>
              <a:lnSpc>
                <a:spcPct val="80000"/>
              </a:lnSpc>
              <a:buFontTx/>
              <a:buNone/>
            </a:pPr>
            <a:endParaRPr lang="en-US" sz="2800">
              <a:latin typeface="Times New Roman" pitchFamily="18" charset="0"/>
              <a:cs typeface="Times New Roman" pitchFamily="18" charset="0"/>
            </a:endParaRPr>
          </a:p>
          <a:p>
            <a:pPr>
              <a:lnSpc>
                <a:spcPct val="80000"/>
              </a:lnSpc>
              <a:buFontTx/>
              <a:buNone/>
            </a:pPr>
            <a:r>
              <a:rPr lang="en-US" sz="2800" b="1" u="sng">
                <a:solidFill>
                  <a:schemeClr val="tx2"/>
                </a:solidFill>
                <a:latin typeface="Times New Roman" pitchFamily="18" charset="0"/>
                <a:cs typeface="Times New Roman" pitchFamily="18" charset="0"/>
              </a:rPr>
              <a:t>Treatment: </a:t>
            </a:r>
          </a:p>
          <a:p>
            <a:pPr>
              <a:lnSpc>
                <a:spcPct val="80000"/>
              </a:lnSpc>
            </a:pPr>
            <a:r>
              <a:rPr lang="en-US" sz="2800">
                <a:latin typeface="Times New Roman" pitchFamily="18" charset="0"/>
                <a:cs typeface="Times New Roman" pitchFamily="18" charset="0"/>
              </a:rPr>
              <a:t>Herniotomy&amp; Herniorrhaphy (excision of the sac &amp;repair of the defect) in adult By:</a:t>
            </a:r>
          </a:p>
          <a:p>
            <a:pPr>
              <a:lnSpc>
                <a:spcPct val="80000"/>
              </a:lnSpc>
              <a:buFontTx/>
              <a:buAutoNum type="arabicPeriod"/>
            </a:pPr>
            <a:r>
              <a:rPr lang="en-US" sz="2800">
                <a:latin typeface="Times New Roman" pitchFamily="18" charset="0"/>
                <a:cs typeface="Times New Roman" pitchFamily="18" charset="0"/>
              </a:rPr>
              <a:t>Lichtenstein repair (tension free mesh repair)</a:t>
            </a:r>
          </a:p>
          <a:p>
            <a:pPr>
              <a:lnSpc>
                <a:spcPct val="80000"/>
              </a:lnSpc>
              <a:buFontTx/>
              <a:buAutoNum type="arabicPeriod"/>
            </a:pPr>
            <a:r>
              <a:rPr lang="en-US" sz="2800">
                <a:latin typeface="Times New Roman" pitchFamily="18" charset="0"/>
                <a:cs typeface="Times New Roman" pitchFamily="18" charset="0"/>
              </a:rPr>
              <a:t>Shouldice repair</a:t>
            </a:r>
          </a:p>
          <a:p>
            <a:pPr>
              <a:lnSpc>
                <a:spcPct val="80000"/>
              </a:lnSpc>
              <a:buFontTx/>
              <a:buNone/>
            </a:pPr>
            <a:endParaRPr lang="en-US">
              <a:latin typeface="Arial" pitchFamily="34" charset="0"/>
            </a:endParaRPr>
          </a:p>
        </p:txBody>
      </p:sp>
    </p:spTree>
    <p:extLst>
      <p:ext uri="{BB962C8B-B14F-4D97-AF65-F5344CB8AC3E}">
        <p14:creationId xmlns:p14="http://schemas.microsoft.com/office/powerpoint/2010/main" val="827879347"/>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a:xfrm>
            <a:off x="685800" y="152400"/>
            <a:ext cx="6870700" cy="685800"/>
          </a:xfrm>
        </p:spPr>
        <p:txBody>
          <a:bodyPr>
            <a:normAutofit fontScale="90000"/>
          </a:bodyPr>
          <a:lstStyle/>
          <a:p>
            <a:r>
              <a:rPr lang="en-US" sz="4000">
                <a:solidFill>
                  <a:schemeClr val="tx2"/>
                </a:solidFill>
              </a:rPr>
              <a:t>History </a:t>
            </a:r>
          </a:p>
        </p:txBody>
      </p:sp>
      <p:sp>
        <p:nvSpPr>
          <p:cNvPr id="529411" name="Rectangle 3"/>
          <p:cNvSpPr>
            <a:spLocks noGrp="1" noChangeArrowheads="1"/>
          </p:cNvSpPr>
          <p:nvPr>
            <p:ph type="body" idx="1"/>
          </p:nvPr>
        </p:nvSpPr>
        <p:spPr>
          <a:xfrm>
            <a:off x="685800" y="990600"/>
            <a:ext cx="7696200" cy="4495800"/>
          </a:xfrm>
        </p:spPr>
        <p:txBody>
          <a:bodyPr/>
          <a:lstStyle/>
          <a:p>
            <a:pPr>
              <a:lnSpc>
                <a:spcPct val="90000"/>
              </a:lnSpc>
            </a:pPr>
            <a:r>
              <a:rPr lang="en-US" sz="2800">
                <a:latin typeface="Times New Roman" pitchFamily="18" charset="0"/>
                <a:cs typeface="Times New Roman" pitchFamily="18" charset="0"/>
              </a:rPr>
              <a:t>Age</a:t>
            </a:r>
            <a:r>
              <a:rPr lang="en-US" sz="2800">
                <a:latin typeface="Times New Roman" pitchFamily="18" charset="0"/>
                <a:cs typeface="Times New Roman" pitchFamily="18" charset="0"/>
                <a:sym typeface="Wingdings" pitchFamily="2" charset="2"/>
              </a:rPr>
              <a:t>tumors (20-40). Rare before puberty</a:t>
            </a:r>
          </a:p>
          <a:p>
            <a:pPr lvl="3">
              <a:lnSpc>
                <a:spcPct val="90000"/>
              </a:lnSpc>
            </a:pPr>
            <a:r>
              <a:rPr lang="en-US" b="1">
                <a:latin typeface="Times New Roman" pitchFamily="18" charset="0"/>
                <a:cs typeface="Times New Roman" pitchFamily="18" charset="0"/>
              </a:rPr>
              <a:t>Torsion usually in teens and children</a:t>
            </a:r>
          </a:p>
          <a:p>
            <a:pPr lvl="3">
              <a:lnSpc>
                <a:spcPct val="90000"/>
              </a:lnSpc>
            </a:pPr>
            <a:r>
              <a:rPr lang="en-US" b="1">
                <a:latin typeface="Times New Roman" pitchFamily="18" charset="0"/>
                <a:cs typeface="Times New Roman" pitchFamily="18" charset="0"/>
              </a:rPr>
              <a:t>Hydrocele in an infant</a:t>
            </a:r>
            <a:r>
              <a:rPr lang="en-US" b="1">
                <a:latin typeface="Times New Roman" pitchFamily="18" charset="0"/>
                <a:cs typeface="Times New Roman" pitchFamily="18" charset="0"/>
                <a:sym typeface="Wingdings" pitchFamily="2" charset="2"/>
              </a:rPr>
              <a:t>communicating</a:t>
            </a:r>
          </a:p>
          <a:p>
            <a:pPr>
              <a:lnSpc>
                <a:spcPct val="90000"/>
              </a:lnSpc>
            </a:pPr>
            <a:r>
              <a:rPr lang="en-US" sz="2800">
                <a:latin typeface="Times New Roman" pitchFamily="18" charset="0"/>
                <a:cs typeface="Times New Roman" pitchFamily="18" charset="0"/>
              </a:rPr>
              <a:t>H/o trauma</a:t>
            </a:r>
          </a:p>
          <a:p>
            <a:pPr>
              <a:lnSpc>
                <a:spcPct val="90000"/>
              </a:lnSpc>
            </a:pPr>
            <a:r>
              <a:rPr lang="en-US" sz="2800">
                <a:latin typeface="Times New Roman" pitchFamily="18" charset="0"/>
                <a:cs typeface="Times New Roman" pitchFamily="18" charset="0"/>
              </a:rPr>
              <a:t>Pain</a:t>
            </a:r>
            <a:r>
              <a:rPr lang="en-US" sz="2800">
                <a:latin typeface="Times New Roman" pitchFamily="18" charset="0"/>
                <a:cs typeface="Times New Roman" pitchFamily="18" charset="0"/>
                <a:sym typeface="Wingdings" pitchFamily="2" charset="2"/>
              </a:rPr>
              <a:t>epididymo-orchitis, varicocele, torsion</a:t>
            </a:r>
          </a:p>
          <a:p>
            <a:pPr>
              <a:lnSpc>
                <a:spcPct val="90000"/>
              </a:lnSpc>
            </a:pPr>
            <a:r>
              <a:rPr lang="en-US" sz="2800">
                <a:latin typeface="Times New Roman" pitchFamily="18" charset="0"/>
                <a:cs typeface="Times New Roman" pitchFamily="18" charset="0"/>
                <a:sym typeface="Wingdings" pitchFamily="2" charset="2"/>
              </a:rPr>
              <a:t>Infertility </a:t>
            </a:r>
          </a:p>
          <a:p>
            <a:pPr>
              <a:lnSpc>
                <a:spcPct val="90000"/>
              </a:lnSpc>
            </a:pPr>
            <a:r>
              <a:rPr lang="en-US" sz="2800">
                <a:latin typeface="Times New Roman" pitchFamily="18" charset="0"/>
                <a:cs typeface="Times New Roman" pitchFamily="18" charset="0"/>
                <a:sym typeface="Wingdings" pitchFamily="2" charset="2"/>
              </a:rPr>
              <a:t>Constitutional sympmalignancy</a:t>
            </a:r>
          </a:p>
          <a:p>
            <a:pPr>
              <a:lnSpc>
                <a:spcPct val="90000"/>
              </a:lnSpc>
            </a:pPr>
            <a:r>
              <a:rPr lang="en-US" sz="2800">
                <a:latin typeface="Times New Roman" pitchFamily="18" charset="0"/>
                <a:cs typeface="Times New Roman" pitchFamily="18" charset="0"/>
                <a:sym typeface="Wingdings" pitchFamily="2" charset="2"/>
              </a:rPr>
              <a:t>PSHvaricocele</a:t>
            </a:r>
          </a:p>
          <a:p>
            <a:pPr>
              <a:lnSpc>
                <a:spcPct val="90000"/>
              </a:lnSpc>
            </a:pPr>
            <a:r>
              <a:rPr lang="en-US" sz="2800">
                <a:latin typeface="Times New Roman" pitchFamily="18" charset="0"/>
                <a:cs typeface="Times New Roman" pitchFamily="18" charset="0"/>
                <a:sym typeface="Wingdings" pitchFamily="2" charset="2"/>
              </a:rPr>
              <a:t>SOH marital status &amp; extramarital relation epididymo-orchitis</a:t>
            </a:r>
            <a:r>
              <a:rPr lang="en-US" sz="2800">
                <a:latin typeface="Times New Roman" pitchFamily="18" charset="0"/>
                <a:cs typeface="Times New Roman" pitchFamily="18" charset="0"/>
              </a:rPr>
              <a:t> </a:t>
            </a:r>
          </a:p>
        </p:txBody>
      </p:sp>
    </p:spTree>
    <p:extLst>
      <p:ext uri="{BB962C8B-B14F-4D97-AF65-F5344CB8AC3E}">
        <p14:creationId xmlns:p14="http://schemas.microsoft.com/office/powerpoint/2010/main" val="21829775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685800" y="152400"/>
            <a:ext cx="6870700" cy="762000"/>
          </a:xfrm>
        </p:spPr>
        <p:txBody>
          <a:bodyPr/>
          <a:lstStyle/>
          <a:p>
            <a:r>
              <a:rPr lang="en-US">
                <a:solidFill>
                  <a:schemeClr val="tx2"/>
                </a:solidFill>
              </a:rPr>
              <a:t>investigations</a:t>
            </a:r>
          </a:p>
        </p:txBody>
      </p:sp>
      <p:sp>
        <p:nvSpPr>
          <p:cNvPr id="530435" name="Rectangle 3"/>
          <p:cNvSpPr>
            <a:spLocks noGrp="1" noChangeArrowheads="1"/>
          </p:cNvSpPr>
          <p:nvPr>
            <p:ph type="body" idx="1"/>
          </p:nvPr>
        </p:nvSpPr>
        <p:spPr/>
        <p:txBody>
          <a:bodyPr/>
          <a:lstStyle/>
          <a:p>
            <a:r>
              <a:rPr lang="en-US">
                <a:latin typeface="Times New Roman" pitchFamily="18" charset="0"/>
                <a:cs typeface="Times New Roman" pitchFamily="18" charset="0"/>
              </a:rPr>
              <a:t>CBC</a:t>
            </a:r>
            <a:r>
              <a:rPr lang="en-US">
                <a:latin typeface="Times New Roman" pitchFamily="18" charset="0"/>
                <a:cs typeface="Times New Roman" pitchFamily="18" charset="0"/>
                <a:sym typeface="Wingdings" pitchFamily="2" charset="2"/>
              </a:rPr>
              <a:t> WBC</a:t>
            </a:r>
          </a:p>
          <a:p>
            <a:r>
              <a:rPr lang="en-US">
                <a:latin typeface="Times New Roman" pitchFamily="18" charset="0"/>
                <a:cs typeface="Times New Roman" pitchFamily="18" charset="0"/>
                <a:sym typeface="Wingdings" pitchFamily="2" charset="2"/>
              </a:rPr>
              <a:t>MSU for culture and sensitivity</a:t>
            </a:r>
          </a:p>
          <a:p>
            <a:r>
              <a:rPr lang="en-US">
                <a:latin typeface="Times New Roman" pitchFamily="18" charset="0"/>
                <a:cs typeface="Times New Roman" pitchFamily="18" charset="0"/>
                <a:sym typeface="Wingdings" pitchFamily="2" charset="2"/>
              </a:rPr>
              <a:t>Tumor markers if indicated</a:t>
            </a:r>
          </a:p>
          <a:p>
            <a:r>
              <a:rPr lang="en-US">
                <a:latin typeface="Times New Roman" pitchFamily="18" charset="0"/>
                <a:cs typeface="Times New Roman" pitchFamily="18" charset="0"/>
                <a:sym typeface="Wingdings" pitchFamily="2" charset="2"/>
              </a:rPr>
              <a:t>U/S ± doplar  </a:t>
            </a:r>
          </a:p>
          <a:p>
            <a:r>
              <a:rPr lang="en-US">
                <a:latin typeface="Times New Roman" pitchFamily="18" charset="0"/>
                <a:cs typeface="Times New Roman" pitchFamily="18" charset="0"/>
              </a:rPr>
              <a:t>CT if indicated</a:t>
            </a:r>
            <a:r>
              <a:rPr lang="en-US">
                <a:latin typeface="Times New Roman" pitchFamily="18" charset="0"/>
                <a:cs typeface="Times New Roman" pitchFamily="18" charset="0"/>
                <a:sym typeface="Wingdings" pitchFamily="2" charset="2"/>
              </a:rPr>
              <a:t> tumor</a:t>
            </a:r>
            <a:endParaRPr lang="en-US">
              <a:latin typeface="Times New Roman" pitchFamily="18" charset="0"/>
              <a:cs typeface="Times New Roman" pitchFamily="18" charset="0"/>
            </a:endParaRPr>
          </a:p>
          <a:p>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43764178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d-nsvtechniqu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822104"/>
            <a:ext cx="5782734" cy="495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371600" y="685800"/>
            <a:ext cx="6060121" cy="646331"/>
          </a:xfrm>
          <a:prstGeom prst="rect">
            <a:avLst/>
          </a:prstGeom>
          <a:noFill/>
        </p:spPr>
        <p:txBody>
          <a:bodyPr wrap="none" rtlCol="0">
            <a:spAutoFit/>
          </a:bodyPr>
          <a:lstStyle/>
          <a:p>
            <a:r>
              <a:rPr lang="en-US" sz="3600" b="1" dirty="0" smtClean="0">
                <a:solidFill>
                  <a:schemeClr val="accent6">
                    <a:lumMod val="75000"/>
                  </a:schemeClr>
                </a:solidFill>
              </a:rPr>
              <a:t>Vasectomy – Male Sterilization</a:t>
            </a:r>
            <a:endParaRPr lang="en-US" sz="3600" b="1" dirty="0">
              <a:solidFill>
                <a:schemeClr val="accent6">
                  <a:lumMod val="75000"/>
                </a:schemeClr>
              </a:solidFill>
            </a:endParaRPr>
          </a:p>
        </p:txBody>
      </p:sp>
    </p:spTree>
    <p:extLst>
      <p:ext uri="{BB962C8B-B14F-4D97-AF65-F5344CB8AC3E}">
        <p14:creationId xmlns:p14="http://schemas.microsoft.com/office/powerpoint/2010/main" val="22774993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effectLst>
            <a:outerShdw dist="35921" dir="2700000" algn="ctr" rotWithShape="0">
              <a:srgbClr val="003300"/>
            </a:outerShdw>
          </a:effectLst>
        </p:spPr>
        <p:txBody>
          <a:bodyPr/>
          <a:lstStyle/>
          <a:p>
            <a:pPr eaLnBrk="1" hangingPunct="1">
              <a:defRPr/>
            </a:pPr>
            <a:r>
              <a:rPr lang="en-US" sz="3600" b="1" u="sng" dirty="0" smtClean="0">
                <a:solidFill>
                  <a:srgbClr val="660066"/>
                </a:solidFill>
                <a:effectLst>
                  <a:outerShdw blurRad="38100" dist="38100" dir="2700000" algn="tl">
                    <a:srgbClr val="C0C0C0"/>
                  </a:outerShdw>
                </a:effectLst>
                <a:latin typeface="Lucida Calligraphy" pitchFamily="66" charset="0"/>
                <a:cs typeface="Times New Roman" pitchFamily="18" charset="0"/>
              </a:rPr>
              <a:t>LOCAL ANAESTHESIA</a:t>
            </a:r>
            <a:endParaRPr lang="en-US" sz="4000" u="sng" dirty="0" smtClean="0">
              <a:solidFill>
                <a:srgbClr val="660066"/>
              </a:solidFill>
              <a:effectLst>
                <a:outerShdw blurRad="38100" dist="38100" dir="2700000" algn="tl">
                  <a:srgbClr val="C0C0C0"/>
                </a:outerShdw>
              </a:effectLst>
              <a:latin typeface="Lucida Calligraphy" pitchFamily="66" charset="0"/>
            </a:endParaRPr>
          </a:p>
        </p:txBody>
      </p:sp>
      <p:pic>
        <p:nvPicPr>
          <p:cNvPr id="14339"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l="9375" t="2777" r="5208"/>
          <a:stretch>
            <a:fillRect/>
          </a:stretch>
        </p:blipFill>
        <p:spPr bwMode="auto">
          <a:xfrm>
            <a:off x="1896533" y="1676400"/>
            <a:ext cx="5486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0228108"/>
      </p:ext>
    </p:extLst>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37067" y="228600"/>
            <a:ext cx="8111067" cy="1143000"/>
          </a:xfrm>
        </p:spPr>
        <p:txBody>
          <a:bodyPr>
            <a:normAutofit fontScale="90000"/>
          </a:bodyPr>
          <a:lstStyle/>
          <a:p>
            <a:pPr eaLnBrk="1" hangingPunct="1"/>
            <a:r>
              <a:rPr lang="en-US" sz="3600" b="1" smtClean="0">
                <a:solidFill>
                  <a:srgbClr val="FF3300"/>
                </a:solidFill>
                <a:latin typeface="Lucida Calligraphy" pitchFamily="66" charset="0"/>
                <a:cs typeface="Times New Roman" pitchFamily="18" charset="0"/>
              </a:rPr>
              <a:t> 3 Finger technique for vas fixation</a:t>
            </a:r>
          </a:p>
        </p:txBody>
      </p:sp>
      <p:pic>
        <p:nvPicPr>
          <p:cNvPr id="17411" name="Picture 3" descr="PIC00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679" y="1557338"/>
            <a:ext cx="5973233"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7360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76200"/>
            <a:ext cx="7772400" cy="1143000"/>
          </a:xfrm>
        </p:spPr>
        <p:txBody>
          <a:bodyPr/>
          <a:lstStyle/>
          <a:p>
            <a:pPr eaLnBrk="1" hangingPunct="1"/>
            <a:r>
              <a:rPr lang="en-US" sz="3600" b="1" smtClean="0">
                <a:solidFill>
                  <a:srgbClr val="FF3300"/>
                </a:solidFill>
                <a:latin typeface="Lucida Calligraphy" pitchFamily="66" charset="0"/>
                <a:cs typeface="Times New Roman" pitchFamily="18" charset="0"/>
              </a:rPr>
              <a:t> Holding with ringed clamp</a:t>
            </a:r>
          </a:p>
        </p:txBody>
      </p:sp>
      <p:pic>
        <p:nvPicPr>
          <p:cNvPr id="18435" name="Picture 3" descr="PIC00006"/>
          <p:cNvPicPr>
            <a:picLocks noChangeAspect="1" noChangeArrowheads="1"/>
          </p:cNvPicPr>
          <p:nvPr/>
        </p:nvPicPr>
        <p:blipFill>
          <a:blip r:embed="rId3">
            <a:extLst>
              <a:ext uri="{28A0092B-C50C-407E-A947-70E740481C1C}">
                <a14:useLocalDpi xmlns:a14="http://schemas.microsoft.com/office/drawing/2010/main" val="0"/>
              </a:ext>
            </a:extLst>
          </a:blip>
          <a:srcRect l="14293" t="1172" r="41484" b="1141"/>
          <a:stretch>
            <a:fillRect/>
          </a:stretch>
        </p:blipFill>
        <p:spPr bwMode="auto">
          <a:xfrm>
            <a:off x="3183467" y="1371600"/>
            <a:ext cx="2641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93882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5800" y="76200"/>
            <a:ext cx="7772400" cy="1143000"/>
          </a:xfrm>
        </p:spPr>
        <p:txBody>
          <a:bodyPr>
            <a:normAutofit fontScale="90000"/>
          </a:bodyPr>
          <a:lstStyle/>
          <a:p>
            <a:pPr eaLnBrk="1" hangingPunct="1"/>
            <a:r>
              <a:rPr lang="en-US" sz="3600" b="1" smtClean="0">
                <a:solidFill>
                  <a:srgbClr val="FF3300"/>
                </a:solidFill>
                <a:latin typeface="Lucida Calligraphy" pitchFamily="66" charset="0"/>
                <a:cs typeface="Times New Roman" pitchFamily="18" charset="0"/>
              </a:rPr>
              <a:t>Piercing the skin with dissecting forceps</a:t>
            </a:r>
          </a:p>
        </p:txBody>
      </p:sp>
      <p:pic>
        <p:nvPicPr>
          <p:cNvPr id="19459" name="Picture 3" descr="PIC00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679" y="1404938"/>
            <a:ext cx="5973233"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842499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91067" y="0"/>
            <a:ext cx="7772400" cy="1143000"/>
          </a:xfrm>
        </p:spPr>
        <p:txBody>
          <a:bodyPr/>
          <a:lstStyle/>
          <a:p>
            <a:pPr eaLnBrk="1" hangingPunct="1"/>
            <a:r>
              <a:rPr lang="en-US" sz="3600" b="1" smtClean="0">
                <a:solidFill>
                  <a:srgbClr val="FF3300"/>
                </a:solidFill>
                <a:latin typeface="Lucida Calligraphy" pitchFamily="66" charset="0"/>
                <a:cs typeface="Times New Roman" pitchFamily="18" charset="0"/>
              </a:rPr>
              <a:t> Delivery of vas</a:t>
            </a:r>
          </a:p>
        </p:txBody>
      </p:sp>
      <p:pic>
        <p:nvPicPr>
          <p:cNvPr id="20483" name="Picture 3" descr="PIC00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679" y="1100138"/>
            <a:ext cx="5973233"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78569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29733" y="609600"/>
            <a:ext cx="7772400" cy="1143000"/>
          </a:xfrm>
        </p:spPr>
        <p:txBody>
          <a:bodyPr>
            <a:normAutofit fontScale="90000"/>
          </a:bodyPr>
          <a:lstStyle/>
          <a:p>
            <a:pPr eaLnBrk="1" hangingPunct="1"/>
            <a:r>
              <a:rPr lang="en-US" sz="3600" b="1" smtClean="0">
                <a:solidFill>
                  <a:srgbClr val="008080"/>
                </a:solidFill>
                <a:latin typeface="Lucida Calligraphy" pitchFamily="66" charset="0"/>
                <a:cs typeface="Times New Roman" pitchFamily="18" charset="0"/>
              </a:rPr>
              <a:t> </a:t>
            </a:r>
            <a:r>
              <a:rPr lang="en-US" sz="3600" b="1" smtClean="0">
                <a:solidFill>
                  <a:srgbClr val="FF3300"/>
                </a:solidFill>
                <a:latin typeface="Lucida Calligraphy" pitchFamily="66" charset="0"/>
                <a:cs typeface="Times New Roman" pitchFamily="18" charset="0"/>
              </a:rPr>
              <a:t>Vas occlusion</a:t>
            </a:r>
            <a:r>
              <a:rPr lang="en-US" sz="3600" b="1" smtClean="0">
                <a:solidFill>
                  <a:schemeClr val="tx1"/>
                </a:solidFill>
                <a:latin typeface="Lucida Calligraphy" pitchFamily="66" charset="0"/>
                <a:cs typeface="Times New Roman" pitchFamily="18" charset="0"/>
              </a:rPr>
              <a:t>	</a:t>
            </a:r>
            <a:br>
              <a:rPr lang="en-US" sz="3600" b="1" smtClean="0">
                <a:solidFill>
                  <a:schemeClr val="tx1"/>
                </a:solidFill>
                <a:latin typeface="Lucida Calligraphy" pitchFamily="66" charset="0"/>
                <a:cs typeface="Times New Roman" pitchFamily="18" charset="0"/>
              </a:rPr>
            </a:br>
            <a:r>
              <a:rPr lang="en-US" sz="3600" b="1" smtClean="0">
                <a:solidFill>
                  <a:srgbClr val="CCCC00"/>
                </a:solidFill>
                <a:latin typeface="Lucida Calligraphy" pitchFamily="66" charset="0"/>
                <a:cs typeface="Times New Roman" pitchFamily="18" charset="0"/>
              </a:rPr>
              <a:t>Ligature</a:t>
            </a:r>
            <a:r>
              <a:rPr lang="en-US" sz="3600" b="1" smtClean="0">
                <a:solidFill>
                  <a:schemeClr val="tx1"/>
                </a:solidFill>
                <a:latin typeface="Lucida Calligraphy" pitchFamily="66" charset="0"/>
                <a:cs typeface="Times New Roman" pitchFamily="18" charset="0"/>
              </a:rPr>
              <a:t>	</a:t>
            </a:r>
            <a:r>
              <a:rPr lang="en-US" sz="3600" b="1" smtClean="0">
                <a:solidFill>
                  <a:schemeClr val="hlink"/>
                </a:solidFill>
                <a:latin typeface="Lucida Calligraphy" pitchFamily="66" charset="0"/>
                <a:cs typeface="Times New Roman" pitchFamily="18" charset="0"/>
              </a:rPr>
              <a:t>Cautery</a:t>
            </a:r>
            <a:r>
              <a:rPr lang="en-US" sz="3600" b="1" smtClean="0">
                <a:solidFill>
                  <a:schemeClr val="tx1"/>
                </a:solidFill>
                <a:latin typeface="Lucida Calligraphy" pitchFamily="66" charset="0"/>
                <a:cs typeface="Times New Roman" pitchFamily="18" charset="0"/>
              </a:rPr>
              <a:t>	Haemoclips	</a:t>
            </a:r>
            <a:br>
              <a:rPr lang="en-US" sz="3600" b="1" smtClean="0">
                <a:solidFill>
                  <a:schemeClr val="tx1"/>
                </a:solidFill>
                <a:latin typeface="Lucida Calligraphy" pitchFamily="66" charset="0"/>
                <a:cs typeface="Times New Roman" pitchFamily="18" charset="0"/>
              </a:rPr>
            </a:br>
            <a:endParaRPr lang="en-US" sz="3600" b="1" smtClean="0">
              <a:solidFill>
                <a:schemeClr val="tx1"/>
              </a:solidFill>
              <a:latin typeface="Lucida Calligraphy" pitchFamily="66" charset="0"/>
              <a:cs typeface="Times New Roman" pitchFamily="18" charset="0"/>
            </a:endParaRPr>
          </a:p>
        </p:txBody>
      </p:sp>
      <p:pic>
        <p:nvPicPr>
          <p:cNvPr id="21507" name="Picture 3" descr="PIC00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679" y="1709738"/>
            <a:ext cx="5973233"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4260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4" name="Rectangle 4"/>
          <p:cNvSpPr>
            <a:spLocks noChangeArrowheads="1"/>
          </p:cNvSpPr>
          <p:nvPr/>
        </p:nvSpPr>
        <p:spPr bwMode="auto">
          <a:xfrm>
            <a:off x="609600" y="12700"/>
            <a:ext cx="7848600" cy="611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rtl="1"/>
            <a:r>
              <a:rPr lang="en-US" sz="2400" b="1" u="sng">
                <a:solidFill>
                  <a:schemeClr val="tx2"/>
                </a:solidFill>
                <a:latin typeface="Times New Roman" pitchFamily="18" charset="0"/>
                <a:cs typeface="Times New Roman" pitchFamily="18" charset="0"/>
              </a:rPr>
              <a:t>Symptoms of Phimosis ?</a:t>
            </a:r>
          </a:p>
          <a:p>
            <a:pPr>
              <a:buFontTx/>
              <a:buChar char="•"/>
            </a:pPr>
            <a:r>
              <a:rPr lang="en-US" sz="2400">
                <a:latin typeface="Times New Roman" pitchFamily="18" charset="0"/>
                <a:cs typeface="Times New Roman" pitchFamily="18" charset="0"/>
              </a:rPr>
              <a:t>   Inability to retract </a:t>
            </a:r>
            <a:r>
              <a:rPr lang="en-US" sz="2400" u="sng">
                <a:solidFill>
                  <a:srgbClr val="006400"/>
                </a:solidFill>
                <a:latin typeface="Times New Roman" pitchFamily="18" charset="0"/>
                <a:cs typeface="Times New Roman" pitchFamily="18" charset="0"/>
                <a:hlinkClick r:id="rId2"/>
              </a:rPr>
              <a:t>foreskin</a:t>
            </a:r>
            <a:r>
              <a:rPr lang="en-US" sz="2400">
                <a:latin typeface="Times New Roman" pitchFamily="18" charset="0"/>
                <a:cs typeface="Times New Roman" pitchFamily="18" charset="0"/>
              </a:rPr>
              <a:t>. </a:t>
            </a:r>
          </a:p>
          <a:p>
            <a:pPr>
              <a:buFontTx/>
              <a:buChar char="•"/>
            </a:pPr>
            <a:r>
              <a:rPr lang="en-US" sz="2400">
                <a:latin typeface="Times New Roman" pitchFamily="18" charset="0"/>
                <a:cs typeface="Times New Roman" pitchFamily="18" charset="0"/>
              </a:rPr>
              <a:t>   Straining during urination.</a:t>
            </a:r>
          </a:p>
          <a:p>
            <a:pPr>
              <a:buFontTx/>
              <a:buChar char="•"/>
            </a:pPr>
            <a:r>
              <a:rPr lang="en-US" sz="2400">
                <a:latin typeface="Times New Roman" pitchFamily="18" charset="0"/>
                <a:cs typeface="Times New Roman" pitchFamily="18" charset="0"/>
              </a:rPr>
              <a:t>   Thin stream of urine. </a:t>
            </a:r>
          </a:p>
          <a:p>
            <a:pPr>
              <a:buFontTx/>
              <a:buChar char="•"/>
            </a:pPr>
            <a:r>
              <a:rPr lang="en-US" sz="2400">
                <a:latin typeface="Times New Roman" pitchFamily="18" charset="0"/>
                <a:cs typeface="Times New Roman" pitchFamily="18" charset="0"/>
              </a:rPr>
              <a:t>   Recurrent </a:t>
            </a:r>
            <a:r>
              <a:rPr lang="en-US" sz="2400" u="sng">
                <a:solidFill>
                  <a:srgbClr val="006400"/>
                </a:solidFill>
                <a:latin typeface="Times New Roman" pitchFamily="18" charset="0"/>
                <a:cs typeface="Times New Roman" pitchFamily="18" charset="0"/>
                <a:hlinkClick r:id="rId3"/>
              </a:rPr>
              <a:t>urinary</a:t>
            </a:r>
            <a:r>
              <a:rPr lang="en-US" sz="2400">
                <a:latin typeface="Times New Roman" pitchFamily="18" charset="0"/>
                <a:cs typeface="Times New Roman" pitchFamily="18" charset="0"/>
              </a:rPr>
              <a:t> infections.</a:t>
            </a:r>
          </a:p>
          <a:p>
            <a:pPr>
              <a:buFontTx/>
              <a:buChar char="•"/>
            </a:pPr>
            <a:r>
              <a:rPr lang="en-US" sz="2400">
                <a:latin typeface="Times New Roman" pitchFamily="18" charset="0"/>
                <a:cs typeface="Times New Roman" pitchFamily="18" charset="0"/>
              </a:rPr>
              <a:t>   Pus from penis - due to belanophosthitis. </a:t>
            </a:r>
            <a:br>
              <a:rPr lang="en-US" sz="2400">
                <a:latin typeface="Times New Roman" pitchFamily="18" charset="0"/>
                <a:cs typeface="Times New Roman" pitchFamily="18" charset="0"/>
              </a:rPr>
            </a:br>
            <a:r>
              <a:rPr lang="en-US" sz="2400" b="1" u="sng">
                <a:solidFill>
                  <a:schemeClr val="tx2"/>
                </a:solidFill>
                <a:latin typeface="Times New Roman" pitchFamily="18" charset="0"/>
                <a:cs typeface="Times New Roman" pitchFamily="18" charset="0"/>
              </a:rPr>
              <a:t>How can we diagnose Phimosis ?</a:t>
            </a:r>
            <a:r>
              <a:rPr lang="en-US" sz="2400" b="1">
                <a:latin typeface="Times New Roman" pitchFamily="18" charset="0"/>
                <a:cs typeface="Times New Roman" pitchFamily="18" charset="0"/>
              </a:rPr>
              <a:t/>
            </a:r>
            <a:br>
              <a:rPr lang="en-US" sz="2400" b="1">
                <a:latin typeface="Times New Roman" pitchFamily="18" charset="0"/>
                <a:cs typeface="Times New Roman" pitchFamily="18" charset="0"/>
              </a:rPr>
            </a:br>
            <a:r>
              <a:rPr lang="en-US" sz="2400">
                <a:latin typeface="Times New Roman" pitchFamily="18" charset="0"/>
                <a:cs typeface="Times New Roman" pitchFamily="18" charset="0"/>
              </a:rPr>
              <a:t>From history &amp; examination </a:t>
            </a:r>
            <a:br>
              <a:rPr lang="en-US" sz="2400">
                <a:latin typeface="Times New Roman" pitchFamily="18" charset="0"/>
                <a:cs typeface="Times New Roman" pitchFamily="18" charset="0"/>
              </a:rPr>
            </a:br>
            <a:r>
              <a:rPr lang="en-US" sz="2400" b="1" u="sng">
                <a:solidFill>
                  <a:schemeClr val="tx2"/>
                </a:solidFill>
                <a:latin typeface="Times New Roman" pitchFamily="18" charset="0"/>
                <a:cs typeface="Times New Roman" pitchFamily="18" charset="0"/>
              </a:rPr>
              <a:t>On Examination:</a:t>
            </a:r>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endParaRPr lang="en-US" sz="2400">
              <a:latin typeface="Times New Roman" pitchFamily="18" charset="0"/>
              <a:cs typeface="Times New Roman" pitchFamily="18" charset="0"/>
            </a:endParaRPr>
          </a:p>
          <a:p>
            <a:pPr>
              <a:buFontTx/>
              <a:buChar char="•"/>
            </a:pPr>
            <a:r>
              <a:rPr lang="en-US" sz="2400">
                <a:latin typeface="Times New Roman" pitchFamily="18" charset="0"/>
                <a:cs typeface="Times New Roman" pitchFamily="18" charset="0"/>
              </a:rPr>
              <a:t>  Pin hole opening of </a:t>
            </a:r>
            <a:r>
              <a:rPr lang="en-US" sz="2400" u="sng">
                <a:latin typeface="Times New Roman" pitchFamily="18" charset="0"/>
                <a:cs typeface="Times New Roman" pitchFamily="18" charset="0"/>
                <a:hlinkClick r:id="rId4"/>
              </a:rPr>
              <a:t>foreskin</a:t>
            </a:r>
            <a:r>
              <a:rPr lang="en-US" sz="2400">
                <a:latin typeface="Times New Roman" pitchFamily="18" charset="0"/>
                <a:cs typeface="Times New Roman" pitchFamily="18" charset="0"/>
              </a:rPr>
              <a:t> </a:t>
            </a:r>
          </a:p>
          <a:p>
            <a:pPr>
              <a:buFontTx/>
              <a:buChar char="•"/>
            </a:pPr>
            <a:r>
              <a:rPr lang="en-US" sz="2400">
                <a:latin typeface="Times New Roman" pitchFamily="18" charset="0"/>
                <a:cs typeface="Times New Roman" pitchFamily="18" charset="0"/>
              </a:rPr>
              <a:t>  Difficulty to push back the foreskin over the shaft of the penis.</a:t>
            </a:r>
          </a:p>
          <a:p>
            <a:pPr>
              <a:buFontTx/>
              <a:buChar char="•"/>
            </a:pPr>
            <a:r>
              <a:rPr lang="en-US" sz="2400">
                <a:latin typeface="Times New Roman" pitchFamily="18" charset="0"/>
                <a:cs typeface="Times New Roman" pitchFamily="18" charset="0"/>
              </a:rPr>
              <a:t>  Balooning of foreskin - A bulge in the tip of penis as urine accumulates under the foreskin. </a:t>
            </a:r>
            <a:br>
              <a:rPr lang="en-US" sz="2400">
                <a:latin typeface="Times New Roman" pitchFamily="18" charset="0"/>
                <a:cs typeface="Times New Roman" pitchFamily="18" charset="0"/>
              </a:rPr>
            </a:br>
            <a:r>
              <a:rPr lang="en-US">
                <a:latin typeface="Verdana" pitchFamily="34" charset="0"/>
              </a:rPr>
              <a:t/>
            </a:r>
            <a:br>
              <a:rPr lang="en-US">
                <a:latin typeface="Verdana" pitchFamily="34" charset="0"/>
              </a:rPr>
            </a:br>
            <a:endParaRPr lang="en-US">
              <a:latin typeface="Verdana" pitchFamily="34" charset="0"/>
            </a:endParaRPr>
          </a:p>
        </p:txBody>
      </p:sp>
    </p:spTree>
    <p:extLst>
      <p:ext uri="{BB962C8B-B14F-4D97-AF65-F5344CB8AC3E}">
        <p14:creationId xmlns:p14="http://schemas.microsoft.com/office/powerpoint/2010/main" val="2993593385"/>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58800" y="0"/>
            <a:ext cx="7772400" cy="1143000"/>
          </a:xfrm>
        </p:spPr>
        <p:txBody>
          <a:bodyPr/>
          <a:lstStyle/>
          <a:p>
            <a:pPr eaLnBrk="1" hangingPunct="1"/>
            <a:r>
              <a:rPr lang="en-US" sz="3600" b="1" smtClean="0">
                <a:solidFill>
                  <a:srgbClr val="FF3300"/>
                </a:solidFill>
                <a:latin typeface="Lucida Calligraphy" pitchFamily="66" charset="0"/>
                <a:cs typeface="Times New Roman" pitchFamily="18" charset="0"/>
              </a:rPr>
              <a:t>Dressing</a:t>
            </a:r>
          </a:p>
        </p:txBody>
      </p:sp>
      <p:pic>
        <p:nvPicPr>
          <p:cNvPr id="22531" name="Picture 3" descr="PIC00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679" y="1023938"/>
            <a:ext cx="5973233"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776890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26" descr="d-nsvtechnique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067" y="609600"/>
            <a:ext cx="7315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34613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835993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84"/>
            <a:ext cx="9144000" cy="6844632"/>
          </a:xfrm>
          <a:prstGeom prst="rect">
            <a:avLst/>
          </a:prstGeom>
        </p:spPr>
      </p:pic>
    </p:spTree>
    <p:extLst>
      <p:ext uri="{BB962C8B-B14F-4D97-AF65-F5344CB8AC3E}">
        <p14:creationId xmlns:p14="http://schemas.microsoft.com/office/powerpoint/2010/main" val="1546734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ChangeArrowheads="1"/>
          </p:cNvSpPr>
          <p:nvPr/>
        </p:nvSpPr>
        <p:spPr bwMode="auto">
          <a:xfrm>
            <a:off x="381000" y="904875"/>
            <a:ext cx="8153400" cy="474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rtl="1"/>
            <a:r>
              <a:rPr lang="en-US" sz="2400" b="1" u="sng">
                <a:solidFill>
                  <a:schemeClr val="tx2"/>
                </a:solidFill>
                <a:latin typeface="Times New Roman" pitchFamily="18" charset="0"/>
                <a:cs typeface="Times New Roman" pitchFamily="18" charset="0"/>
              </a:rPr>
              <a:t>How can Phimosis be treated ?</a:t>
            </a:r>
            <a:r>
              <a:rPr lang="en-US" sz="2400" b="1">
                <a:latin typeface="Times New Roman" pitchFamily="18" charset="0"/>
                <a:cs typeface="Times New Roman" pitchFamily="18" charset="0"/>
              </a:rPr>
              <a:t/>
            </a:r>
            <a:br>
              <a:rPr lang="en-US" sz="2400" b="1">
                <a:latin typeface="Times New Roman" pitchFamily="18" charset="0"/>
                <a:cs typeface="Times New Roman" pitchFamily="18" charset="0"/>
              </a:rPr>
            </a:br>
            <a:r>
              <a:rPr lang="en-US" sz="2400" b="1">
                <a:latin typeface="Times New Roman" pitchFamily="18" charset="0"/>
                <a:cs typeface="Times New Roman" pitchFamily="18" charset="0"/>
              </a:rPr>
              <a:t>Circumcision</a:t>
            </a:r>
            <a:endParaRPr lang="en-US" sz="2400">
              <a:latin typeface="Times New Roman" pitchFamily="18" charset="0"/>
              <a:cs typeface="Times New Roman" pitchFamily="18" charset="0"/>
            </a:endParaRPr>
          </a:p>
          <a:p>
            <a:r>
              <a:rPr lang="en-US" sz="2400">
                <a:latin typeface="Times New Roman" pitchFamily="18" charset="0"/>
                <a:cs typeface="Times New Roman" pitchFamily="18" charset="0"/>
              </a:rPr>
              <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a:t>
            </a:r>
            <a:r>
              <a:rPr lang="en-US" sz="2400" b="1" u="sng">
                <a:solidFill>
                  <a:schemeClr val="tx2"/>
                </a:solidFill>
                <a:latin typeface="Times New Roman" pitchFamily="18" charset="0"/>
                <a:cs typeface="Times New Roman" pitchFamily="18" charset="0"/>
              </a:rPr>
              <a:t>If untreated complications of phimosis can occur:</a:t>
            </a:r>
            <a:r>
              <a:rPr lang="en-US" sz="2400">
                <a:latin typeface="Times New Roman" pitchFamily="18" charset="0"/>
                <a:cs typeface="Times New Roman" pitchFamily="18" charset="0"/>
              </a:rPr>
              <a:t> </a:t>
            </a:r>
            <a:br>
              <a:rPr lang="en-US" sz="2400">
                <a:latin typeface="Times New Roman" pitchFamily="18" charset="0"/>
                <a:cs typeface="Times New Roman" pitchFamily="18" charset="0"/>
              </a:rPr>
            </a:br>
            <a:endParaRPr lang="en-US" sz="2400">
              <a:latin typeface="Times New Roman" pitchFamily="18" charset="0"/>
              <a:cs typeface="Times New Roman" pitchFamily="18" charset="0"/>
            </a:endParaRPr>
          </a:p>
          <a:p>
            <a:pPr>
              <a:buFontTx/>
              <a:buChar char="•"/>
            </a:pPr>
            <a:r>
              <a:rPr lang="en-US" sz="2400">
                <a:latin typeface="Times New Roman" pitchFamily="18" charset="0"/>
                <a:cs typeface="Times New Roman" pitchFamily="18" charset="0"/>
              </a:rPr>
              <a:t>Infected </a:t>
            </a:r>
            <a:r>
              <a:rPr lang="en-US" sz="2400" u="sng">
                <a:latin typeface="Times New Roman" pitchFamily="18" charset="0"/>
                <a:cs typeface="Times New Roman" pitchFamily="18" charset="0"/>
                <a:hlinkClick r:id="rId2"/>
              </a:rPr>
              <a:t>foreskin</a:t>
            </a:r>
            <a:r>
              <a:rPr lang="en-US" sz="2400">
                <a:latin typeface="Times New Roman" pitchFamily="18" charset="0"/>
                <a:cs typeface="Times New Roman" pitchFamily="18" charset="0"/>
              </a:rPr>
              <a:t> leads to infection of glans also.</a:t>
            </a:r>
          </a:p>
          <a:p>
            <a:pPr>
              <a:buFontTx/>
              <a:buChar char="•"/>
            </a:pPr>
            <a:r>
              <a:rPr lang="en-US" sz="2400">
                <a:latin typeface="Times New Roman" pitchFamily="18" charset="0"/>
                <a:cs typeface="Times New Roman" pitchFamily="18" charset="0"/>
              </a:rPr>
              <a:t>Paraphimosis</a:t>
            </a:r>
          </a:p>
          <a:p>
            <a:pPr>
              <a:buFontTx/>
              <a:buChar char="•"/>
            </a:pPr>
            <a:r>
              <a:rPr lang="en-US" sz="2400">
                <a:latin typeface="Times New Roman" pitchFamily="18" charset="0"/>
                <a:cs typeface="Times New Roman" pitchFamily="18" charset="0"/>
              </a:rPr>
              <a:t>Back pressure due to obstruction of flow of urine.</a:t>
            </a:r>
          </a:p>
          <a:p>
            <a:pPr>
              <a:buFontTx/>
              <a:buChar char="•"/>
            </a:pPr>
            <a:r>
              <a:rPr lang="en-US" sz="2400">
                <a:latin typeface="Times New Roman" pitchFamily="18" charset="0"/>
                <a:cs typeface="Times New Roman" pitchFamily="18" charset="0"/>
              </a:rPr>
              <a:t>Meatal Stenosis - narrowing of penile opening.</a:t>
            </a:r>
          </a:p>
          <a:p>
            <a:pPr>
              <a:buFontTx/>
              <a:buChar char="•"/>
            </a:pPr>
            <a:r>
              <a:rPr lang="en-US" sz="2400">
                <a:latin typeface="Times New Roman" pitchFamily="18" charset="0"/>
                <a:cs typeface="Times New Roman" pitchFamily="18" charset="0"/>
              </a:rPr>
              <a:t>Sometimes a cancerous </a:t>
            </a:r>
            <a:r>
              <a:rPr lang="en-US" sz="2400" u="sng">
                <a:latin typeface="Times New Roman" pitchFamily="18" charset="0"/>
                <a:cs typeface="Times New Roman" pitchFamily="18" charset="0"/>
                <a:hlinkClick r:id="rId3"/>
              </a:rPr>
              <a:t>ulcer</a:t>
            </a:r>
            <a:r>
              <a:rPr lang="en-US" sz="2400">
                <a:latin typeface="Times New Roman" pitchFamily="18" charset="0"/>
                <a:cs typeface="Times New Roman" pitchFamily="18" charset="0"/>
              </a:rPr>
              <a:t> on glans can cause the adhesion to take place.</a:t>
            </a:r>
            <a:br>
              <a:rPr lang="en-US" sz="2400">
                <a:latin typeface="Times New Roman" pitchFamily="18" charset="0"/>
                <a:cs typeface="Times New Roman" pitchFamily="18" charset="0"/>
              </a:rPr>
            </a:br>
            <a:r>
              <a:rPr lang="en-US" sz="2400">
                <a:latin typeface="Times New Roman" pitchFamily="18" charset="0"/>
                <a:cs typeface="Times New Roman" pitchFamily="18" charset="0"/>
              </a:rPr>
              <a:t> </a:t>
            </a:r>
            <a:r>
              <a:rPr lang="en-US">
                <a:latin typeface="Verdana" pitchFamily="34" charset="0"/>
              </a:rPr>
              <a:t/>
            </a:r>
            <a:br>
              <a:rPr lang="en-US">
                <a:latin typeface="Verdana" pitchFamily="34" charset="0"/>
              </a:rPr>
            </a:br>
            <a:endParaRPr lang="en-US">
              <a:latin typeface="Verdana" pitchFamily="34" charset="0"/>
            </a:endParaRPr>
          </a:p>
        </p:txBody>
      </p:sp>
    </p:spTree>
    <p:extLst>
      <p:ext uri="{BB962C8B-B14F-4D97-AF65-F5344CB8AC3E}">
        <p14:creationId xmlns:p14="http://schemas.microsoft.com/office/powerpoint/2010/main" val="1886723296"/>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28600"/>
            <a:ext cx="8850796" cy="5943600"/>
          </a:xfrm>
          <a:prstGeom prst="rect">
            <a:avLst/>
          </a:prstGeom>
        </p:spPr>
      </p:pic>
    </p:spTree>
    <p:extLst>
      <p:ext uri="{BB962C8B-B14F-4D97-AF65-F5344CB8AC3E}">
        <p14:creationId xmlns:p14="http://schemas.microsoft.com/office/powerpoint/2010/main" val="2317399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TotalTime>
  <Words>2229</Words>
  <Application>Microsoft Office PowerPoint</Application>
  <PresentationFormat>On-screen Show (4:3)</PresentationFormat>
  <Paragraphs>456</Paragraphs>
  <Slides>73</Slides>
  <Notes>23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Office Theme</vt:lpstr>
      <vt:lpstr>Male Genital Surgical Conditions</vt:lpstr>
      <vt:lpstr>Anatomy</vt:lpstr>
      <vt:lpstr>Congenital Anomalies : Hypospadias and Epispadias</vt:lpstr>
      <vt:lpstr>Phimosis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ParaPhimosis</vt:lpstr>
      <vt:lpstr>PowerPoint Presentation</vt:lpstr>
      <vt:lpstr>PowerPoint Presentation</vt:lpstr>
      <vt:lpstr>PowerPoint Presentation</vt:lpstr>
      <vt:lpstr>PowerPoint Presentation</vt:lpstr>
      <vt:lpstr>Epididymo-orchitis</vt:lpstr>
      <vt:lpstr>PowerPoint Presentation</vt:lpstr>
      <vt:lpstr>PowerPoint Presentation</vt:lpstr>
      <vt:lpstr>Case 1: Patient T.R. What is the Differential Diagnosis?</vt:lpstr>
      <vt:lpstr>Differential Diagnosis</vt:lpstr>
      <vt:lpstr>Case 1: Patient T.R.</vt:lpstr>
      <vt:lpstr>Case 1: Patient T.R. What is the Next Step?</vt:lpstr>
      <vt:lpstr>Case 1: Patient T.R. Next Step</vt:lpstr>
      <vt:lpstr>Case 1: Patient T.R.</vt:lpstr>
      <vt:lpstr>Case 1: Patient T.R.</vt:lpstr>
      <vt:lpstr>Testicular torsion </vt:lpstr>
      <vt:lpstr>Testicular Torsion</vt:lpstr>
      <vt:lpstr>PowerPoint Presentation</vt:lpstr>
      <vt:lpstr>PowerPoint Presentation</vt:lpstr>
      <vt:lpstr>Torsion of Testis</vt:lpstr>
      <vt:lpstr>PowerPoint Presentation</vt:lpstr>
      <vt:lpstr>Testicular torsion</vt:lpstr>
      <vt:lpstr>Management – Orchiopexy</vt:lpstr>
      <vt:lpstr>Management – Orchidectomy</vt:lpstr>
      <vt:lpstr>Scrotal Swellings</vt:lpstr>
      <vt:lpstr>PowerPoint Presentation</vt:lpstr>
      <vt:lpstr>Hydrocele </vt:lpstr>
      <vt:lpstr>PowerPoint Presentation</vt:lpstr>
      <vt:lpstr>PowerPoint Presentation</vt:lpstr>
      <vt:lpstr>PowerPoint Presentation</vt:lpstr>
      <vt:lpstr>U/S of hydrocele</vt:lpstr>
      <vt:lpstr>Treatment   </vt:lpstr>
      <vt:lpstr>Lesions of tunica vaginalis, cont.</vt:lpstr>
      <vt:lpstr>Epididymal cyst</vt:lpstr>
      <vt:lpstr>PowerPoint Presentation</vt:lpstr>
      <vt:lpstr>U/S </vt:lpstr>
      <vt:lpstr>PowerPoint Presentation</vt:lpstr>
      <vt:lpstr>Testicular tumors</vt:lpstr>
      <vt:lpstr>PowerPoint Presentation</vt:lpstr>
      <vt:lpstr>PowerPoint Presentation</vt:lpstr>
      <vt:lpstr>PowerPoint Presentation</vt:lpstr>
      <vt:lpstr>PowerPoint Presentation</vt:lpstr>
      <vt:lpstr>PowerPoint Presentation</vt:lpstr>
      <vt:lpstr>Varicocele </vt:lpstr>
      <vt:lpstr>PowerPoint Presentation</vt:lpstr>
      <vt:lpstr>U/s PIC</vt:lpstr>
      <vt:lpstr>PowerPoint Presentation</vt:lpstr>
      <vt:lpstr>Indirect inguinal hernia</vt:lpstr>
      <vt:lpstr>PowerPoint Presentation</vt:lpstr>
      <vt:lpstr>History </vt:lpstr>
      <vt:lpstr>investigations</vt:lpstr>
      <vt:lpstr>PowerPoint Presentation</vt:lpstr>
      <vt:lpstr>LOCAL ANAESTHESIA</vt:lpstr>
      <vt:lpstr> 3 Finger technique for vas fixation</vt:lpstr>
      <vt:lpstr> Holding with ringed clamp</vt:lpstr>
      <vt:lpstr>Piercing the skin with dissecting forceps</vt:lpstr>
      <vt:lpstr> Delivery of vas</vt:lpstr>
      <vt:lpstr> Vas occlusion  Ligature Cautery Haemoclips  </vt:lpstr>
      <vt:lpstr>Dressing</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Genital Surgeries</dc:title>
  <dc:creator>user</dc:creator>
  <cp:lastModifiedBy>user</cp:lastModifiedBy>
  <cp:revision>10</cp:revision>
  <dcterms:created xsi:type="dcterms:W3CDTF">2006-08-16T00:00:00Z</dcterms:created>
  <dcterms:modified xsi:type="dcterms:W3CDTF">2013-11-12T01:49:37Z</dcterms:modified>
</cp:coreProperties>
</file>