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63" r:id="rId3"/>
    <p:sldId id="281" r:id="rId4"/>
    <p:sldId id="282" r:id="rId5"/>
    <p:sldId id="283" r:id="rId6"/>
    <p:sldId id="315" r:id="rId7"/>
    <p:sldId id="355" r:id="rId8"/>
    <p:sldId id="578" r:id="rId9"/>
    <p:sldId id="367" r:id="rId10"/>
    <p:sldId id="579" r:id="rId11"/>
    <p:sldId id="580" r:id="rId12"/>
    <p:sldId id="368" r:id="rId13"/>
    <p:sldId id="369" r:id="rId14"/>
    <p:sldId id="370" r:id="rId15"/>
    <p:sldId id="371" r:id="rId16"/>
    <p:sldId id="372" r:id="rId17"/>
    <p:sldId id="389" r:id="rId18"/>
    <p:sldId id="390" r:id="rId19"/>
    <p:sldId id="391" r:id="rId20"/>
    <p:sldId id="392" r:id="rId21"/>
    <p:sldId id="379" r:id="rId22"/>
    <p:sldId id="373" r:id="rId23"/>
    <p:sldId id="374" r:id="rId24"/>
    <p:sldId id="375" r:id="rId25"/>
    <p:sldId id="376" r:id="rId26"/>
    <p:sldId id="378" r:id="rId27"/>
    <p:sldId id="396" r:id="rId28"/>
    <p:sldId id="397" r:id="rId29"/>
    <p:sldId id="400" r:id="rId30"/>
    <p:sldId id="403" r:id="rId31"/>
    <p:sldId id="405" r:id="rId32"/>
    <p:sldId id="413" r:id="rId33"/>
    <p:sldId id="415" r:id="rId34"/>
    <p:sldId id="416" r:id="rId35"/>
    <p:sldId id="417" r:id="rId36"/>
    <p:sldId id="431" r:id="rId37"/>
    <p:sldId id="441" r:id="rId38"/>
    <p:sldId id="442" r:id="rId39"/>
    <p:sldId id="443" r:id="rId40"/>
    <p:sldId id="359" r:id="rId41"/>
    <p:sldId id="380" r:id="rId42"/>
    <p:sldId id="444" r:id="rId43"/>
    <p:sldId id="382" r:id="rId44"/>
    <p:sldId id="383" r:id="rId45"/>
    <p:sldId id="384" r:id="rId46"/>
    <p:sldId id="385" r:id="rId47"/>
    <p:sldId id="445" r:id="rId48"/>
    <p:sldId id="446" r:id="rId49"/>
    <p:sldId id="447" r:id="rId50"/>
    <p:sldId id="448" r:id="rId51"/>
    <p:sldId id="449" r:id="rId52"/>
    <p:sldId id="386" r:id="rId53"/>
    <p:sldId id="387" r:id="rId54"/>
    <p:sldId id="388" r:id="rId55"/>
    <p:sldId id="450" r:id="rId56"/>
    <p:sldId id="451" r:id="rId57"/>
    <p:sldId id="455" r:id="rId58"/>
    <p:sldId id="456" r:id="rId59"/>
    <p:sldId id="457" r:id="rId60"/>
    <p:sldId id="478" r:id="rId61"/>
    <p:sldId id="472" r:id="rId62"/>
    <p:sldId id="474" r:id="rId63"/>
    <p:sldId id="477" r:id="rId64"/>
    <p:sldId id="479" r:id="rId65"/>
    <p:sldId id="484" r:id="rId66"/>
    <p:sldId id="486" r:id="rId67"/>
    <p:sldId id="488" r:id="rId68"/>
    <p:sldId id="554" r:id="rId69"/>
    <p:sldId id="502" r:id="rId70"/>
    <p:sldId id="503" r:id="rId71"/>
    <p:sldId id="506" r:id="rId72"/>
    <p:sldId id="510" r:id="rId73"/>
    <p:sldId id="514" r:id="rId74"/>
    <p:sldId id="522" r:id="rId75"/>
    <p:sldId id="556" r:id="rId76"/>
    <p:sldId id="555" r:id="rId77"/>
    <p:sldId id="531" r:id="rId78"/>
    <p:sldId id="532" r:id="rId79"/>
    <p:sldId id="557" r:id="rId80"/>
    <p:sldId id="558" r:id="rId81"/>
    <p:sldId id="559" r:id="rId82"/>
    <p:sldId id="560" r:id="rId83"/>
    <p:sldId id="561" r:id="rId84"/>
    <p:sldId id="564" r:id="rId85"/>
    <p:sldId id="565" r:id="rId86"/>
    <p:sldId id="576" r:id="rId87"/>
    <p:sldId id="571" r:id="rId88"/>
    <p:sldId id="572" r:id="rId89"/>
    <p:sldId id="573" r:id="rId90"/>
    <p:sldId id="574" r:id="rId91"/>
    <p:sldId id="577" r:id="rId92"/>
    <p:sldId id="566" r:id="rId93"/>
    <p:sldId id="567" r:id="rId94"/>
    <p:sldId id="568" r:id="rId95"/>
    <p:sldId id="569" r:id="rId96"/>
    <p:sldId id="570" r:id="rId97"/>
    <p:sldId id="257" r:id="rId98"/>
    <p:sldId id="258"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35C55-803C-4215-8984-C796D2885F26}" type="datetimeFigureOut">
              <a:rPr lang="en-US" smtClean="0"/>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750F3-AB8A-46CB-9A34-8C986F240461}" type="slidenum">
              <a:rPr lang="en-US" smtClean="0"/>
              <a:t>‹#›</a:t>
            </a:fld>
            <a:endParaRPr lang="en-US"/>
          </a:p>
        </p:txBody>
      </p:sp>
    </p:spTree>
    <p:extLst>
      <p:ext uri="{BB962C8B-B14F-4D97-AF65-F5344CB8AC3E}">
        <p14:creationId xmlns:p14="http://schemas.microsoft.com/office/powerpoint/2010/main" val="107678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1pPr>
            <a:lvl2pPr marL="37931725" indent="-37474525"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2pPr>
            <a:lvl3pPr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3pPr>
            <a:lvl4pPr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4pPr>
            <a:lvl5pPr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5pPr>
            <a:lvl6pPr marL="457200" eaLnBrk="0" fontAlgn="base" hangingPunct="0">
              <a:spcBef>
                <a:spcPct val="0"/>
              </a:spcBef>
              <a:spcAft>
                <a:spcPct val="0"/>
              </a:spcAft>
              <a:defRPr sz="3200">
                <a:solidFill>
                  <a:srgbClr val="4A7594"/>
                </a:solidFill>
                <a:latin typeface="Helvetica Neue Bold Condensed" pitchFamily="-108" charset="0"/>
                <a:ea typeface="ヒラギノ角ゴ ProN W6" pitchFamily="-108" charset="-128"/>
                <a:sym typeface="Helvetica Neue Bold Condensed" pitchFamily="-108" charset="0"/>
              </a:defRPr>
            </a:lvl6pPr>
            <a:lvl7pPr marL="914400" eaLnBrk="0" fontAlgn="base" hangingPunct="0">
              <a:spcBef>
                <a:spcPct val="0"/>
              </a:spcBef>
              <a:spcAft>
                <a:spcPct val="0"/>
              </a:spcAft>
              <a:defRPr sz="3200">
                <a:solidFill>
                  <a:srgbClr val="4A7594"/>
                </a:solidFill>
                <a:latin typeface="Helvetica Neue Bold Condensed" pitchFamily="-108" charset="0"/>
                <a:ea typeface="ヒラギノ角ゴ ProN W6" pitchFamily="-108" charset="-128"/>
                <a:sym typeface="Helvetica Neue Bold Condensed" pitchFamily="-108" charset="0"/>
              </a:defRPr>
            </a:lvl7pPr>
            <a:lvl8pPr marL="1371600" eaLnBrk="0" fontAlgn="base" hangingPunct="0">
              <a:spcBef>
                <a:spcPct val="0"/>
              </a:spcBef>
              <a:spcAft>
                <a:spcPct val="0"/>
              </a:spcAft>
              <a:defRPr sz="3200">
                <a:solidFill>
                  <a:srgbClr val="4A7594"/>
                </a:solidFill>
                <a:latin typeface="Helvetica Neue Bold Condensed" pitchFamily="-108" charset="0"/>
                <a:ea typeface="ヒラギノ角ゴ ProN W6" pitchFamily="-108" charset="-128"/>
                <a:sym typeface="Helvetica Neue Bold Condensed" pitchFamily="-108" charset="0"/>
              </a:defRPr>
            </a:lvl8pPr>
            <a:lvl9pPr marL="1828800" eaLnBrk="0" fontAlgn="base" hangingPunct="0">
              <a:spcBef>
                <a:spcPct val="0"/>
              </a:spcBef>
              <a:spcAft>
                <a:spcPct val="0"/>
              </a:spcAft>
              <a:defRPr sz="3200">
                <a:solidFill>
                  <a:srgbClr val="4A7594"/>
                </a:solidFill>
                <a:latin typeface="Helvetica Neue Bold Condensed" pitchFamily="-108" charset="0"/>
                <a:ea typeface="ヒラギノ角ゴ ProN W6" pitchFamily="-108" charset="-128"/>
                <a:sym typeface="Helvetica Neue Bold Condensed" pitchFamily="-108" charset="0"/>
              </a:defRPr>
            </a:lvl9pPr>
          </a:lstStyle>
          <a:p>
            <a:pPr eaLnBrk="1" hangingPunct="1"/>
            <a:fld id="{E15CEFD0-49B5-4228-B06A-6225494B2CC4}" type="slidenum">
              <a:rPr lang="en-US" sz="1200"/>
              <a:pPr eaLnBrk="1" hangingPunct="1"/>
              <a:t>4</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251AD-8155-434A-82FB-C6D14074EDC0}" type="slidenum">
              <a:rPr lang="en-US" altLang="zh-CN"/>
              <a:pPr/>
              <a:t>48</a:t>
            </a:fld>
            <a:endParaRPr lang="en-US" altLang="zh-CN"/>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F2587-D05E-4665-A8D7-F0D2C4ADAFA8}" type="slidenum">
              <a:rPr lang="en-US" altLang="zh-CN"/>
              <a:pPr/>
              <a:t>49</a:t>
            </a:fld>
            <a:endParaRPr lang="en-US" altLang="zh-CN"/>
          </a:p>
        </p:txBody>
      </p:sp>
      <p:sp>
        <p:nvSpPr>
          <p:cNvPr id="32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83823-37C2-49A4-AE90-DAAA0CF09B73}" type="slidenum">
              <a:rPr lang="en-US" altLang="zh-CN"/>
              <a:pPr/>
              <a:t>50</a:t>
            </a:fld>
            <a:endParaRPr lang="en-US" altLang="zh-CN"/>
          </a:p>
        </p:txBody>
      </p:sp>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D3B30-51A4-4AA2-B323-A20F602EA910}" type="slidenum">
              <a:rPr lang="en-US" altLang="zh-CN"/>
              <a:pPr/>
              <a:t>51</a:t>
            </a:fld>
            <a:endParaRPr lang="en-US" altLang="zh-CN"/>
          </a:p>
        </p:txBody>
      </p:sp>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fld id="{2CDBD697-9E7B-4126-B96C-57D9BC862EF1}" type="slidenum">
              <a:rPr lang="en-US" b="0" smtClean="0">
                <a:latin typeface="Arial" charset="0"/>
              </a:rPr>
              <a:pPr/>
              <a:t>63</a:t>
            </a:fld>
            <a:endParaRPr lang="en-US" b="0"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“open sky”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541E4FA-8E1A-4A7D-997C-BE0FC241E292}" type="slidenum">
              <a:rPr lang="en-US"/>
              <a:pPr/>
              <a:t>79</a:t>
            </a:fld>
            <a:endParaRPr lang="en-US"/>
          </a:p>
        </p:txBody>
      </p:sp>
      <p:sp>
        <p:nvSpPr>
          <p:cNvPr id="32770" name="Rectangle 2"/>
          <p:cNvSpPr>
            <a:spLocks noGrp="1" noRot="1" noChangeAspect="1" noChangeArrowheads="1" noTextEdit="1"/>
          </p:cNvSpPr>
          <p:nvPr>
            <p:ph type="sldImg"/>
          </p:nvPr>
        </p:nvSpPr>
        <p:spPr>
          <a:ln cap="flat"/>
        </p:spPr>
      </p:sp>
      <p:sp>
        <p:nvSpPr>
          <p:cNvPr id="327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0E94CE4-B673-4708-8160-030DBB945EF0}" type="slidenum">
              <a:rPr lang="en-US"/>
              <a:pPr/>
              <a:t>80</a:t>
            </a:fld>
            <a:endParaRPr lang="en-US"/>
          </a:p>
        </p:txBody>
      </p:sp>
      <p:sp>
        <p:nvSpPr>
          <p:cNvPr id="34818" name="Rectangle 2"/>
          <p:cNvSpPr>
            <a:spLocks noGrp="1" noRot="1" noChangeAspect="1" noChangeArrowheads="1" noTextEdit="1"/>
          </p:cNvSpPr>
          <p:nvPr>
            <p:ph type="sldImg"/>
          </p:nvPr>
        </p:nvSpPr>
        <p:spPr>
          <a:ln cap="flat"/>
        </p:spPr>
      </p:sp>
      <p:sp>
        <p:nvSpPr>
          <p:cNvPr id="348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1pPr>
            <a:lvl2pPr marL="37931725" indent="-37474525"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2pPr>
            <a:lvl3pPr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3pPr>
            <a:lvl4pPr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4pPr>
            <a:lvl5pPr eaLnBrk="0" hangingPunct="0">
              <a:defRPr sz="3200">
                <a:solidFill>
                  <a:srgbClr val="4A7594"/>
                </a:solidFill>
                <a:latin typeface="Helvetica Neue Bold Condensed" pitchFamily="-108" charset="0"/>
                <a:ea typeface="ヒラギノ角ゴ ProN W6" pitchFamily="-108" charset="-128"/>
                <a:sym typeface="Helvetica Neue Bold Condensed" pitchFamily="-108" charset="0"/>
              </a:defRPr>
            </a:lvl5pPr>
            <a:lvl6pPr marL="457200" eaLnBrk="0" fontAlgn="base" hangingPunct="0">
              <a:spcBef>
                <a:spcPct val="0"/>
              </a:spcBef>
              <a:spcAft>
                <a:spcPct val="0"/>
              </a:spcAft>
              <a:defRPr sz="3200">
                <a:solidFill>
                  <a:srgbClr val="4A7594"/>
                </a:solidFill>
                <a:latin typeface="Helvetica Neue Bold Condensed" pitchFamily="-108" charset="0"/>
                <a:ea typeface="ヒラギノ角ゴ ProN W6" pitchFamily="-108" charset="-128"/>
                <a:sym typeface="Helvetica Neue Bold Condensed" pitchFamily="-108" charset="0"/>
              </a:defRPr>
            </a:lvl6pPr>
            <a:lvl7pPr marL="914400" eaLnBrk="0" fontAlgn="base" hangingPunct="0">
              <a:spcBef>
                <a:spcPct val="0"/>
              </a:spcBef>
              <a:spcAft>
                <a:spcPct val="0"/>
              </a:spcAft>
              <a:defRPr sz="3200">
                <a:solidFill>
                  <a:srgbClr val="4A7594"/>
                </a:solidFill>
                <a:latin typeface="Helvetica Neue Bold Condensed" pitchFamily="-108" charset="0"/>
                <a:ea typeface="ヒラギノ角ゴ ProN W6" pitchFamily="-108" charset="-128"/>
                <a:sym typeface="Helvetica Neue Bold Condensed" pitchFamily="-108" charset="0"/>
              </a:defRPr>
            </a:lvl7pPr>
            <a:lvl8pPr marL="1371600" eaLnBrk="0" fontAlgn="base" hangingPunct="0">
              <a:spcBef>
                <a:spcPct val="0"/>
              </a:spcBef>
              <a:spcAft>
                <a:spcPct val="0"/>
              </a:spcAft>
              <a:defRPr sz="3200">
                <a:solidFill>
                  <a:srgbClr val="4A7594"/>
                </a:solidFill>
                <a:latin typeface="Helvetica Neue Bold Condensed" pitchFamily="-108" charset="0"/>
                <a:ea typeface="ヒラギノ角ゴ ProN W6" pitchFamily="-108" charset="-128"/>
                <a:sym typeface="Helvetica Neue Bold Condensed" pitchFamily="-108" charset="0"/>
              </a:defRPr>
            </a:lvl8pPr>
            <a:lvl9pPr marL="1828800" eaLnBrk="0" fontAlgn="base" hangingPunct="0">
              <a:spcBef>
                <a:spcPct val="0"/>
              </a:spcBef>
              <a:spcAft>
                <a:spcPct val="0"/>
              </a:spcAft>
              <a:defRPr sz="3200">
                <a:solidFill>
                  <a:srgbClr val="4A7594"/>
                </a:solidFill>
                <a:latin typeface="Helvetica Neue Bold Condensed" pitchFamily="-108" charset="0"/>
                <a:ea typeface="ヒラギノ角ゴ ProN W6" pitchFamily="-108" charset="-128"/>
                <a:sym typeface="Helvetica Neue Bold Condensed" pitchFamily="-108" charset="0"/>
              </a:defRPr>
            </a:lvl9pPr>
          </a:lstStyle>
          <a:p>
            <a:pPr eaLnBrk="1" hangingPunct="1"/>
            <a:fld id="{BD3F8FE5-BB58-4033-AEC2-C3F5EC7E802B}" type="slidenum">
              <a:rPr lang="en-US" sz="1200"/>
              <a:pPr eaLnBrk="1" hangingPunct="1"/>
              <a:t>5</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fld id="{AD782AE9-FDFC-4B44-9359-DDD87AE3798F}" type="slidenum">
              <a:rPr lang="en-GB" b="0" smtClean="0">
                <a:latin typeface="Arial" charset="0"/>
              </a:rPr>
              <a:pPr eaLnBrk="1" hangingPunct="1"/>
              <a:t>18</a:t>
            </a:fld>
            <a:endParaRPr lang="en-GB" b="0"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fld id="{8854D40B-0973-48A1-97DE-B4104774B64D}" type="slidenum">
              <a:rPr lang="en-GB" b="0" smtClean="0">
                <a:latin typeface="Arial" charset="0"/>
              </a:rPr>
              <a:pPr eaLnBrk="1" hangingPunct="1"/>
              <a:t>19</a:t>
            </a:fld>
            <a:endParaRPr lang="en-GB" b="0"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fld id="{E48C0DCA-78B2-473E-8113-656257326433}" type="slidenum">
              <a:rPr lang="en-GB" b="0" smtClean="0">
                <a:latin typeface="Arial" charset="0"/>
              </a:rPr>
              <a:pPr eaLnBrk="1" hangingPunct="1"/>
              <a:t>20</a:t>
            </a:fld>
            <a:endParaRPr lang="en-GB" b="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684692D-6557-49F9-B8DE-B42C793FC2EB}" type="slidenum">
              <a:rPr lang="en-US"/>
              <a:pPr/>
              <a:t>21</a:t>
            </a:fld>
            <a:endParaRPr lang="en-US"/>
          </a:p>
        </p:txBody>
      </p:sp>
      <p:sp>
        <p:nvSpPr>
          <p:cNvPr id="38914" name="Rectangle 2"/>
          <p:cNvSpPr>
            <a:spLocks noGrp="1" noRot="1" noChangeAspect="1" noChangeArrowheads="1" noTextEdit="1"/>
          </p:cNvSpPr>
          <p:nvPr>
            <p:ph type="sldImg"/>
          </p:nvPr>
        </p:nvSpPr>
        <p:spPr>
          <a:ln cap="flat"/>
        </p:spPr>
      </p:sp>
      <p:sp>
        <p:nvSpPr>
          <p:cNvPr id="38915"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49E2E-5A2E-43A7-BFCD-C2AAEEFC73B7}" type="slidenum">
              <a:rPr lang="en-US"/>
              <a:pPr/>
              <a:t>26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Diabetic retinopathy develops, to some degree, in nearly all patients with diabetes, and is the most common cause of new cases of blindness among adults.  The most predominant causes of vision loss are clinically significant macular edema (CSME) and proliferative diabetic retinopathy (PDR).  Vision loss can be avoided or minimized with proper ophthalmic care and examination to identify retinopathy in its early stages.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DCF69-C1BC-4430-9332-6BB3DC0DE2F7}" type="slidenum">
              <a:rPr lang="en-US" altLang="zh-CN"/>
              <a:pPr/>
              <a:t>42</a:t>
            </a:fld>
            <a:endParaRPr lang="en-US" altLang="zh-CN"/>
          </a:p>
        </p:txBody>
      </p:sp>
      <p:sp>
        <p:nvSpPr>
          <p:cNvPr id="38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57B3D-CD42-4D94-86D9-05953A39F560}" type="slidenum">
              <a:rPr lang="en-US" altLang="zh-CN"/>
              <a:pPr/>
              <a:t>47</a:t>
            </a:fld>
            <a:endParaRPr lang="en-US" altLang="zh-CN"/>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354" y="6248549"/>
            <a:ext cx="1905372" cy="456531"/>
          </a:xfrm>
          <a:prstGeom prst="rect">
            <a:avLst/>
          </a:prstGeom>
        </p:spPr>
        <p:txBody>
          <a:bodyPr vert="horz" wrap="square" lIns="91435" tIns="45718" rIns="91435" bIns="45718"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75" y="6248549"/>
            <a:ext cx="2895451" cy="456531"/>
          </a:xfrm>
          <a:prstGeom prst="rect">
            <a:avLst/>
          </a:prstGeom>
        </p:spPr>
        <p:txBody>
          <a:bodyPr vert="horz" wrap="square" lIns="91435" tIns="45718" rIns="91435" bIns="45718" numCol="1" anchor="t" anchorCtr="0" compatLnSpc="1">
            <a:prstTxWarp prst="textNoShape">
              <a:avLst/>
            </a:prstTxWarp>
          </a:bodyPr>
          <a:lstStyle>
            <a:lvl1pPr>
              <a:defRPr/>
            </a:lvl1pPr>
          </a:lstStyle>
          <a:p>
            <a:endParaRPr lang="en-US"/>
          </a:p>
        </p:txBody>
      </p:sp>
      <p:sp>
        <p:nvSpPr>
          <p:cNvPr id="7" name="Slide Number Placeholder 6"/>
          <p:cNvSpPr>
            <a:spLocks noGrp="1"/>
          </p:cNvSpPr>
          <p:nvPr>
            <p:ph type="sldNum" sz="quarter" idx="12"/>
          </p:nvPr>
        </p:nvSpPr>
        <p:spPr>
          <a:xfrm>
            <a:off x="6553275" y="6248549"/>
            <a:ext cx="1905372" cy="456531"/>
          </a:xfrm>
          <a:prstGeom prst="rect">
            <a:avLst/>
          </a:prstGeom>
        </p:spPr>
        <p:txBody>
          <a:bodyPr vert="horz" wrap="square" lIns="91435" tIns="45718" rIns="91435" bIns="45718" numCol="1" anchor="t" anchorCtr="0" compatLnSpc="1">
            <a:prstTxWarp prst="textNoShape">
              <a:avLst/>
            </a:prstTxWarp>
          </a:bodyPr>
          <a:lstStyle>
            <a:lvl1pPr>
              <a:defRPr/>
            </a:lvl1pPr>
          </a:lstStyle>
          <a:p>
            <a:fld id="{9604B244-4B8E-466F-B4B9-341B4D053A33}" type="slidenum">
              <a:rPr lang="en-US"/>
              <a:pPr/>
              <a:t>‹#›</a:t>
            </a:fld>
            <a:endParaRPr lang="en-US"/>
          </a:p>
        </p:txBody>
      </p:sp>
    </p:spTree>
    <p:extLst>
      <p:ext uri="{BB962C8B-B14F-4D97-AF65-F5344CB8AC3E}">
        <p14:creationId xmlns:p14="http://schemas.microsoft.com/office/powerpoint/2010/main" val="154446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0306AEA8-B48B-4727-8A89-785DD1C61AFB}" type="slidenum">
              <a:rPr lang="ar-SA"/>
              <a:pPr/>
              <a:t>‹#›</a:t>
            </a:fld>
            <a:endParaRPr lang="en-US"/>
          </a:p>
        </p:txBody>
      </p:sp>
    </p:spTree>
    <p:extLst>
      <p:ext uri="{BB962C8B-B14F-4D97-AF65-F5344CB8AC3E}">
        <p14:creationId xmlns:p14="http://schemas.microsoft.com/office/powerpoint/2010/main" val="3071601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5163" y="63674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03563" y="63674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p:spPr>
        <p:txBody>
          <a:bodyPr/>
          <a:lstStyle>
            <a:lvl1pPr>
              <a:defRPr/>
            </a:lvl1pPr>
          </a:lstStyle>
          <a:p>
            <a:fld id="{4197B319-EEEE-4D30-BF75-D75F477639F2}" type="slidenum">
              <a:rPr lang="en-US"/>
              <a:pPr/>
              <a:t>‹#›</a:t>
            </a:fld>
            <a:endParaRPr lang="en-US"/>
          </a:p>
        </p:txBody>
      </p:sp>
    </p:spTree>
    <p:extLst>
      <p:ext uri="{BB962C8B-B14F-4D97-AF65-F5344CB8AC3E}">
        <p14:creationId xmlns:p14="http://schemas.microsoft.com/office/powerpoint/2010/main" val="156366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7591936A-FC8F-4EA1-92AC-936D83DF518C}" type="slidenum">
              <a:rPr lang="en-GB"/>
              <a:pPr>
                <a:defRPr/>
              </a:pPr>
              <a:t>‹#›</a:t>
            </a:fld>
            <a:endParaRPr lang="en-GB"/>
          </a:p>
        </p:txBody>
      </p:sp>
    </p:spTree>
    <p:extLst>
      <p:ext uri="{BB962C8B-B14F-4D97-AF65-F5344CB8AC3E}">
        <p14:creationId xmlns:p14="http://schemas.microsoft.com/office/powerpoint/2010/main" val="26369315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2B47ABF-20ED-4318-AACD-CF3ADD5B9CC0}" type="slidenum">
              <a:rPr lang="en-GB"/>
              <a:pPr>
                <a:defRPr/>
              </a:pPr>
              <a:t>‹#›</a:t>
            </a:fld>
            <a:endParaRPr lang="en-GB"/>
          </a:p>
        </p:txBody>
      </p:sp>
    </p:spTree>
    <p:extLst>
      <p:ext uri="{BB962C8B-B14F-4D97-AF65-F5344CB8AC3E}">
        <p14:creationId xmlns:p14="http://schemas.microsoft.com/office/powerpoint/2010/main" val="6732559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A652A5A-A340-4D10-8520-7C44E8B7F93C}" type="slidenum">
              <a:rPr lang="en-GB"/>
              <a:pPr>
                <a:defRPr/>
              </a:pPr>
              <a:t>‹#›</a:t>
            </a:fld>
            <a:endParaRPr lang="en-GB"/>
          </a:p>
        </p:txBody>
      </p:sp>
    </p:spTree>
    <p:extLst>
      <p:ext uri="{BB962C8B-B14F-4D97-AF65-F5344CB8AC3E}">
        <p14:creationId xmlns:p14="http://schemas.microsoft.com/office/powerpoint/2010/main" val="17380976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813833-16B9-4F2B-A8CE-6D5F8ADD4A7D}" type="slidenum">
              <a:rPr lang="en-US"/>
              <a:pPr>
                <a:defRPr/>
              </a:pPr>
              <a:t>‹#›</a:t>
            </a:fld>
            <a:endParaRPr lang="en-US" dirty="0"/>
          </a:p>
        </p:txBody>
      </p:sp>
    </p:spTree>
    <p:extLst>
      <p:ext uri="{BB962C8B-B14F-4D97-AF65-F5344CB8AC3E}">
        <p14:creationId xmlns:p14="http://schemas.microsoft.com/office/powerpoint/2010/main" val="912081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64275"/>
            <a:ext cx="2133600" cy="384175"/>
          </a:xfrm>
        </p:spPr>
        <p:txBody>
          <a:bodyPr/>
          <a:lstStyle>
            <a:lvl1pPr>
              <a:defRPr/>
            </a:lvl1pPr>
          </a:lstStyle>
          <a:p>
            <a:endParaRPr lang="en-GB"/>
          </a:p>
        </p:txBody>
      </p:sp>
      <p:sp>
        <p:nvSpPr>
          <p:cNvPr id="7" name="Footer Placeholder 6"/>
          <p:cNvSpPr>
            <a:spLocks noGrp="1"/>
          </p:cNvSpPr>
          <p:nvPr>
            <p:ph type="ftr" sz="quarter" idx="11"/>
          </p:nvPr>
        </p:nvSpPr>
        <p:spPr>
          <a:xfrm>
            <a:off x="3124200" y="6264275"/>
            <a:ext cx="2895600" cy="384175"/>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67450"/>
            <a:ext cx="2133600" cy="384175"/>
          </a:xfrm>
        </p:spPr>
        <p:txBody>
          <a:bodyPr/>
          <a:lstStyle>
            <a:lvl1pPr>
              <a:defRPr/>
            </a:lvl1pPr>
          </a:lstStyle>
          <a:p>
            <a:fld id="{EA50A331-7B59-4DE8-B85E-D580F6B6564F}" type="slidenum">
              <a:rPr lang="en-GB"/>
              <a:pPr/>
              <a:t>‹#›</a:t>
            </a:fld>
            <a:endParaRPr lang="en-GB"/>
          </a:p>
        </p:txBody>
      </p:sp>
    </p:spTree>
    <p:extLst>
      <p:ext uri="{BB962C8B-B14F-4D97-AF65-F5344CB8AC3E}">
        <p14:creationId xmlns:p14="http://schemas.microsoft.com/office/powerpoint/2010/main" val="198278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eyedonation.slt.lk/" TargetMode="External"/><Relationship Id="rId2" Type="http://schemas.openxmlformats.org/officeDocument/2006/relationships/hyperlink" Target="http://www.nationaleyebank.lk/" TargetMode="External"/><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5.wmf"/><Relationship Id="rId4" Type="http://schemas.openxmlformats.org/officeDocument/2006/relationships/image" Target="../media/image7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8305800" cy="1470025"/>
          </a:xfrm>
        </p:spPr>
        <p:txBody>
          <a:bodyPr>
            <a:noAutofit/>
          </a:bodyPr>
          <a:lstStyle/>
          <a:p>
            <a:r>
              <a:rPr lang="en-US" sz="4800" b="1" dirty="0" smtClean="0">
                <a:solidFill>
                  <a:schemeClr val="accent5">
                    <a:lumMod val="50000"/>
                  </a:schemeClr>
                </a:solidFill>
                <a:latin typeface="Comic Sans MS" pitchFamily="66" charset="0"/>
              </a:rPr>
              <a:t>Common procedures in Eye, ENT and Plastic Surgery</a:t>
            </a:r>
            <a:endParaRPr lang="en-US" sz="4800" b="1" dirty="0">
              <a:solidFill>
                <a:schemeClr val="accent5">
                  <a:lumMod val="50000"/>
                </a:schemeClr>
              </a:solidFill>
              <a:latin typeface="Comic Sans MS" pitchFamily="66" charset="0"/>
            </a:endParaRPr>
          </a:p>
        </p:txBody>
      </p:sp>
      <p:sp>
        <p:nvSpPr>
          <p:cNvPr id="3" name="Subtitle 2"/>
          <p:cNvSpPr>
            <a:spLocks noGrp="1"/>
          </p:cNvSpPr>
          <p:nvPr>
            <p:ph type="subTitle" idx="1"/>
          </p:nvPr>
        </p:nvSpPr>
        <p:spPr>
          <a:xfrm>
            <a:off x="1371600" y="5638800"/>
            <a:ext cx="6400800" cy="1752600"/>
          </a:xfrm>
        </p:spPr>
        <p:txBody>
          <a:bodyPr/>
          <a:lstStyle/>
          <a:p>
            <a:r>
              <a:rPr lang="en-US" b="1" dirty="0" smtClean="0">
                <a:solidFill>
                  <a:schemeClr val="accent5">
                    <a:lumMod val="75000"/>
                  </a:schemeClr>
                </a:solidFill>
              </a:rPr>
              <a:t>Dr. S. </a:t>
            </a:r>
            <a:r>
              <a:rPr lang="en-US" b="1" dirty="0" err="1" smtClean="0">
                <a:solidFill>
                  <a:schemeClr val="accent5">
                    <a:lumMod val="75000"/>
                  </a:schemeClr>
                </a:solidFill>
              </a:rPr>
              <a:t>Nishan</a:t>
            </a:r>
            <a:r>
              <a:rPr lang="en-US" b="1" dirty="0" smtClean="0">
                <a:solidFill>
                  <a:schemeClr val="accent5">
                    <a:lumMod val="75000"/>
                  </a:schemeClr>
                </a:solidFill>
              </a:rPr>
              <a:t> Silva</a:t>
            </a:r>
          </a:p>
          <a:p>
            <a:r>
              <a:rPr lang="en-US" sz="2800" b="1" i="1" dirty="0" smtClean="0">
                <a:solidFill>
                  <a:schemeClr val="accent5">
                    <a:lumMod val="75000"/>
                  </a:schemeClr>
                </a:solidFill>
              </a:rPr>
              <a:t>(MBBS)</a:t>
            </a:r>
            <a:endParaRPr lang="en-US" b="1" i="1" dirty="0">
              <a:solidFill>
                <a:schemeClr val="accent5">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5839918" cy="3886200"/>
          </a:xfrm>
          <a:prstGeom prst="rect">
            <a:avLst/>
          </a:prstGeom>
        </p:spPr>
      </p:pic>
    </p:spTree>
    <p:extLst>
      <p:ext uri="{BB962C8B-B14F-4D97-AF65-F5344CB8AC3E}">
        <p14:creationId xmlns:p14="http://schemas.microsoft.com/office/powerpoint/2010/main" val="1715216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implant-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5006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34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8" descr="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526212" cy="67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00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endParaRPr lang="en-US"/>
          </a:p>
        </p:txBody>
      </p:sp>
      <p:sp>
        <p:nvSpPr>
          <p:cNvPr id="154627" name="Rectangle 3"/>
          <p:cNvSpPr>
            <a:spLocks noGrp="1" noChangeArrowheads="1"/>
          </p:cNvSpPr>
          <p:nvPr>
            <p:ph type="body" sz="half" idx="1"/>
          </p:nvPr>
        </p:nvSpPr>
        <p:spPr/>
        <p:txBody>
          <a:bodyPr/>
          <a:lstStyle/>
          <a:p>
            <a:r>
              <a:rPr lang="en-US" sz="2400">
                <a:solidFill>
                  <a:srgbClr val="000000"/>
                </a:solidFill>
              </a:rPr>
              <a:t>Two things happen during cataract surgery — the clouded lens is removed, and a clear artificial lens is implanted</a:t>
            </a:r>
          </a:p>
        </p:txBody>
      </p:sp>
      <p:pic>
        <p:nvPicPr>
          <p:cNvPr id="154628"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678488" y="2017713"/>
            <a:ext cx="2743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000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Phacoemulsification</a:t>
            </a:r>
          </a:p>
        </p:txBody>
      </p:sp>
      <p:sp>
        <p:nvSpPr>
          <p:cNvPr id="155651" name="Rectangle 3"/>
          <p:cNvSpPr>
            <a:spLocks noGrp="1" noChangeArrowheads="1"/>
          </p:cNvSpPr>
          <p:nvPr>
            <p:ph type="body" sz="half" idx="1"/>
          </p:nvPr>
        </p:nvSpPr>
        <p:spPr/>
        <p:txBody>
          <a:bodyPr/>
          <a:lstStyle/>
          <a:p>
            <a:pPr fontAlgn="t"/>
            <a:r>
              <a:rPr lang="en-US" sz="2800">
                <a:solidFill>
                  <a:srgbClr val="000000"/>
                </a:solidFill>
                <a:cs typeface="Arial" charset="0"/>
              </a:rPr>
              <a:t>During phacoemulsification, phaco for short, the surgeon makes a small incision, where the cornea meets the conjunctiva</a:t>
            </a:r>
          </a:p>
        </p:txBody>
      </p:sp>
      <p:pic>
        <p:nvPicPr>
          <p:cNvPr id="155652" name="Picture 4" descr="Illustration of eye with scalpel entering incisio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482850"/>
            <a:ext cx="3810000" cy="318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0014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en-US"/>
          </a:p>
        </p:txBody>
      </p:sp>
      <p:sp>
        <p:nvSpPr>
          <p:cNvPr id="156675" name="Rectangle 3"/>
          <p:cNvSpPr>
            <a:spLocks noGrp="1" noChangeArrowheads="1"/>
          </p:cNvSpPr>
          <p:nvPr>
            <p:ph type="body" sz="half" idx="1"/>
          </p:nvPr>
        </p:nvSpPr>
        <p:spPr/>
        <p:txBody>
          <a:bodyPr/>
          <a:lstStyle/>
          <a:p>
            <a:r>
              <a:rPr lang="en-US" sz="2800">
                <a:solidFill>
                  <a:srgbClr val="000000"/>
                </a:solidFill>
                <a:cs typeface="Arial" charset="0"/>
              </a:rPr>
              <a:t>The surgeon then uses the probe, which vibrates with ultrasound waves, to break up (emulsify) the cataract and suction out the fragments</a:t>
            </a:r>
          </a:p>
        </p:txBody>
      </p:sp>
      <p:pic>
        <p:nvPicPr>
          <p:cNvPr id="156676"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209800"/>
            <a:ext cx="3810000" cy="283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529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endParaRPr lang="en-US"/>
          </a:p>
        </p:txBody>
      </p:sp>
      <p:sp>
        <p:nvSpPr>
          <p:cNvPr id="157699" name="Rectangle 3"/>
          <p:cNvSpPr>
            <a:spLocks noGrp="1" noChangeArrowheads="1"/>
          </p:cNvSpPr>
          <p:nvPr>
            <p:ph type="body" sz="half" idx="1"/>
          </p:nvPr>
        </p:nvSpPr>
        <p:spPr/>
        <p:txBody>
          <a:bodyPr/>
          <a:lstStyle/>
          <a:p>
            <a:pPr fontAlgn="t"/>
            <a:r>
              <a:rPr lang="en-US" sz="2400">
                <a:solidFill>
                  <a:srgbClr val="000000"/>
                </a:solidFill>
                <a:cs typeface="Arial" charset="0"/>
              </a:rPr>
              <a:t>Once the cataract is removed, a clear artificial lens is implanted to replace the original clouded lens </a:t>
            </a:r>
          </a:p>
          <a:p>
            <a:pPr fontAlgn="t"/>
            <a:r>
              <a:rPr lang="en-US" sz="2400">
                <a:solidFill>
                  <a:srgbClr val="000000"/>
                </a:solidFill>
                <a:cs typeface="Arial" charset="0"/>
              </a:rPr>
              <a:t>This lens implant is made of plastic, acrylic or silicone and becomes a permanent part of the eye</a:t>
            </a:r>
          </a:p>
          <a:p>
            <a:pPr fontAlgn="t">
              <a:buFont typeface="Wingdings" pitchFamily="2" charset="2"/>
              <a:buNone/>
            </a:pPr>
            <a:endParaRPr lang="en-US" sz="2400"/>
          </a:p>
        </p:txBody>
      </p:sp>
      <p:pic>
        <p:nvPicPr>
          <p:cNvPr id="157700" name="Picture 4" descr="Image - Illustration of eye with lens being inserted"/>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170113"/>
            <a:ext cx="3810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517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US"/>
          </a:p>
        </p:txBody>
      </p:sp>
      <p:sp>
        <p:nvSpPr>
          <p:cNvPr id="158723" name="Rectangle 3"/>
          <p:cNvSpPr>
            <a:spLocks noGrp="1" noChangeArrowheads="1"/>
          </p:cNvSpPr>
          <p:nvPr>
            <p:ph type="body" sz="half" idx="1"/>
          </p:nvPr>
        </p:nvSpPr>
        <p:spPr/>
        <p:txBody>
          <a:bodyPr/>
          <a:lstStyle/>
          <a:p>
            <a:pPr fontAlgn="t"/>
            <a:r>
              <a:rPr lang="en-US" sz="2400">
                <a:solidFill>
                  <a:srgbClr val="000000"/>
                </a:solidFill>
                <a:cs typeface="Arial" charset="0"/>
              </a:rPr>
              <a:t>Some IOLs are rigid plastic and implanted through an incision that requires several stitches (sutures) to close</a:t>
            </a:r>
          </a:p>
          <a:p>
            <a:pPr fontAlgn="t"/>
            <a:r>
              <a:rPr lang="en-US" sz="2400">
                <a:solidFill>
                  <a:srgbClr val="000000"/>
                </a:solidFill>
                <a:cs typeface="Arial" charset="0"/>
              </a:rPr>
              <a:t> However, many IOLs are flexible, allowing a smaller incision that requires no stitches</a:t>
            </a:r>
          </a:p>
          <a:p>
            <a:pPr fontAlgn="t">
              <a:buFont typeface="Wingdings" pitchFamily="2" charset="2"/>
              <a:buNone/>
            </a:pPr>
            <a:endParaRPr lang="en-US" sz="2800"/>
          </a:p>
          <a:p>
            <a:endParaRPr lang="en-US" sz="2800"/>
          </a:p>
        </p:txBody>
      </p:sp>
      <p:pic>
        <p:nvPicPr>
          <p:cNvPr id="158724" name="Picture 4" descr="Illustration of eye with incisio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715000" y="4114800"/>
            <a:ext cx="1905000" cy="181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8725" name="Picture 5" descr="Illustration of eye with one st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1828800" cy="178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6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GB" b="1" dirty="0" err="1" smtClean="0"/>
              <a:t>Phaco+IOL</a:t>
            </a:r>
            <a:r>
              <a:rPr lang="en-GB" dirty="0" smtClean="0"/>
              <a:t> surgery</a:t>
            </a:r>
            <a:br>
              <a:rPr lang="en-GB" dirty="0" smtClean="0"/>
            </a:br>
            <a:r>
              <a:rPr lang="en-GB" dirty="0" smtClean="0"/>
              <a:t>Foldable IOL insertion</a:t>
            </a:r>
            <a:endParaRPr lang="en-GB" dirty="0"/>
          </a:p>
        </p:txBody>
      </p:sp>
      <p:pic>
        <p:nvPicPr>
          <p:cNvPr id="22531" name="Content Placeholder 7" descr="IOL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3048000"/>
            <a:ext cx="3600450" cy="2705100"/>
          </a:xfrm>
        </p:spPr>
      </p:pic>
      <p:pic>
        <p:nvPicPr>
          <p:cNvPr id="22532" name="Content Placeholder 8" descr="IOL2.jp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34000" y="1905000"/>
            <a:ext cx="2881313" cy="2362200"/>
          </a:xfrm>
        </p:spPr>
      </p:pic>
      <p:pic>
        <p:nvPicPr>
          <p:cNvPr id="22533" name="Content Placeholder 9" descr="IOL3.jpg"/>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34000" y="4419600"/>
            <a:ext cx="2957513" cy="2209800"/>
          </a:xfrm>
        </p:spPr>
      </p:pic>
    </p:spTree>
    <p:extLst>
      <p:ext uri="{BB962C8B-B14F-4D97-AF65-F5344CB8AC3E}">
        <p14:creationId xmlns:p14="http://schemas.microsoft.com/office/powerpoint/2010/main" val="5660303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eaLnBrk="1" hangingPunct="1">
              <a:defRPr/>
            </a:pPr>
            <a:r>
              <a:rPr lang="en-GB" dirty="0" smtClean="0"/>
              <a:t>Typical </a:t>
            </a:r>
            <a:r>
              <a:rPr lang="en-GB" dirty="0" err="1" smtClean="0"/>
              <a:t>injectable</a:t>
            </a:r>
            <a:r>
              <a:rPr lang="en-GB" dirty="0" smtClean="0"/>
              <a:t> IOL</a:t>
            </a:r>
          </a:p>
        </p:txBody>
      </p:sp>
      <p:pic>
        <p:nvPicPr>
          <p:cNvPr id="23555" name="Picture 2" descr="Cflex image angle view"/>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524000"/>
            <a:ext cx="3503613" cy="2984500"/>
          </a:xfr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p:txBody>
          <a:bodyPr/>
          <a:lstStyle/>
          <a:p>
            <a:pPr eaLnBrk="1" hangingPunct="1">
              <a:defRPr/>
            </a:pPr>
            <a:endParaRPr lang="en-GB" dirty="0" smtClean="0"/>
          </a:p>
        </p:txBody>
      </p:sp>
      <p:pic>
        <p:nvPicPr>
          <p:cNvPr id="23557" name="Picture 3" descr="Cflex image front 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90800"/>
            <a:ext cx="2895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4"/>
          <p:cNvSpPr txBox="1">
            <a:spLocks noChangeArrowheads="1"/>
          </p:cNvSpPr>
          <p:nvPr/>
        </p:nvSpPr>
        <p:spPr bwMode="auto">
          <a:xfrm>
            <a:off x="0" y="4497388"/>
            <a:ext cx="537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r>
              <a:rPr lang="en-GB" sz="2400" b="0"/>
              <a:t>Superflex lens: 6.25mm x 12.50mm</a:t>
            </a:r>
          </a:p>
        </p:txBody>
      </p:sp>
      <p:sp>
        <p:nvSpPr>
          <p:cNvPr id="23559" name="Text Box 5"/>
          <p:cNvSpPr txBox="1">
            <a:spLocks noChangeArrowheads="1"/>
          </p:cNvSpPr>
          <p:nvPr/>
        </p:nvSpPr>
        <p:spPr bwMode="auto">
          <a:xfrm>
            <a:off x="0" y="5183188"/>
            <a:ext cx="455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r>
              <a:rPr lang="en-GB" sz="2400" b="0"/>
              <a:t>C-Flex lens 5.75mm x 12.00 mm</a:t>
            </a:r>
          </a:p>
        </p:txBody>
      </p:sp>
    </p:spTree>
    <p:extLst>
      <p:ext uri="{BB962C8B-B14F-4D97-AF65-F5344CB8AC3E}">
        <p14:creationId xmlns:p14="http://schemas.microsoft.com/office/powerpoint/2010/main" val="61683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ssembly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396875"/>
            <a:ext cx="3962400" cy="3430588"/>
          </a:xfrm>
          <a:noFill/>
          <a:extLst>
            <a:ext uri="{909E8E84-426E-40DD-AFC4-6F175D3DCCD1}">
              <a14:hiddenFill xmlns:a14="http://schemas.microsoft.com/office/drawing/2010/main">
                <a:solidFill>
                  <a:srgbClr val="FFFFFF"/>
                </a:solidFill>
              </a14:hiddenFill>
            </a:ext>
          </a:extLst>
        </p:spPr>
      </p:pic>
      <p:pic>
        <p:nvPicPr>
          <p:cNvPr id="24579" name="Picture 3" descr="assembly colour side vie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124200"/>
            <a:ext cx="43672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0" y="4424363"/>
            <a:ext cx="4357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r>
              <a:rPr lang="en-GB" sz="3200" b="0">
                <a:latin typeface="Arial" charset="0"/>
              </a:rPr>
              <a:t>Cflex/Superflex injector</a:t>
            </a:r>
          </a:p>
        </p:txBody>
      </p:sp>
    </p:spTree>
    <p:extLst>
      <p:ext uri="{BB962C8B-B14F-4D97-AF65-F5344CB8AC3E}">
        <p14:creationId xmlns:p14="http://schemas.microsoft.com/office/powerpoint/2010/main" val="22189662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marL="286856"/>
            <a:r>
              <a:rPr lang="en-US" smtClean="0"/>
              <a:t>The basic eye exam</a:t>
            </a:r>
          </a:p>
        </p:txBody>
      </p:sp>
      <p:sp>
        <p:nvSpPr>
          <p:cNvPr id="31747" name="Rectangle 2"/>
          <p:cNvSpPr>
            <a:spLocks noGrp="1" noChangeArrowheads="1"/>
          </p:cNvSpPr>
          <p:nvPr>
            <p:ph type="body" idx="1"/>
          </p:nvPr>
        </p:nvSpPr>
        <p:spPr>
          <a:xfrm>
            <a:off x="457200" y="1493837"/>
            <a:ext cx="8229600" cy="4525963"/>
          </a:xfrm>
        </p:spPr>
        <p:txBody>
          <a:bodyPr/>
          <a:lstStyle/>
          <a:p>
            <a:pPr eaLnBrk="1" hangingPunct="1">
              <a:buFontTx/>
              <a:buBlip>
                <a:blip r:embed="rId2"/>
              </a:buBlip>
            </a:pPr>
            <a:endParaRPr lang="en-US" smtClean="0"/>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64" y="2071688"/>
            <a:ext cx="2143125" cy="376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681" y="2154287"/>
            <a:ext cx="2509242" cy="359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016" y="2210098"/>
            <a:ext cx="2455664" cy="7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3295055"/>
            <a:ext cx="2277070" cy="22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2" name="Rectangle 7"/>
          <p:cNvSpPr>
            <a:spLocks/>
          </p:cNvSpPr>
          <p:nvPr/>
        </p:nvSpPr>
        <p:spPr bwMode="auto">
          <a:xfrm>
            <a:off x="5852294" y="1832984"/>
            <a:ext cx="42800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6700"/>
              <a:t>*</a:t>
            </a:r>
          </a:p>
        </p:txBody>
      </p:sp>
      <p:sp>
        <p:nvSpPr>
          <p:cNvPr id="31753" name="Rectangle 8"/>
          <p:cNvSpPr>
            <a:spLocks/>
          </p:cNvSpPr>
          <p:nvPr/>
        </p:nvSpPr>
        <p:spPr bwMode="auto">
          <a:xfrm>
            <a:off x="5986240" y="3100999"/>
            <a:ext cx="42800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6700"/>
              <a:t>*</a:t>
            </a:r>
          </a:p>
        </p:txBody>
      </p:sp>
      <p:sp>
        <p:nvSpPr>
          <p:cNvPr id="2" name="TextBox 1"/>
          <p:cNvSpPr txBox="1"/>
          <p:nvPr/>
        </p:nvSpPr>
        <p:spPr>
          <a:xfrm>
            <a:off x="1970292" y="5791200"/>
            <a:ext cx="4509376" cy="369332"/>
          </a:xfrm>
          <a:prstGeom prst="rect">
            <a:avLst/>
          </a:prstGeom>
          <a:noFill/>
        </p:spPr>
        <p:txBody>
          <a:bodyPr wrap="none" rtlCol="0">
            <a:spAutoFit/>
          </a:bodyPr>
          <a:lstStyle/>
          <a:p>
            <a:r>
              <a:rPr lang="en-US" b="1" dirty="0" err="1" smtClean="0"/>
              <a:t>Snellen’s</a:t>
            </a:r>
            <a:r>
              <a:rPr lang="en-US" b="1" dirty="0" smtClean="0"/>
              <a:t> Chart   ; Ophthalmoscope ; Slit lamp</a:t>
            </a:r>
            <a:endParaRPr lang="en-US" b="1" dirty="0"/>
          </a:p>
        </p:txBody>
      </p:sp>
    </p:spTree>
    <p:extLst>
      <p:ext uri="{BB962C8B-B14F-4D97-AF65-F5344CB8AC3E}">
        <p14:creationId xmlns:p14="http://schemas.microsoft.com/office/powerpoint/2010/main" val="183472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8" name="Rectangle 12"/>
          <p:cNvSpPr>
            <a:spLocks noGrp="1" noChangeArrowheads="1"/>
          </p:cNvSpPr>
          <p:nvPr>
            <p:ph type="title" sz="quarter"/>
          </p:nvPr>
        </p:nvSpPr>
        <p:spPr/>
        <p:txBody>
          <a:bodyPr/>
          <a:lstStyle/>
          <a:p>
            <a:pPr eaLnBrk="1" hangingPunct="1">
              <a:defRPr/>
            </a:pPr>
            <a:r>
              <a:rPr lang="en-GB" dirty="0" smtClean="0"/>
              <a:t>Loading the </a:t>
            </a:r>
            <a:r>
              <a:rPr lang="en-GB" dirty="0" err="1" smtClean="0"/>
              <a:t>Superflex</a:t>
            </a:r>
            <a:r>
              <a:rPr lang="en-GB" dirty="0" smtClean="0"/>
              <a:t> IOL</a:t>
            </a:r>
          </a:p>
        </p:txBody>
      </p:sp>
      <p:pic>
        <p:nvPicPr>
          <p:cNvPr id="25603" name="Picture 17" descr="Raynersflex"/>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238250" y="1905000"/>
            <a:ext cx="2476500" cy="1981200"/>
          </a:xfrm>
          <a:noFill/>
          <a:extLst>
            <a:ext uri="{909E8E84-426E-40DD-AFC4-6F175D3DCCD1}">
              <a14:hiddenFill xmlns:a14="http://schemas.microsoft.com/office/drawing/2010/main">
                <a:solidFill>
                  <a:srgbClr val="FFFFFF"/>
                </a:solidFill>
              </a14:hiddenFill>
            </a:ext>
          </a:extLst>
        </p:spPr>
      </p:pic>
      <p:pic>
        <p:nvPicPr>
          <p:cNvPr id="25604" name="Picture 18" descr="loadsflex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429250" y="1905000"/>
            <a:ext cx="2476500" cy="1981200"/>
          </a:xfrm>
          <a:noFill/>
          <a:extLst>
            <a:ext uri="{909E8E84-426E-40DD-AFC4-6F175D3DCCD1}">
              <a14:hiddenFill xmlns:a14="http://schemas.microsoft.com/office/drawing/2010/main">
                <a:solidFill>
                  <a:srgbClr val="FFFFFF"/>
                </a:solidFill>
              </a14:hiddenFill>
            </a:ext>
          </a:extLst>
        </p:spPr>
      </p:pic>
      <p:pic>
        <p:nvPicPr>
          <p:cNvPr id="25605" name="Picture 19" descr="loadsflex2"/>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1238250" y="4038600"/>
            <a:ext cx="2476500" cy="1981200"/>
          </a:xfrm>
          <a:noFill/>
          <a:extLst>
            <a:ext uri="{909E8E84-426E-40DD-AFC4-6F175D3DCCD1}">
              <a14:hiddenFill xmlns:a14="http://schemas.microsoft.com/office/drawing/2010/main">
                <a:solidFill>
                  <a:srgbClr val="FFFFFF"/>
                </a:solidFill>
              </a14:hiddenFill>
            </a:ext>
          </a:extLst>
        </p:spPr>
      </p:pic>
      <p:pic>
        <p:nvPicPr>
          <p:cNvPr id="25606" name="Picture 20" descr="closeinjector"/>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5429250" y="4038600"/>
            <a:ext cx="2476500" cy="1981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7815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714978" y="0"/>
            <a:ext cx="375355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600" dirty="0"/>
              <a:t>Insertion of AC-IOL</a:t>
            </a:r>
          </a:p>
        </p:txBody>
      </p:sp>
      <p:sp>
        <p:nvSpPr>
          <p:cNvPr id="37891" name="Rectangle 3"/>
          <p:cNvSpPr>
            <a:spLocks noChangeArrowheads="1"/>
          </p:cNvSpPr>
          <p:nvPr/>
        </p:nvSpPr>
        <p:spPr bwMode="auto">
          <a:xfrm>
            <a:off x="2012245" y="425450"/>
            <a:ext cx="5643276"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600"/>
              <a:t>  </a:t>
            </a:r>
            <a:r>
              <a:rPr lang="en-US" sz="2800"/>
              <a:t>If adequate capsular support absent</a:t>
            </a:r>
            <a:endParaRPr lang="en-US" sz="3600"/>
          </a:p>
        </p:txBody>
      </p:sp>
      <p:sp>
        <p:nvSpPr>
          <p:cNvPr id="37892" name="Rectangle 4"/>
          <p:cNvSpPr>
            <a:spLocks noChangeArrowheads="1"/>
          </p:cNvSpPr>
          <p:nvPr/>
        </p:nvSpPr>
        <p:spPr bwMode="auto">
          <a:xfrm>
            <a:off x="67733" y="1981200"/>
            <a:ext cx="1505092" cy="59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 2.  Peripheral</a:t>
            </a:r>
          </a:p>
          <a:p>
            <a:pPr>
              <a:lnSpc>
                <a:spcPct val="80000"/>
              </a:lnSpc>
            </a:pPr>
            <a:r>
              <a:rPr lang="en-US" sz="1800"/>
              <a:t>      iridectomy</a:t>
            </a:r>
          </a:p>
        </p:txBody>
      </p:sp>
      <p:sp>
        <p:nvSpPr>
          <p:cNvPr id="37893" name="Rectangle 5"/>
          <p:cNvSpPr>
            <a:spLocks noChangeArrowheads="1"/>
          </p:cNvSpPr>
          <p:nvPr/>
        </p:nvSpPr>
        <p:spPr bwMode="auto">
          <a:xfrm>
            <a:off x="0" y="2830426"/>
            <a:ext cx="194764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  3.  Glide insertion</a:t>
            </a:r>
          </a:p>
        </p:txBody>
      </p:sp>
      <p:sp>
        <p:nvSpPr>
          <p:cNvPr id="37894" name="Rectangle 6"/>
          <p:cNvSpPr>
            <a:spLocks noChangeArrowheads="1"/>
          </p:cNvSpPr>
          <p:nvPr/>
        </p:nvSpPr>
        <p:spPr bwMode="auto">
          <a:xfrm>
            <a:off x="7179733" y="1905000"/>
            <a:ext cx="2031325" cy="75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80000"/>
              </a:lnSpc>
            </a:pPr>
            <a:r>
              <a:rPr lang="en-US" sz="1800"/>
              <a:t> 4. Coating of IOL </a:t>
            </a:r>
          </a:p>
          <a:p>
            <a:pPr>
              <a:lnSpc>
                <a:spcPct val="80000"/>
              </a:lnSpc>
            </a:pPr>
            <a:r>
              <a:rPr lang="en-US" sz="1800"/>
              <a:t>      with viscoelastic</a:t>
            </a:r>
          </a:p>
          <a:p>
            <a:pPr>
              <a:lnSpc>
                <a:spcPct val="80000"/>
              </a:lnSpc>
            </a:pPr>
            <a:r>
              <a:rPr lang="en-US" sz="1800"/>
              <a:t>      substance</a:t>
            </a:r>
          </a:p>
        </p:txBody>
      </p:sp>
      <p:sp>
        <p:nvSpPr>
          <p:cNvPr id="37895" name="Rectangle 7"/>
          <p:cNvSpPr>
            <a:spLocks noChangeArrowheads="1"/>
          </p:cNvSpPr>
          <p:nvPr/>
        </p:nvSpPr>
        <p:spPr bwMode="auto">
          <a:xfrm>
            <a:off x="203200" y="4800601"/>
            <a:ext cx="196367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 5.  Insertion of IOL</a:t>
            </a:r>
          </a:p>
        </p:txBody>
      </p:sp>
      <p:sp>
        <p:nvSpPr>
          <p:cNvPr id="37896" name="Rectangle 8"/>
          <p:cNvSpPr>
            <a:spLocks noChangeArrowheads="1"/>
          </p:cNvSpPr>
          <p:nvPr/>
        </p:nvSpPr>
        <p:spPr bwMode="auto">
          <a:xfrm>
            <a:off x="7179733" y="4800600"/>
            <a:ext cx="1554913" cy="59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  6. Suturing of</a:t>
            </a:r>
          </a:p>
          <a:p>
            <a:pPr>
              <a:lnSpc>
                <a:spcPct val="80000"/>
              </a:lnSpc>
            </a:pPr>
            <a:r>
              <a:rPr lang="en-US" sz="1800"/>
              <a:t>      incision</a:t>
            </a:r>
          </a:p>
        </p:txBody>
      </p:sp>
      <p:sp>
        <p:nvSpPr>
          <p:cNvPr id="37897" name="Rectangle 9"/>
          <p:cNvSpPr>
            <a:spLocks noChangeArrowheads="1"/>
          </p:cNvSpPr>
          <p:nvPr/>
        </p:nvSpPr>
        <p:spPr bwMode="auto">
          <a:xfrm>
            <a:off x="33867" y="1614488"/>
            <a:ext cx="247728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  1.  Constriction of pupil</a:t>
            </a:r>
          </a:p>
        </p:txBody>
      </p:sp>
      <p:pic>
        <p:nvPicPr>
          <p:cNvPr id="37898" name="Picture 10" descr="C:\My Documents\cat. surgery3.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302933" y="1219200"/>
            <a:ext cx="480906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11"/>
          <p:cNvSpPr>
            <a:spLocks noChangeArrowheads="1"/>
          </p:cNvSpPr>
          <p:nvPr/>
        </p:nvSpPr>
        <p:spPr bwMode="auto">
          <a:xfrm>
            <a:off x="2302933" y="1219200"/>
            <a:ext cx="4809067" cy="5334000"/>
          </a:xfrm>
          <a:prstGeom prst="rect">
            <a:avLst/>
          </a:prstGeom>
          <a:noFill/>
          <a:ln w="28575">
            <a:solidFill>
              <a:srgbClr val="FAFD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Line 12"/>
          <p:cNvSpPr>
            <a:spLocks noChangeShapeType="1"/>
          </p:cNvSpPr>
          <p:nvPr/>
        </p:nvSpPr>
        <p:spPr bwMode="auto">
          <a:xfrm>
            <a:off x="4673600" y="1219200"/>
            <a:ext cx="0" cy="53340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1" name="Line 13"/>
          <p:cNvSpPr>
            <a:spLocks noChangeShapeType="1"/>
          </p:cNvSpPr>
          <p:nvPr/>
        </p:nvSpPr>
        <p:spPr bwMode="auto">
          <a:xfrm>
            <a:off x="2302933" y="3886200"/>
            <a:ext cx="4809067" cy="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348625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endParaRPr lang="en-US"/>
          </a:p>
        </p:txBody>
      </p:sp>
      <p:sp>
        <p:nvSpPr>
          <p:cNvPr id="159747" name="Rectangle 3"/>
          <p:cNvSpPr>
            <a:spLocks noGrp="1" noChangeArrowheads="1"/>
          </p:cNvSpPr>
          <p:nvPr>
            <p:ph type="body" idx="1"/>
          </p:nvPr>
        </p:nvSpPr>
        <p:spPr/>
        <p:txBody>
          <a:bodyPr/>
          <a:lstStyle/>
          <a:p>
            <a:pPr>
              <a:lnSpc>
                <a:spcPct val="90000"/>
              </a:lnSpc>
            </a:pPr>
            <a:r>
              <a:rPr lang="en-US" sz="2800"/>
              <a:t>Patients usually go home the same day</a:t>
            </a:r>
          </a:p>
          <a:p>
            <a:pPr>
              <a:lnSpc>
                <a:spcPct val="90000"/>
              </a:lnSpc>
            </a:pPr>
            <a:r>
              <a:rPr lang="en-US" sz="2800">
                <a:solidFill>
                  <a:srgbClr val="000000"/>
                </a:solidFill>
                <a:cs typeface="Arial" charset="0"/>
              </a:rPr>
              <a:t>Patients are seen in the office the next day, the following week, and then again after a month so that he or she can check the healing progress</a:t>
            </a:r>
          </a:p>
          <a:p>
            <a:pPr fontAlgn="t">
              <a:lnSpc>
                <a:spcPct val="90000"/>
              </a:lnSpc>
            </a:pPr>
            <a:r>
              <a:rPr lang="en-US" sz="2800">
                <a:solidFill>
                  <a:srgbClr val="000000"/>
                </a:solidFill>
                <a:cs typeface="Arial" charset="0"/>
              </a:rPr>
              <a:t>It's normal to feel mild discomfort for a couple of days after surgery</a:t>
            </a:r>
          </a:p>
          <a:p>
            <a:pPr fontAlgn="t">
              <a:lnSpc>
                <a:spcPct val="90000"/>
              </a:lnSpc>
            </a:pPr>
            <a:r>
              <a:rPr lang="en-US" sz="2800">
                <a:solidFill>
                  <a:srgbClr val="000000"/>
                </a:solidFill>
                <a:cs typeface="Arial" charset="0"/>
              </a:rPr>
              <a:t>You may wear an eye patch or protective shield the day of surgery</a:t>
            </a:r>
          </a:p>
          <a:p>
            <a:pPr fontAlgn="t">
              <a:lnSpc>
                <a:spcPct val="90000"/>
              </a:lnSpc>
            </a:pPr>
            <a:r>
              <a:rPr lang="en-US" sz="2800">
                <a:solidFill>
                  <a:srgbClr val="000000"/>
                </a:solidFill>
                <a:cs typeface="Arial" charset="0"/>
              </a:rPr>
              <a:t>Your doctor may prescribe medications to prevent infection and control eye pressure</a:t>
            </a:r>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p:txBody>
      </p:sp>
    </p:spTree>
    <p:extLst>
      <p:ext uri="{BB962C8B-B14F-4D97-AF65-F5344CB8AC3E}">
        <p14:creationId xmlns:p14="http://schemas.microsoft.com/office/powerpoint/2010/main" val="169126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Post-op Course</a:t>
            </a:r>
          </a:p>
        </p:txBody>
      </p:sp>
      <p:sp>
        <p:nvSpPr>
          <p:cNvPr id="160771" name="Rectangle 3"/>
          <p:cNvSpPr>
            <a:spLocks noGrp="1" noChangeArrowheads="1"/>
          </p:cNvSpPr>
          <p:nvPr>
            <p:ph type="body" idx="1"/>
          </p:nvPr>
        </p:nvSpPr>
        <p:spPr/>
        <p:txBody>
          <a:bodyPr/>
          <a:lstStyle/>
          <a:p>
            <a:r>
              <a:rPr lang="en-US"/>
              <a:t>Patients are usually examined 1 day, 1 week and then one month after the surgery date</a:t>
            </a:r>
          </a:p>
        </p:txBody>
      </p:sp>
    </p:spTree>
    <p:extLst>
      <p:ext uri="{BB962C8B-B14F-4D97-AF65-F5344CB8AC3E}">
        <p14:creationId xmlns:p14="http://schemas.microsoft.com/office/powerpoint/2010/main" val="110879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Complications of Surgery</a:t>
            </a:r>
          </a:p>
        </p:txBody>
      </p:sp>
      <p:sp>
        <p:nvSpPr>
          <p:cNvPr id="161795" name="Rectangle 3"/>
          <p:cNvSpPr>
            <a:spLocks noGrp="1" noChangeArrowheads="1"/>
          </p:cNvSpPr>
          <p:nvPr>
            <p:ph type="body" idx="1"/>
          </p:nvPr>
        </p:nvSpPr>
        <p:spPr/>
        <p:txBody>
          <a:bodyPr/>
          <a:lstStyle/>
          <a:p>
            <a:r>
              <a:rPr lang="en-US"/>
              <a:t>Vitreous Loss- 3.1%</a:t>
            </a:r>
          </a:p>
          <a:p>
            <a:r>
              <a:rPr lang="en-US"/>
              <a:t>Vitreous Hemorrhage-0.3%</a:t>
            </a:r>
          </a:p>
          <a:p>
            <a:r>
              <a:rPr lang="en-US"/>
              <a:t>Uveitis-1.8%</a:t>
            </a:r>
          </a:p>
          <a:p>
            <a:r>
              <a:rPr lang="en-US"/>
              <a:t>Increased Eye Pressure- 1.2%</a:t>
            </a:r>
          </a:p>
          <a:p>
            <a:r>
              <a:rPr lang="en-US"/>
              <a:t>Retinal Detachment- 0.7%</a:t>
            </a:r>
          </a:p>
          <a:p>
            <a:r>
              <a:rPr lang="en-US"/>
              <a:t>Endophthalmitis- 0.13%</a:t>
            </a:r>
          </a:p>
        </p:txBody>
      </p:sp>
    </p:spTree>
    <p:extLst>
      <p:ext uri="{BB962C8B-B14F-4D97-AF65-F5344CB8AC3E}">
        <p14:creationId xmlns:p14="http://schemas.microsoft.com/office/powerpoint/2010/main" val="3402359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Post Operative Period</a:t>
            </a:r>
          </a:p>
        </p:txBody>
      </p:sp>
      <p:sp>
        <p:nvSpPr>
          <p:cNvPr id="162819" name="Rectangle 3"/>
          <p:cNvSpPr>
            <a:spLocks noGrp="1" noChangeArrowheads="1"/>
          </p:cNvSpPr>
          <p:nvPr>
            <p:ph type="body" idx="1"/>
          </p:nvPr>
        </p:nvSpPr>
        <p:spPr/>
        <p:txBody>
          <a:bodyPr/>
          <a:lstStyle/>
          <a:p>
            <a:pPr fontAlgn="t">
              <a:lnSpc>
                <a:spcPct val="90000"/>
              </a:lnSpc>
            </a:pPr>
            <a:r>
              <a:rPr lang="en-US" sz="2800">
                <a:solidFill>
                  <a:srgbClr val="000000"/>
                </a:solidFill>
                <a:cs typeface="Arial" charset="0"/>
              </a:rPr>
              <a:t>Contact your doctor immediately if you experience any of the following signs or symptoms after cataract surgery:</a:t>
            </a:r>
          </a:p>
          <a:p>
            <a:pPr lvl="1" fontAlgn="t">
              <a:lnSpc>
                <a:spcPct val="90000"/>
              </a:lnSpc>
            </a:pPr>
            <a:r>
              <a:rPr lang="en-US" sz="2400">
                <a:solidFill>
                  <a:srgbClr val="000000"/>
                </a:solidFill>
                <a:cs typeface="Arial" charset="0"/>
              </a:rPr>
              <a:t>Vision loss </a:t>
            </a:r>
          </a:p>
          <a:p>
            <a:pPr lvl="1" fontAlgn="t">
              <a:lnSpc>
                <a:spcPct val="90000"/>
              </a:lnSpc>
            </a:pPr>
            <a:r>
              <a:rPr lang="en-US" sz="2400">
                <a:solidFill>
                  <a:srgbClr val="000000"/>
                </a:solidFill>
                <a:cs typeface="Arial" charset="0"/>
              </a:rPr>
              <a:t>Pain that persists despite the use of over-the-counter pain medications </a:t>
            </a:r>
          </a:p>
          <a:p>
            <a:pPr lvl="1" fontAlgn="t">
              <a:lnSpc>
                <a:spcPct val="90000"/>
              </a:lnSpc>
            </a:pPr>
            <a:r>
              <a:rPr lang="en-US" sz="2400">
                <a:solidFill>
                  <a:srgbClr val="000000"/>
                </a:solidFill>
                <a:cs typeface="Arial" charset="0"/>
              </a:rPr>
              <a:t>A definite increase in eye redness </a:t>
            </a:r>
          </a:p>
          <a:p>
            <a:pPr lvl="1" fontAlgn="t">
              <a:lnSpc>
                <a:spcPct val="90000"/>
              </a:lnSpc>
            </a:pPr>
            <a:r>
              <a:rPr lang="en-US" sz="2400">
                <a:solidFill>
                  <a:srgbClr val="000000"/>
                </a:solidFill>
                <a:cs typeface="Arial" charset="0"/>
              </a:rPr>
              <a:t>Light flashes or multiple spots (floaters) in front of the eye </a:t>
            </a:r>
          </a:p>
          <a:p>
            <a:pPr lvl="1" fontAlgn="t">
              <a:lnSpc>
                <a:spcPct val="90000"/>
              </a:lnSpc>
            </a:pPr>
            <a:r>
              <a:rPr lang="en-US" sz="2400">
                <a:solidFill>
                  <a:srgbClr val="000000"/>
                </a:solidFill>
                <a:cs typeface="Arial" charset="0"/>
              </a:rPr>
              <a:t>Nausea, vomiting or excessive coughing </a:t>
            </a:r>
          </a:p>
        </p:txBody>
      </p:sp>
    </p:spTree>
    <p:extLst>
      <p:ext uri="{BB962C8B-B14F-4D97-AF65-F5344CB8AC3E}">
        <p14:creationId xmlns:p14="http://schemas.microsoft.com/office/powerpoint/2010/main" val="259501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685800"/>
          </a:xfrm>
        </p:spPr>
        <p:txBody>
          <a:bodyPr>
            <a:normAutofit fontScale="90000"/>
          </a:bodyPr>
          <a:lstStyle/>
          <a:p>
            <a:r>
              <a:rPr lang="en-US"/>
              <a:t>Diabetic Retinopathy</a:t>
            </a:r>
          </a:p>
        </p:txBody>
      </p:sp>
      <p:pic>
        <p:nvPicPr>
          <p:cNvPr id="4099" name="Picture 3" descr="D:\LIBRARY\CA110004.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28800"/>
            <a:ext cx="3071813" cy="3060700"/>
          </a:xfrm>
          <a:prstGeom prst="rect">
            <a:avLst/>
          </a:prstGeom>
          <a:noFill/>
          <a:extLst>
            <a:ext uri="{909E8E84-426E-40DD-AFC4-6F175D3DCCD1}">
              <a14:hiddenFill xmlns:a14="http://schemas.microsoft.com/office/drawing/2010/main">
                <a:solidFill>
                  <a:srgbClr val="FFFFFF"/>
                </a:solidFill>
              </a14:hiddenFill>
            </a:ext>
          </a:extLst>
        </p:spPr>
      </p:pic>
      <p:sp>
        <p:nvSpPr>
          <p:cNvPr id="4108" name="Line 12"/>
          <p:cNvSpPr>
            <a:spLocks noChangeShapeType="1"/>
          </p:cNvSpPr>
          <p:nvPr/>
        </p:nvSpPr>
        <p:spPr bwMode="auto">
          <a:xfrm>
            <a:off x="533400" y="914400"/>
            <a:ext cx="8001000" cy="0"/>
          </a:xfrm>
          <a:prstGeom prst="line">
            <a:avLst/>
          </a:prstGeom>
          <a:noFill/>
          <a:ln w="38100">
            <a:solidFill>
              <a:srgbClr val="D5031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Text Box 13"/>
          <p:cNvSpPr txBox="1">
            <a:spLocks noChangeArrowheads="1"/>
          </p:cNvSpPr>
          <p:nvPr/>
        </p:nvSpPr>
        <p:spPr bwMode="auto">
          <a:xfrm>
            <a:off x="3657600" y="1066800"/>
            <a:ext cx="54864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800" b="1" dirty="0">
                <a:latin typeface="Arial" charset="0"/>
              </a:rPr>
              <a:t> Diabetic retinopathy is the most common cause of new cases of blindness among adults 20-74 years of age.</a:t>
            </a:r>
          </a:p>
          <a:p>
            <a:pPr>
              <a:spcBef>
                <a:spcPct val="50000"/>
              </a:spcBef>
              <a:buFontTx/>
              <a:buChar char="•"/>
            </a:pPr>
            <a:r>
              <a:rPr lang="en-US" sz="2800" b="1" dirty="0">
                <a:latin typeface="Arial" charset="0"/>
              </a:rPr>
              <a:t> Each year, between 12,000 to 24,000 people lose their sight because of diabetes.</a:t>
            </a:r>
          </a:p>
          <a:p>
            <a:pPr>
              <a:spcBef>
                <a:spcPct val="50000"/>
              </a:spcBef>
              <a:buFontTx/>
              <a:buChar char="•"/>
            </a:pPr>
            <a:r>
              <a:rPr lang="en-US" sz="2800" b="1" dirty="0">
                <a:latin typeface="Arial" charset="0"/>
              </a:rPr>
              <a:t> During the first two decades of disease, nearly all patients with type 1 diabetes and over 60% of patients with type 2 diabetes have retinopathy</a:t>
            </a:r>
          </a:p>
          <a:p>
            <a:pPr>
              <a:spcBef>
                <a:spcPct val="50000"/>
              </a:spcBef>
              <a:buFontTx/>
              <a:buChar char="•"/>
            </a:pPr>
            <a:endParaRPr lang="en-US" sz="2800" b="1" dirty="0">
              <a:latin typeface="Arial" charset="0"/>
            </a:endParaRPr>
          </a:p>
        </p:txBody>
      </p:sp>
    </p:spTree>
    <p:extLst>
      <p:ext uri="{BB962C8B-B14F-4D97-AF65-F5344CB8AC3E}">
        <p14:creationId xmlns:p14="http://schemas.microsoft.com/office/powerpoint/2010/main" val="394830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9">
                                            <p:txEl>
                                              <p:pRg st="0" end="0"/>
                                            </p:txEl>
                                          </p:spTgt>
                                        </p:tgtEl>
                                        <p:attrNameLst>
                                          <p:attrName>style.visibility</p:attrName>
                                        </p:attrNameLst>
                                      </p:cBhvr>
                                      <p:to>
                                        <p:strVal val="visible"/>
                                      </p:to>
                                    </p:set>
                                    <p:animEffect transition="in" filter="wipe(up)">
                                      <p:cBhvr>
                                        <p:cTn id="7" dur="500"/>
                                        <p:tgtEl>
                                          <p:spTgt spid="41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9">
                                            <p:txEl>
                                              <p:pRg st="1" end="1"/>
                                            </p:txEl>
                                          </p:spTgt>
                                        </p:tgtEl>
                                        <p:attrNameLst>
                                          <p:attrName>style.visibility</p:attrName>
                                        </p:attrNameLst>
                                      </p:cBhvr>
                                      <p:to>
                                        <p:strVal val="visible"/>
                                      </p:to>
                                    </p:set>
                                    <p:animEffect transition="in" filter="wipe(up)">
                                      <p:cBhvr>
                                        <p:cTn id="12" dur="500"/>
                                        <p:tgtEl>
                                          <p:spTgt spid="41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09">
                                            <p:txEl>
                                              <p:pRg st="2" end="2"/>
                                            </p:txEl>
                                          </p:spTgt>
                                        </p:tgtEl>
                                        <p:attrNameLst>
                                          <p:attrName>style.visibility</p:attrName>
                                        </p:attrNameLst>
                                      </p:cBhvr>
                                      <p:to>
                                        <p:strVal val="visible"/>
                                      </p:to>
                                    </p:set>
                                    <p:animEffect transition="in" filter="wipe(up)">
                                      <p:cBhvr>
                                        <p:cTn id="17" dur="500"/>
                                        <p:tgtEl>
                                          <p:spTgt spid="4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28600"/>
            <a:ext cx="7772400" cy="1143000"/>
          </a:xfrm>
        </p:spPr>
        <p:txBody>
          <a:bodyPr/>
          <a:lstStyle/>
          <a:p>
            <a:r>
              <a:rPr lang="en-GB" sz="1800" b="1" u="sng">
                <a:cs typeface="Arial" charset="0"/>
              </a:rPr>
              <a:t>A classification of diabetic retinopathy</a:t>
            </a:r>
          </a:p>
        </p:txBody>
      </p:sp>
      <p:sp>
        <p:nvSpPr>
          <p:cNvPr id="16387" name="Rectangle 3"/>
          <p:cNvSpPr>
            <a:spLocks noGrp="1" noChangeArrowheads="1"/>
          </p:cNvSpPr>
          <p:nvPr>
            <p:ph type="body" idx="1"/>
          </p:nvPr>
        </p:nvSpPr>
        <p:spPr>
          <a:xfrm>
            <a:off x="13855" y="381000"/>
            <a:ext cx="7772400" cy="4114800"/>
          </a:xfrm>
        </p:spPr>
        <p:txBody>
          <a:bodyPr>
            <a:noAutofit/>
          </a:bodyPr>
          <a:lstStyle/>
          <a:p>
            <a:pPr>
              <a:lnSpc>
                <a:spcPct val="90000"/>
              </a:lnSpc>
            </a:pPr>
            <a:r>
              <a:rPr lang="en-GB" sz="4000" dirty="0">
                <a:cs typeface="Times New Roman" pitchFamily="18" charset="0"/>
              </a:rPr>
              <a:t> </a:t>
            </a:r>
          </a:p>
          <a:p>
            <a:pPr>
              <a:lnSpc>
                <a:spcPct val="90000"/>
              </a:lnSpc>
            </a:pPr>
            <a:r>
              <a:rPr lang="en-GB" sz="1200" dirty="0">
                <a:cs typeface="Times New Roman" pitchFamily="18" charset="0"/>
              </a:rPr>
              <a:t>A useful classification according to the types of lesions detected on </a:t>
            </a:r>
          </a:p>
          <a:p>
            <a:pPr>
              <a:lnSpc>
                <a:spcPct val="90000"/>
              </a:lnSpc>
            </a:pPr>
            <a:r>
              <a:rPr lang="en-GB" sz="1200" dirty="0" err="1">
                <a:cs typeface="Times New Roman" pitchFamily="18" charset="0"/>
              </a:rPr>
              <a:t>fundoscopy</a:t>
            </a:r>
            <a:r>
              <a:rPr lang="en-GB" sz="1200" dirty="0">
                <a:cs typeface="Times New Roman" pitchFamily="18" charset="0"/>
              </a:rPr>
              <a:t> is as follows:</a:t>
            </a:r>
          </a:p>
          <a:p>
            <a:pPr>
              <a:lnSpc>
                <a:spcPct val="90000"/>
              </a:lnSpc>
            </a:pPr>
            <a:r>
              <a:rPr lang="en-GB" sz="1200" b="1" dirty="0">
                <a:cs typeface="Times New Roman" pitchFamily="18" charset="0"/>
              </a:rPr>
              <a:t> </a:t>
            </a:r>
            <a:r>
              <a:rPr lang="en-GB" sz="1200" b="1" dirty="0" smtClean="0">
                <a:cs typeface="Times New Roman" pitchFamily="18" charset="0"/>
              </a:rPr>
              <a:t>  </a:t>
            </a:r>
            <a:endParaRPr lang="en-GB" sz="1200" dirty="0">
              <a:cs typeface="Times New Roman" pitchFamily="18" charset="0"/>
            </a:endParaRPr>
          </a:p>
          <a:p>
            <a:pPr>
              <a:lnSpc>
                <a:spcPct val="90000"/>
              </a:lnSpc>
            </a:pPr>
            <a:r>
              <a:rPr lang="en-GB" sz="1200" b="1" dirty="0">
                <a:cs typeface="Times New Roman" pitchFamily="18" charset="0"/>
              </a:rPr>
              <a:t>Non-proliferative diabetic retinopathy (NPDR)</a:t>
            </a:r>
            <a:endParaRPr lang="en-GB" sz="1200" dirty="0">
              <a:cs typeface="Times New Roman" pitchFamily="18" charset="0"/>
            </a:endParaRPr>
          </a:p>
          <a:p>
            <a:pPr>
              <a:lnSpc>
                <a:spcPct val="90000"/>
              </a:lnSpc>
            </a:pPr>
            <a:r>
              <a:rPr lang="en-GB" sz="1200" b="1" dirty="0">
                <a:cs typeface="Times New Roman" pitchFamily="18" charset="0"/>
              </a:rPr>
              <a:t> </a:t>
            </a:r>
            <a:endParaRPr lang="en-GB" sz="1200" dirty="0">
              <a:cs typeface="Times New Roman" pitchFamily="18" charset="0"/>
            </a:endParaRPr>
          </a:p>
          <a:p>
            <a:pPr>
              <a:lnSpc>
                <a:spcPct val="90000"/>
              </a:lnSpc>
            </a:pPr>
            <a:r>
              <a:rPr lang="en-GB" sz="1200" b="1" dirty="0">
                <a:cs typeface="Times New Roman" pitchFamily="18" charset="0"/>
              </a:rPr>
              <a:t>Mild non-proliferative diabetic retinopathy</a:t>
            </a:r>
            <a:endParaRPr lang="en-GB" sz="1200" dirty="0">
              <a:cs typeface="Times New Roman" pitchFamily="18" charset="0"/>
            </a:endParaRPr>
          </a:p>
          <a:p>
            <a:pPr>
              <a:lnSpc>
                <a:spcPct val="90000"/>
              </a:lnSpc>
            </a:pPr>
            <a:r>
              <a:rPr lang="en-GB" sz="1200" dirty="0" err="1">
                <a:cs typeface="Times New Roman" pitchFamily="18" charset="0"/>
              </a:rPr>
              <a:t>Microaneurysms</a:t>
            </a:r>
            <a:endParaRPr lang="en-GB" sz="1200" dirty="0">
              <a:cs typeface="Times New Roman" pitchFamily="18" charset="0"/>
            </a:endParaRPr>
          </a:p>
          <a:p>
            <a:pPr>
              <a:lnSpc>
                <a:spcPct val="90000"/>
              </a:lnSpc>
            </a:pPr>
            <a:r>
              <a:rPr lang="en-GB" sz="1200" dirty="0">
                <a:cs typeface="Times New Roman" pitchFamily="18" charset="0"/>
              </a:rPr>
              <a:t>Dot and blot haemorrhages</a:t>
            </a:r>
          </a:p>
          <a:p>
            <a:pPr>
              <a:lnSpc>
                <a:spcPct val="90000"/>
              </a:lnSpc>
            </a:pPr>
            <a:r>
              <a:rPr lang="en-GB" sz="1200" dirty="0">
                <a:cs typeface="Times New Roman" pitchFamily="18" charset="0"/>
              </a:rPr>
              <a:t>Hard ( intra-retinal ) exudates</a:t>
            </a:r>
          </a:p>
          <a:p>
            <a:pPr>
              <a:lnSpc>
                <a:spcPct val="90000"/>
              </a:lnSpc>
            </a:pPr>
            <a:r>
              <a:rPr lang="en-GB" sz="1200" dirty="0">
                <a:cs typeface="Times New Roman" pitchFamily="18" charset="0"/>
              </a:rPr>
              <a:t> </a:t>
            </a:r>
          </a:p>
          <a:p>
            <a:pPr>
              <a:lnSpc>
                <a:spcPct val="90000"/>
              </a:lnSpc>
            </a:pPr>
            <a:r>
              <a:rPr lang="en-GB" sz="1200" b="1" dirty="0">
                <a:cs typeface="Times New Roman" pitchFamily="18" charset="0"/>
              </a:rPr>
              <a:t>Moderate-to-severe non-proliferative diabetic retinopathy</a:t>
            </a:r>
            <a:endParaRPr lang="en-GB" sz="1200" dirty="0">
              <a:cs typeface="Times New Roman" pitchFamily="18" charset="0"/>
            </a:endParaRPr>
          </a:p>
          <a:p>
            <a:pPr>
              <a:lnSpc>
                <a:spcPct val="90000"/>
              </a:lnSpc>
            </a:pPr>
            <a:r>
              <a:rPr lang="en-GB" sz="1200" dirty="0">
                <a:cs typeface="Times New Roman" pitchFamily="18" charset="0"/>
              </a:rPr>
              <a:t> </a:t>
            </a:r>
          </a:p>
          <a:p>
            <a:pPr>
              <a:lnSpc>
                <a:spcPct val="90000"/>
              </a:lnSpc>
            </a:pPr>
            <a:r>
              <a:rPr lang="en-GB" sz="1200" dirty="0">
                <a:cs typeface="Times New Roman" pitchFamily="18" charset="0"/>
              </a:rPr>
              <a:t>The above lesions, usually with exacerbation,  plus:</a:t>
            </a:r>
          </a:p>
          <a:p>
            <a:pPr>
              <a:lnSpc>
                <a:spcPct val="90000"/>
              </a:lnSpc>
            </a:pPr>
            <a:r>
              <a:rPr lang="en-GB" sz="1200" dirty="0">
                <a:cs typeface="Times New Roman" pitchFamily="18" charset="0"/>
              </a:rPr>
              <a:t>Cotton-wool spots</a:t>
            </a:r>
          </a:p>
          <a:p>
            <a:pPr>
              <a:lnSpc>
                <a:spcPct val="90000"/>
              </a:lnSpc>
            </a:pPr>
            <a:r>
              <a:rPr lang="en-GB" sz="1200" dirty="0">
                <a:cs typeface="Times New Roman" pitchFamily="18" charset="0"/>
              </a:rPr>
              <a:t>Venous beading and loops</a:t>
            </a:r>
          </a:p>
          <a:p>
            <a:pPr>
              <a:lnSpc>
                <a:spcPct val="90000"/>
              </a:lnSpc>
            </a:pPr>
            <a:r>
              <a:rPr lang="en-GB" sz="1200" dirty="0" err="1">
                <a:cs typeface="Times New Roman" pitchFamily="18" charset="0"/>
              </a:rPr>
              <a:t>Intraretinal</a:t>
            </a:r>
            <a:r>
              <a:rPr lang="en-GB" sz="1200" dirty="0">
                <a:cs typeface="Times New Roman" pitchFamily="18" charset="0"/>
              </a:rPr>
              <a:t> </a:t>
            </a:r>
            <a:r>
              <a:rPr lang="en-GB" sz="1200" dirty="0" err="1">
                <a:cs typeface="Times New Roman" pitchFamily="18" charset="0"/>
              </a:rPr>
              <a:t>microvascular</a:t>
            </a:r>
            <a:r>
              <a:rPr lang="en-GB" sz="1200" dirty="0">
                <a:cs typeface="Times New Roman" pitchFamily="18" charset="0"/>
              </a:rPr>
              <a:t> abnormalities ( IRMA )</a:t>
            </a:r>
          </a:p>
          <a:p>
            <a:pPr>
              <a:lnSpc>
                <a:spcPct val="90000"/>
              </a:lnSpc>
            </a:pPr>
            <a:r>
              <a:rPr lang="en-GB" sz="1200" dirty="0">
                <a:cs typeface="Times New Roman" pitchFamily="18" charset="0"/>
              </a:rPr>
              <a:t> </a:t>
            </a:r>
          </a:p>
          <a:p>
            <a:pPr>
              <a:lnSpc>
                <a:spcPct val="90000"/>
              </a:lnSpc>
            </a:pPr>
            <a:r>
              <a:rPr lang="en-GB" sz="1200" b="1" dirty="0">
                <a:cs typeface="Times New Roman" pitchFamily="18" charset="0"/>
              </a:rPr>
              <a:t>Proliferative diabetic retinopathy</a:t>
            </a:r>
            <a:endParaRPr lang="en-GB" sz="1200" dirty="0">
              <a:cs typeface="Times New Roman" pitchFamily="18" charset="0"/>
            </a:endParaRPr>
          </a:p>
          <a:p>
            <a:pPr>
              <a:lnSpc>
                <a:spcPct val="90000"/>
              </a:lnSpc>
            </a:pPr>
            <a:r>
              <a:rPr lang="en-GB" sz="1200" dirty="0">
                <a:cs typeface="Times New Roman" pitchFamily="18" charset="0"/>
              </a:rPr>
              <a:t> </a:t>
            </a:r>
          </a:p>
          <a:p>
            <a:pPr>
              <a:lnSpc>
                <a:spcPct val="90000"/>
              </a:lnSpc>
            </a:pPr>
            <a:r>
              <a:rPr lang="en-GB" sz="1200" dirty="0">
                <a:cs typeface="Times New Roman" pitchFamily="18" charset="0"/>
              </a:rPr>
              <a:t>Neovascularization of the retina, optic disc or iris</a:t>
            </a:r>
          </a:p>
          <a:p>
            <a:pPr>
              <a:lnSpc>
                <a:spcPct val="90000"/>
              </a:lnSpc>
            </a:pPr>
            <a:r>
              <a:rPr lang="en-GB" sz="1200" dirty="0">
                <a:cs typeface="Times New Roman" pitchFamily="18" charset="0"/>
              </a:rPr>
              <a:t>Fibrous tissue adherent to vitreous face of retina</a:t>
            </a:r>
          </a:p>
          <a:p>
            <a:pPr>
              <a:lnSpc>
                <a:spcPct val="90000"/>
              </a:lnSpc>
            </a:pPr>
            <a:r>
              <a:rPr lang="en-GB" sz="1200" dirty="0">
                <a:cs typeface="Times New Roman" pitchFamily="18" charset="0"/>
              </a:rPr>
              <a:t>Retinal detachment</a:t>
            </a:r>
          </a:p>
          <a:p>
            <a:pPr>
              <a:lnSpc>
                <a:spcPct val="90000"/>
              </a:lnSpc>
            </a:pPr>
            <a:r>
              <a:rPr lang="en-GB" sz="1200" dirty="0">
                <a:cs typeface="Times New Roman" pitchFamily="18" charset="0"/>
              </a:rPr>
              <a:t>Vitreous haemorrhage</a:t>
            </a:r>
          </a:p>
          <a:p>
            <a:pPr>
              <a:lnSpc>
                <a:spcPct val="90000"/>
              </a:lnSpc>
            </a:pPr>
            <a:r>
              <a:rPr lang="en-GB" sz="1200" dirty="0">
                <a:cs typeface="Times New Roman" pitchFamily="18" charset="0"/>
              </a:rPr>
              <a:t>Pre retinal haemorrhage</a:t>
            </a:r>
          </a:p>
          <a:p>
            <a:pPr>
              <a:lnSpc>
                <a:spcPct val="90000"/>
              </a:lnSpc>
            </a:pPr>
            <a:r>
              <a:rPr lang="en-GB" sz="1200" dirty="0">
                <a:cs typeface="Times New Roman" pitchFamily="18" charset="0"/>
              </a:rPr>
              <a:t> </a:t>
            </a:r>
          </a:p>
          <a:p>
            <a:pPr>
              <a:lnSpc>
                <a:spcPct val="90000"/>
              </a:lnSpc>
            </a:pPr>
            <a:r>
              <a:rPr lang="en-GB" sz="1200" b="1" dirty="0" err="1">
                <a:cs typeface="Times New Roman" pitchFamily="18" charset="0"/>
              </a:rPr>
              <a:t>Maculopathy</a:t>
            </a:r>
            <a:r>
              <a:rPr lang="en-GB" sz="1200" b="1" dirty="0">
                <a:cs typeface="Times New Roman" pitchFamily="18" charset="0"/>
              </a:rPr>
              <a:t> </a:t>
            </a:r>
            <a:endParaRPr lang="en-GB" sz="1200" dirty="0">
              <a:cs typeface="Times New Roman" pitchFamily="18" charset="0"/>
            </a:endParaRPr>
          </a:p>
          <a:p>
            <a:pPr>
              <a:lnSpc>
                <a:spcPct val="90000"/>
              </a:lnSpc>
            </a:pPr>
            <a:r>
              <a:rPr lang="en-GB" sz="1200" dirty="0">
                <a:cs typeface="Times New Roman" pitchFamily="18" charset="0"/>
              </a:rPr>
              <a:t>Clinically significant macular oedema  (CSME )</a:t>
            </a:r>
          </a:p>
          <a:p>
            <a:pPr>
              <a:lnSpc>
                <a:spcPct val="90000"/>
              </a:lnSpc>
            </a:pPr>
            <a:r>
              <a:rPr lang="en-GB" sz="1200" dirty="0">
                <a:cs typeface="Times New Roman" pitchFamily="18" charset="0"/>
              </a:rPr>
              <a:t>Ischaemic </a:t>
            </a:r>
            <a:r>
              <a:rPr lang="en-GB" sz="1200" dirty="0" err="1">
                <a:cs typeface="Times New Roman" pitchFamily="18" charset="0"/>
              </a:rPr>
              <a:t>Maculopathy</a:t>
            </a:r>
            <a:endParaRPr lang="en-GB" sz="1200" dirty="0">
              <a:cs typeface="Times New Roman" pitchFamily="18" charset="0"/>
            </a:endParaRPr>
          </a:p>
          <a:p>
            <a:pPr>
              <a:lnSpc>
                <a:spcPct val="90000"/>
              </a:lnSpc>
            </a:pPr>
            <a:endParaRPr lang="en-GB" sz="1200" dirty="0"/>
          </a:p>
        </p:txBody>
      </p:sp>
      <p:graphicFrame>
        <p:nvGraphicFramePr>
          <p:cNvPr id="16388" name="Object 4"/>
          <p:cNvGraphicFramePr>
            <a:graphicFrameLocks noChangeAspect="1"/>
          </p:cNvGraphicFramePr>
          <p:nvPr/>
        </p:nvGraphicFramePr>
        <p:xfrm>
          <a:off x="4953000" y="4191000"/>
          <a:ext cx="1419225" cy="1857375"/>
        </p:xfrm>
        <a:graphic>
          <a:graphicData uri="http://schemas.openxmlformats.org/presentationml/2006/ole">
            <mc:AlternateContent xmlns:mc="http://schemas.openxmlformats.org/markup-compatibility/2006">
              <mc:Choice xmlns:v="urn:schemas-microsoft-com:vml" Requires="v">
                <p:oleObj spid="_x0000_s1032" name="CorelPhotoPaint.Image.8" r:id="rId3" imgW="1419048" imgH="1857143" progId="CorelPhotoPaint.Image.8">
                  <p:embed/>
                </p:oleObj>
              </mc:Choice>
              <mc:Fallback>
                <p:oleObj name="CorelPhotoPaint.Image.8" r:id="rId3" imgW="1419048" imgH="1857143"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91000"/>
                        <a:ext cx="141922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1468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GB" sz="3200">
                <a:cs typeface="Arial" charset="0"/>
              </a:rPr>
              <a:t>Pathogenesis of Diabetic Microangiopathy</a:t>
            </a:r>
            <a:r>
              <a:rPr lang="en-GB" sz="3200">
                <a:cs typeface="Times New Roman" pitchFamily="18" charset="0"/>
              </a:rPr>
              <a:t/>
            </a:r>
            <a:br>
              <a:rPr lang="en-GB" sz="3200">
                <a:cs typeface="Times New Roman" pitchFamily="18" charset="0"/>
              </a:rPr>
            </a:br>
            <a:r>
              <a:rPr lang="en-GB" sz="3200">
                <a:cs typeface="Arial" charset="0"/>
              </a:rPr>
              <a:t> </a:t>
            </a:r>
            <a:r>
              <a:rPr lang="en-GB" sz="3200">
                <a:cs typeface="Times New Roman" pitchFamily="18" charset="0"/>
              </a:rPr>
              <a:t/>
            </a:r>
            <a:br>
              <a:rPr lang="en-GB" sz="3200">
                <a:cs typeface="Times New Roman" pitchFamily="18" charset="0"/>
              </a:rPr>
            </a:br>
            <a:endParaRPr lang="en-GB" sz="3200">
              <a:cs typeface="Times New Roman" pitchFamily="18" charset="0"/>
            </a:endParaRPr>
          </a:p>
        </p:txBody>
      </p:sp>
      <p:sp>
        <p:nvSpPr>
          <p:cNvPr id="7171" name="Rectangle 3"/>
          <p:cNvSpPr>
            <a:spLocks noGrp="1" noChangeArrowheads="1"/>
          </p:cNvSpPr>
          <p:nvPr>
            <p:ph type="body" idx="1"/>
          </p:nvPr>
        </p:nvSpPr>
        <p:spPr/>
        <p:txBody>
          <a:bodyPr>
            <a:noAutofit/>
          </a:bodyPr>
          <a:lstStyle/>
          <a:p>
            <a:pPr algn="just">
              <a:lnSpc>
                <a:spcPct val="90000"/>
              </a:lnSpc>
            </a:pPr>
            <a:r>
              <a:rPr lang="en-GB" sz="2800" dirty="0">
                <a:latin typeface="Arial" charset="0"/>
                <a:cs typeface="Arial" charset="0"/>
              </a:rPr>
              <a:t>Hyperglycaemia causes-</a:t>
            </a:r>
            <a:endParaRPr lang="en-GB" sz="2800" dirty="0">
              <a:cs typeface="Times New Roman" pitchFamily="18" charset="0"/>
            </a:endParaRPr>
          </a:p>
          <a:p>
            <a:pPr algn="just">
              <a:lnSpc>
                <a:spcPct val="90000"/>
              </a:lnSpc>
            </a:pPr>
            <a:r>
              <a:rPr lang="en-GB" sz="2800" dirty="0">
                <a:latin typeface="Arial" charset="0"/>
                <a:cs typeface="Arial" charset="0"/>
              </a:rPr>
              <a:t>BM thickening </a:t>
            </a:r>
            <a:endParaRPr lang="en-GB" sz="2800" dirty="0">
              <a:cs typeface="Times New Roman" pitchFamily="18" charset="0"/>
            </a:endParaRPr>
          </a:p>
          <a:p>
            <a:pPr algn="just">
              <a:lnSpc>
                <a:spcPct val="90000"/>
              </a:lnSpc>
            </a:pPr>
            <a:r>
              <a:rPr lang="en-GB" sz="2800" dirty="0">
                <a:latin typeface="Arial" charset="0"/>
                <a:cs typeface="Arial" charset="0"/>
              </a:rPr>
              <a:t>non </a:t>
            </a:r>
            <a:r>
              <a:rPr lang="en-GB" sz="2800" dirty="0" err="1">
                <a:latin typeface="Arial" charset="0"/>
                <a:cs typeface="Arial" charset="0"/>
              </a:rPr>
              <a:t>enzymaitc</a:t>
            </a:r>
            <a:r>
              <a:rPr lang="en-GB" sz="2800" dirty="0">
                <a:latin typeface="Arial" charset="0"/>
                <a:cs typeface="Arial" charset="0"/>
              </a:rPr>
              <a:t> glycosylation</a:t>
            </a:r>
            <a:endParaRPr lang="en-GB" sz="2800" dirty="0">
              <a:cs typeface="Times New Roman" pitchFamily="18" charset="0"/>
            </a:endParaRPr>
          </a:p>
          <a:p>
            <a:pPr algn="just">
              <a:lnSpc>
                <a:spcPct val="90000"/>
              </a:lnSpc>
            </a:pPr>
            <a:r>
              <a:rPr lang="en-GB" sz="2800" dirty="0">
                <a:latin typeface="Arial" charset="0"/>
                <a:cs typeface="Arial" charset="0"/>
              </a:rPr>
              <a:t>increased free radical activity</a:t>
            </a:r>
            <a:endParaRPr lang="en-GB" sz="2800" dirty="0">
              <a:cs typeface="Times New Roman" pitchFamily="18" charset="0"/>
            </a:endParaRPr>
          </a:p>
          <a:p>
            <a:pPr algn="just">
              <a:lnSpc>
                <a:spcPct val="90000"/>
              </a:lnSpc>
            </a:pPr>
            <a:r>
              <a:rPr lang="en-GB" sz="2800" dirty="0">
                <a:latin typeface="Arial" charset="0"/>
                <a:cs typeface="Arial" charset="0"/>
              </a:rPr>
              <a:t>increased flux through the </a:t>
            </a:r>
            <a:r>
              <a:rPr lang="en-GB" sz="2800" dirty="0" err="1">
                <a:latin typeface="Arial" charset="0"/>
                <a:cs typeface="Arial" charset="0"/>
              </a:rPr>
              <a:t>polyol</a:t>
            </a:r>
            <a:r>
              <a:rPr lang="en-GB" sz="2800" dirty="0">
                <a:latin typeface="Arial" charset="0"/>
                <a:cs typeface="Arial" charset="0"/>
              </a:rPr>
              <a:t> pathway</a:t>
            </a:r>
            <a:endParaRPr lang="en-GB" sz="2800" dirty="0">
              <a:cs typeface="Times New Roman" pitchFamily="18" charset="0"/>
            </a:endParaRPr>
          </a:p>
          <a:p>
            <a:pPr algn="just">
              <a:lnSpc>
                <a:spcPct val="90000"/>
              </a:lnSpc>
            </a:pPr>
            <a:r>
              <a:rPr lang="en-GB" sz="2800" dirty="0">
                <a:latin typeface="Arial" charset="0"/>
                <a:cs typeface="Arial" charset="0"/>
              </a:rPr>
              <a:t>osmotic  damage</a:t>
            </a:r>
            <a:endParaRPr lang="en-GB" sz="2800" dirty="0">
              <a:cs typeface="Times New Roman" pitchFamily="18" charset="0"/>
            </a:endParaRPr>
          </a:p>
          <a:p>
            <a:pPr>
              <a:lnSpc>
                <a:spcPct val="90000"/>
              </a:lnSpc>
              <a:buFont typeface="Wingdings" pitchFamily="2" charset="2"/>
              <a:buNone/>
            </a:pPr>
            <a:endParaRPr lang="en-GB" sz="2800" dirty="0">
              <a:cs typeface="Times New Roman" pitchFamily="18" charset="0"/>
            </a:endParaRPr>
          </a:p>
          <a:p>
            <a:pPr>
              <a:lnSpc>
                <a:spcPct val="90000"/>
              </a:lnSpc>
            </a:pPr>
            <a:r>
              <a:rPr lang="en-GB" sz="2800" dirty="0">
                <a:latin typeface="Arial" charset="0"/>
                <a:cs typeface="Arial" charset="0"/>
              </a:rPr>
              <a:t>Haemostatic abnormalities of the microcirculation-</a:t>
            </a:r>
            <a:endParaRPr lang="en-GB" sz="2800" dirty="0">
              <a:cs typeface="Times New Roman" pitchFamily="18" charset="0"/>
            </a:endParaRPr>
          </a:p>
          <a:p>
            <a:pPr marL="0" indent="0">
              <a:lnSpc>
                <a:spcPct val="90000"/>
              </a:lnSpc>
              <a:buNone/>
            </a:pPr>
            <a:r>
              <a:rPr lang="en-GB" sz="2800" dirty="0" smtClean="0">
                <a:latin typeface="Arial" charset="0"/>
                <a:cs typeface="Arial" charset="0"/>
              </a:rPr>
              <a:t>. </a:t>
            </a:r>
            <a:endParaRPr lang="en-GB" sz="2800" dirty="0">
              <a:latin typeface="Arial" charset="0"/>
              <a:cs typeface="Arial" charset="0"/>
            </a:endParaRPr>
          </a:p>
        </p:txBody>
      </p:sp>
    </p:spTree>
    <p:extLst>
      <p:ext uri="{BB962C8B-B14F-4D97-AF65-F5344CB8AC3E}">
        <p14:creationId xmlns:p14="http://schemas.microsoft.com/office/powerpoint/2010/main" val="322070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sz="1800" b="1">
                <a:cs typeface="Times New Roman" pitchFamily="18" charset="0"/>
              </a:rPr>
              <a:t>Non-proliferative diabetic retinopathy (NPDR)</a:t>
            </a:r>
            <a:r>
              <a:rPr lang="en-GB" sz="1800">
                <a:cs typeface="Times New Roman" pitchFamily="18" charset="0"/>
              </a:rPr>
              <a:t/>
            </a:r>
            <a:br>
              <a:rPr lang="en-GB" sz="1800">
                <a:cs typeface="Times New Roman" pitchFamily="18" charset="0"/>
              </a:rPr>
            </a:br>
            <a:endParaRPr lang="en-GB" sz="1800">
              <a:cs typeface="Times New Roman" pitchFamily="18" charset="0"/>
            </a:endParaRPr>
          </a:p>
        </p:txBody>
      </p:sp>
      <p:graphicFrame>
        <p:nvGraphicFramePr>
          <p:cNvPr id="52227" name="Object 3"/>
          <p:cNvGraphicFramePr>
            <a:graphicFrameLocks noChangeAspect="1"/>
          </p:cNvGraphicFramePr>
          <p:nvPr/>
        </p:nvGraphicFramePr>
        <p:xfrm>
          <a:off x="2057400" y="1600200"/>
          <a:ext cx="5822950" cy="4356100"/>
        </p:xfrm>
        <a:graphic>
          <a:graphicData uri="http://schemas.openxmlformats.org/presentationml/2006/ole">
            <mc:AlternateContent xmlns:mc="http://schemas.openxmlformats.org/markup-compatibility/2006">
              <mc:Choice xmlns:v="urn:schemas-microsoft-com:vml" Requires="v">
                <p:oleObj spid="_x0000_s2056" name="CorelPhotoPaint.Image.8" r:id="rId3" imgW="2838095" imgH="2123810" progId="CorelPhotoPaint.Image.8">
                  <p:embed/>
                </p:oleObj>
              </mc:Choice>
              <mc:Fallback>
                <p:oleObj name="CorelPhotoPaint.Image.8" r:id="rId3" imgW="2838095" imgH="2123810"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600200"/>
                        <a:ext cx="5822950"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7256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p:txBody>
          <a:bodyPr/>
          <a:lstStyle/>
          <a:p>
            <a:pPr marL="286856"/>
            <a:r>
              <a:rPr lang="en-US" smtClean="0"/>
              <a:t>Case 1</a:t>
            </a:r>
          </a:p>
        </p:txBody>
      </p:sp>
      <p:sp>
        <p:nvSpPr>
          <p:cNvPr id="50179" name="Rectangle 2"/>
          <p:cNvSpPr>
            <a:spLocks noGrp="1" noChangeArrowheads="1"/>
          </p:cNvSpPr>
          <p:nvPr>
            <p:ph type="body" idx="1"/>
          </p:nvPr>
        </p:nvSpPr>
        <p:spPr/>
        <p:txBody>
          <a:bodyPr/>
          <a:lstStyle/>
          <a:p>
            <a:pPr eaLnBrk="1" hangingPunct="1">
              <a:buFontTx/>
              <a:buBlip>
                <a:blip r:embed="rId2"/>
              </a:buBlip>
            </a:pPr>
            <a:endParaRPr lang="en-US" smtClean="0"/>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094" y="1866305"/>
            <a:ext cx="5357813" cy="363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1852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b="1">
                <a:cs typeface="Arial" charset="0"/>
              </a:rPr>
              <a:t>Cotton Wool Spots</a:t>
            </a:r>
          </a:p>
        </p:txBody>
      </p:sp>
      <p:graphicFrame>
        <p:nvGraphicFramePr>
          <p:cNvPr id="40963" name="Object 3"/>
          <p:cNvGraphicFramePr>
            <a:graphicFrameLocks noGrp="1" noChangeAspect="1"/>
          </p:cNvGraphicFramePr>
          <p:nvPr>
            <p:ph type="body" idx="1"/>
          </p:nvPr>
        </p:nvGraphicFramePr>
        <p:xfrm>
          <a:off x="2057400" y="1981200"/>
          <a:ext cx="5027613" cy="4114800"/>
        </p:xfrm>
        <a:graphic>
          <a:graphicData uri="http://schemas.openxmlformats.org/presentationml/2006/ole">
            <mc:AlternateContent xmlns:mc="http://schemas.openxmlformats.org/markup-compatibility/2006">
              <mc:Choice xmlns:v="urn:schemas-microsoft-com:vml" Requires="v">
                <p:oleObj spid="_x0000_s4104" name="CorelPhotoPaint.Image.8" r:id="rId3" imgW="3200000" imgH="2619048" progId="CorelPhotoPaint.Image.8">
                  <p:embed/>
                </p:oleObj>
              </mc:Choice>
              <mc:Fallback>
                <p:oleObj name="CorelPhotoPaint.Image.8" r:id="rId3" imgW="3200000" imgH="2619048"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81200"/>
                        <a:ext cx="5027613" cy="4114800"/>
                      </a:xfrm>
                      <a:prstGeom prst="rect">
                        <a:avLst/>
                      </a:prstGeom>
                    </p:spPr>
                  </p:pic>
                </p:oleObj>
              </mc:Fallback>
            </mc:AlternateContent>
          </a:graphicData>
        </a:graphic>
      </p:graphicFrame>
    </p:spTree>
    <p:extLst>
      <p:ext uri="{BB962C8B-B14F-4D97-AF65-F5344CB8AC3E}">
        <p14:creationId xmlns:p14="http://schemas.microsoft.com/office/powerpoint/2010/main" val="294600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z="3200" b="1">
                <a:cs typeface="Arial" charset="0"/>
              </a:rPr>
              <a:t>Hard exudates ( Intra-retinal lipid exudates )</a:t>
            </a:r>
            <a:r>
              <a:rPr lang="en-GB" sz="3200">
                <a:cs typeface="Times New Roman" pitchFamily="18" charset="0"/>
              </a:rPr>
              <a:t/>
            </a:r>
            <a:br>
              <a:rPr lang="en-GB" sz="3200">
                <a:cs typeface="Times New Roman" pitchFamily="18" charset="0"/>
              </a:rPr>
            </a:br>
            <a:endParaRPr lang="en-GB" sz="3200">
              <a:cs typeface="Times New Roman" pitchFamily="18" charset="0"/>
            </a:endParaRPr>
          </a:p>
        </p:txBody>
      </p:sp>
      <p:sp>
        <p:nvSpPr>
          <p:cNvPr id="59396" name="Rectangle 4"/>
          <p:cNvSpPr>
            <a:spLocks noGrp="1" noChangeArrowheads="1"/>
          </p:cNvSpPr>
          <p:nvPr>
            <p:ph type="body" sz="half" idx="2"/>
          </p:nvPr>
        </p:nvSpPr>
        <p:spPr/>
        <p:txBody>
          <a:bodyPr/>
          <a:lstStyle/>
          <a:p>
            <a:r>
              <a:rPr lang="en-GB" sz="2800">
                <a:cs typeface="Times New Roman" pitchFamily="18" charset="0"/>
              </a:rPr>
              <a:t>Accumulations of  lipids leak from surrounding capillaries and microaneuryisms, they may form a circinate pattern.</a:t>
            </a:r>
          </a:p>
        </p:txBody>
      </p:sp>
      <p:graphicFrame>
        <p:nvGraphicFramePr>
          <p:cNvPr id="59397" name="Object 5"/>
          <p:cNvGraphicFramePr>
            <a:graphicFrameLocks noGrp="1" noChangeAspect="1"/>
          </p:cNvGraphicFramePr>
          <p:nvPr>
            <p:ph type="clipArt" sz="half" idx="1"/>
          </p:nvPr>
        </p:nvGraphicFramePr>
        <p:xfrm>
          <a:off x="685800" y="2365375"/>
          <a:ext cx="3810000" cy="3346450"/>
        </p:xfrm>
        <a:graphic>
          <a:graphicData uri="http://schemas.openxmlformats.org/presentationml/2006/ole">
            <mc:AlternateContent xmlns:mc="http://schemas.openxmlformats.org/markup-compatibility/2006">
              <mc:Choice xmlns:v="urn:schemas-microsoft-com:vml" Requires="v">
                <p:oleObj spid="_x0000_s5128" name="CorelPhotoPaint.Image.8" r:id="rId3" imgW="3047619" imgH="2676190" progId="CorelPhotoPaint.Image.8">
                  <p:embed/>
                </p:oleObj>
              </mc:Choice>
              <mc:Fallback>
                <p:oleObj name="CorelPhotoPaint.Image.8" r:id="rId3" imgW="3047619" imgH="2676190"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5375"/>
                        <a:ext cx="38100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572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z="3200" b="1">
                <a:cs typeface="Arial" charset="0"/>
              </a:rPr>
              <a:t>Ischaemic Maculopathy</a:t>
            </a:r>
          </a:p>
        </p:txBody>
      </p:sp>
      <p:graphicFrame>
        <p:nvGraphicFramePr>
          <p:cNvPr id="44035" name="Object 3"/>
          <p:cNvGraphicFramePr>
            <a:graphicFrameLocks noChangeAspect="1"/>
          </p:cNvGraphicFramePr>
          <p:nvPr/>
        </p:nvGraphicFramePr>
        <p:xfrm>
          <a:off x="2514600" y="1905000"/>
          <a:ext cx="4160838" cy="4524375"/>
        </p:xfrm>
        <a:graphic>
          <a:graphicData uri="http://schemas.openxmlformats.org/presentationml/2006/ole">
            <mc:AlternateContent xmlns:mc="http://schemas.openxmlformats.org/markup-compatibility/2006">
              <mc:Choice xmlns:v="urn:schemas-microsoft-com:vml" Requires="v">
                <p:oleObj spid="_x0000_s9224" name="CorelPhotoPaint.Image.8" r:id="rId3" imgW="2838095" imgH="3085714" progId="CorelPhotoPaint.Image.8">
                  <p:embed/>
                </p:oleObj>
              </mc:Choice>
              <mc:Fallback>
                <p:oleObj name="CorelPhotoPaint.Image.8" r:id="rId3" imgW="2838095" imgH="3085714"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05000"/>
                        <a:ext cx="41608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0789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z="2800" b="1">
                <a:cs typeface="Arial" charset="0"/>
              </a:rPr>
              <a:t>Proliferative diabetic retinopathy</a:t>
            </a:r>
          </a:p>
        </p:txBody>
      </p:sp>
      <p:graphicFrame>
        <p:nvGraphicFramePr>
          <p:cNvPr id="41987" name="Object 3"/>
          <p:cNvGraphicFramePr>
            <a:graphicFrameLocks noChangeAspect="1"/>
          </p:cNvGraphicFramePr>
          <p:nvPr/>
        </p:nvGraphicFramePr>
        <p:xfrm>
          <a:off x="838200" y="1981200"/>
          <a:ext cx="7226300" cy="3744913"/>
        </p:xfrm>
        <a:graphic>
          <a:graphicData uri="http://schemas.openxmlformats.org/presentationml/2006/ole">
            <mc:AlternateContent xmlns:mc="http://schemas.openxmlformats.org/markup-compatibility/2006">
              <mc:Choice xmlns:v="urn:schemas-microsoft-com:vml" Requires="v">
                <p:oleObj spid="_x0000_s10248" name="CorelPhotoPaint.Image.8" r:id="rId3" imgW="3895238" imgH="2019048" progId="CorelPhotoPaint.Image.8">
                  <p:embed/>
                </p:oleObj>
              </mc:Choice>
              <mc:Fallback>
                <p:oleObj name="CorelPhotoPaint.Image.8" r:id="rId3" imgW="3895238" imgH="2019048"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7226300"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5786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sz="2800" b="1">
                <a:cs typeface="Arial" charset="0"/>
              </a:rPr>
              <a:t>Proliferative diabetic retinopathy</a:t>
            </a:r>
          </a:p>
        </p:txBody>
      </p:sp>
      <p:graphicFrame>
        <p:nvGraphicFramePr>
          <p:cNvPr id="50179" name="Object 3"/>
          <p:cNvGraphicFramePr>
            <a:graphicFrameLocks noChangeAspect="1"/>
          </p:cNvGraphicFramePr>
          <p:nvPr/>
        </p:nvGraphicFramePr>
        <p:xfrm>
          <a:off x="1828800" y="1752600"/>
          <a:ext cx="5383213" cy="4546600"/>
        </p:xfrm>
        <a:graphic>
          <a:graphicData uri="http://schemas.openxmlformats.org/presentationml/2006/ole">
            <mc:AlternateContent xmlns:mc="http://schemas.openxmlformats.org/markup-compatibility/2006">
              <mc:Choice xmlns:v="urn:schemas-microsoft-com:vml" Requires="v">
                <p:oleObj spid="_x0000_s11272" name="CorelPhotoPaint.Image.8" r:id="rId3" imgW="3123810" imgH="2638095" progId="CorelPhotoPaint.Image.8">
                  <p:embed/>
                </p:oleObj>
              </mc:Choice>
              <mc:Fallback>
                <p:oleObj name="CorelPhotoPaint.Image.8" r:id="rId3" imgW="3123810" imgH="2638095"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52600"/>
                        <a:ext cx="5383213"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184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z="2800" b="1">
                <a:cs typeface="Arial" charset="0"/>
              </a:rPr>
              <a:t>Proliferative diabetic retinopathy</a:t>
            </a:r>
          </a:p>
        </p:txBody>
      </p:sp>
      <p:graphicFrame>
        <p:nvGraphicFramePr>
          <p:cNvPr id="43011" name="Object 3"/>
          <p:cNvGraphicFramePr>
            <a:graphicFrameLocks noChangeAspect="1"/>
          </p:cNvGraphicFramePr>
          <p:nvPr/>
        </p:nvGraphicFramePr>
        <p:xfrm>
          <a:off x="1447800" y="1676400"/>
          <a:ext cx="6053138" cy="4468813"/>
        </p:xfrm>
        <a:graphic>
          <a:graphicData uri="http://schemas.openxmlformats.org/presentationml/2006/ole">
            <mc:AlternateContent xmlns:mc="http://schemas.openxmlformats.org/markup-compatibility/2006">
              <mc:Choice xmlns:v="urn:schemas-microsoft-com:vml" Requires="v">
                <p:oleObj spid="_x0000_s12296" name="CorelPhotoPaint.Image.8" r:id="rId3" imgW="3276190" imgH="2419048" progId="CorelPhotoPaint.Image.8">
                  <p:embed/>
                </p:oleObj>
              </mc:Choice>
              <mc:Fallback>
                <p:oleObj name="CorelPhotoPaint.Image.8" r:id="rId3" imgW="3276190" imgH="2419048"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6053138"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6892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z="2800" b="1">
                <a:cs typeface="Arial" charset="0"/>
              </a:rPr>
              <a:t>Hypertension</a:t>
            </a:r>
          </a:p>
        </p:txBody>
      </p:sp>
      <p:graphicFrame>
        <p:nvGraphicFramePr>
          <p:cNvPr id="47107" name="Object 3"/>
          <p:cNvGraphicFramePr>
            <a:graphicFrameLocks noGrp="1" noChangeAspect="1"/>
          </p:cNvGraphicFramePr>
          <p:nvPr>
            <p:ph type="body" idx="1"/>
          </p:nvPr>
        </p:nvGraphicFramePr>
        <p:xfrm>
          <a:off x="1660525" y="1981200"/>
          <a:ext cx="5822950" cy="4114800"/>
        </p:xfrm>
        <a:graphic>
          <a:graphicData uri="http://schemas.openxmlformats.org/presentationml/2006/ole">
            <mc:AlternateContent xmlns:mc="http://schemas.openxmlformats.org/markup-compatibility/2006">
              <mc:Choice xmlns:v="urn:schemas-microsoft-com:vml" Requires="v">
                <p:oleObj spid="_x0000_s14345" name="CorelPhotoPaint.Image.8" r:id="rId3" imgW="3409524" imgH="2409524" progId="CorelPhotoPaint.Image.8">
                  <p:embed/>
                </p:oleObj>
              </mc:Choice>
              <mc:Fallback>
                <p:oleObj name="CorelPhotoPaint.Image.8" r:id="rId3" imgW="3409524" imgH="2409524"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525" y="1981200"/>
                        <a:ext cx="5822950" cy="4114800"/>
                      </a:xfrm>
                      <a:prstGeom prst="rect">
                        <a:avLst/>
                      </a:prstGeom>
                    </p:spPr>
                  </p:pic>
                </p:oleObj>
              </mc:Fallback>
            </mc:AlternateContent>
          </a:graphicData>
        </a:graphic>
      </p:graphicFrame>
    </p:spTree>
    <p:extLst>
      <p:ext uri="{BB962C8B-B14F-4D97-AF65-F5344CB8AC3E}">
        <p14:creationId xmlns:p14="http://schemas.microsoft.com/office/powerpoint/2010/main" val="182987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sz="3200" b="1">
                <a:cs typeface="Arial" charset="0"/>
              </a:rPr>
              <a:t>Panretinal laser photocoagulation</a:t>
            </a:r>
          </a:p>
        </p:txBody>
      </p:sp>
      <p:graphicFrame>
        <p:nvGraphicFramePr>
          <p:cNvPr id="49155" name="Object 3"/>
          <p:cNvGraphicFramePr>
            <a:graphicFrameLocks noChangeAspect="1"/>
          </p:cNvGraphicFramePr>
          <p:nvPr/>
        </p:nvGraphicFramePr>
        <p:xfrm>
          <a:off x="1828800" y="1752600"/>
          <a:ext cx="5286375" cy="4368800"/>
        </p:xfrm>
        <a:graphic>
          <a:graphicData uri="http://schemas.openxmlformats.org/presentationml/2006/ole">
            <mc:AlternateContent xmlns:mc="http://schemas.openxmlformats.org/markup-compatibility/2006">
              <mc:Choice xmlns:v="urn:schemas-microsoft-com:vml" Requires="v">
                <p:oleObj spid="_x0000_s16393" name="CorelPhotoPaint.Image.8" r:id="rId3" imgW="3238095" imgH="2676190" progId="CorelPhotoPaint.Image.8">
                  <p:embed/>
                </p:oleObj>
              </mc:Choice>
              <mc:Fallback>
                <p:oleObj name="CorelPhotoPaint.Image.8" r:id="rId3" imgW="3238095" imgH="2676190"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52600"/>
                        <a:ext cx="5286375"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7864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Iris Neovascularisation</a:t>
            </a:r>
          </a:p>
        </p:txBody>
      </p:sp>
      <p:graphicFrame>
        <p:nvGraphicFramePr>
          <p:cNvPr id="46083" name="Object 3"/>
          <p:cNvGraphicFramePr>
            <a:graphicFrameLocks noChangeAspect="1"/>
          </p:cNvGraphicFramePr>
          <p:nvPr/>
        </p:nvGraphicFramePr>
        <p:xfrm>
          <a:off x="1981200" y="2057400"/>
          <a:ext cx="5103813" cy="4567238"/>
        </p:xfrm>
        <a:graphic>
          <a:graphicData uri="http://schemas.openxmlformats.org/presentationml/2006/ole">
            <mc:AlternateContent xmlns:mc="http://schemas.openxmlformats.org/markup-compatibility/2006">
              <mc:Choice xmlns:v="urn:schemas-microsoft-com:vml" Requires="v">
                <p:oleObj spid="_x0000_s17416" name="CorelPhotoPaint.Image.8" r:id="rId3" imgW="2809524" imgH="2514286" progId="CorelPhotoPaint.Image.8">
                  <p:embed/>
                </p:oleObj>
              </mc:Choice>
              <mc:Fallback>
                <p:oleObj name="CorelPhotoPaint.Image.8" r:id="rId3" imgW="2809524" imgH="2514286"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57400"/>
                        <a:ext cx="5103813" cy="45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354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GB" sz="3200" b="1">
                <a:cs typeface="Arial" charset="0"/>
              </a:rPr>
              <a:t>Panretinal laser photocoagulation for proliferative DR</a:t>
            </a:r>
            <a:r>
              <a:rPr lang="en-GB" sz="3200">
                <a:cs typeface="Times New Roman" pitchFamily="18" charset="0"/>
              </a:rPr>
              <a:t/>
            </a:r>
            <a:br>
              <a:rPr lang="en-GB" sz="3200">
                <a:cs typeface="Times New Roman" pitchFamily="18" charset="0"/>
              </a:rPr>
            </a:br>
            <a:endParaRPr lang="en-GB" sz="3200">
              <a:cs typeface="Times New Roman" pitchFamily="18" charset="0"/>
            </a:endParaRPr>
          </a:p>
        </p:txBody>
      </p:sp>
      <p:graphicFrame>
        <p:nvGraphicFramePr>
          <p:cNvPr id="45059" name="Object 3"/>
          <p:cNvGraphicFramePr>
            <a:graphicFrameLocks noChangeAspect="1"/>
          </p:cNvGraphicFramePr>
          <p:nvPr/>
        </p:nvGraphicFramePr>
        <p:xfrm>
          <a:off x="1828800" y="1524000"/>
          <a:ext cx="5348288" cy="4684713"/>
        </p:xfrm>
        <a:graphic>
          <a:graphicData uri="http://schemas.openxmlformats.org/presentationml/2006/ole">
            <mc:AlternateContent xmlns:mc="http://schemas.openxmlformats.org/markup-compatibility/2006">
              <mc:Choice xmlns:v="urn:schemas-microsoft-com:vml" Requires="v">
                <p:oleObj spid="_x0000_s18440" name="CorelPhotoPaint.Image.8" r:id="rId3" imgW="2838095" imgH="2485714" progId="CorelPhotoPaint.Image.8">
                  <p:embed/>
                </p:oleObj>
              </mc:Choice>
              <mc:Fallback>
                <p:oleObj name="CorelPhotoPaint.Image.8" r:id="rId3" imgW="2838095" imgH="2485714"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0"/>
                        <a:ext cx="5348288" cy="46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56630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685354" y="609451"/>
            <a:ext cx="7773293" cy="1143000"/>
          </a:xfrm>
        </p:spPr>
        <p:txBody>
          <a:bodyPr/>
          <a:lstStyle/>
          <a:p>
            <a:r>
              <a:rPr lang="en-US" smtClean="0"/>
              <a:t>Chalazion</a:t>
            </a:r>
          </a:p>
        </p:txBody>
      </p:sp>
      <p:pic>
        <p:nvPicPr>
          <p:cNvPr id="51203" name="Picture 6" descr="Eyelid and Tumor--page 41, fig 3-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451" y="2286000"/>
            <a:ext cx="3809628" cy="3040559"/>
          </a:xfrm>
        </p:spPr>
      </p:pic>
      <p:sp>
        <p:nvSpPr>
          <p:cNvPr id="51204" name="Rectangle 5"/>
          <p:cNvSpPr>
            <a:spLocks noGrp="1" noChangeArrowheads="1"/>
          </p:cNvSpPr>
          <p:nvPr>
            <p:ph type="body" sz="half" idx="2"/>
          </p:nvPr>
        </p:nvSpPr>
        <p:spPr>
          <a:xfrm>
            <a:off x="4647903" y="1981275"/>
            <a:ext cx="3810744" cy="4114354"/>
          </a:xfrm>
        </p:spPr>
        <p:txBody>
          <a:bodyPr/>
          <a:lstStyle/>
          <a:p>
            <a:pPr lvl="1">
              <a:buFont typeface="Wingdings" pitchFamily="2" charset="2"/>
              <a:buNone/>
            </a:pPr>
            <a:r>
              <a:rPr lang="en-US" sz="2400" b="1" u="sng"/>
              <a:t>Treatment</a:t>
            </a:r>
            <a:endParaRPr lang="en-US" sz="2400" u="sng"/>
          </a:p>
          <a:p>
            <a:pPr lvl="2"/>
            <a:r>
              <a:rPr lang="en-US" smtClean="0"/>
              <a:t>warm compresses</a:t>
            </a:r>
          </a:p>
          <a:p>
            <a:pPr lvl="2"/>
            <a:r>
              <a:rPr lang="en-US" smtClean="0"/>
              <a:t>lid hygiene</a:t>
            </a:r>
          </a:p>
          <a:p>
            <a:pPr lvl="2"/>
            <a:r>
              <a:rPr lang="en-US" smtClean="0"/>
              <a:t>surgical incision and curettage</a:t>
            </a:r>
          </a:p>
          <a:p>
            <a:pPr lvl="2"/>
            <a:r>
              <a:rPr lang="en-US" smtClean="0"/>
              <a:t>steroid injection</a:t>
            </a:r>
          </a:p>
          <a:p>
            <a:pPr lvl="2"/>
            <a:r>
              <a:rPr lang="en-US" smtClean="0"/>
              <a:t>pathological examination for suspicious lesion</a:t>
            </a:r>
          </a:p>
        </p:txBody>
      </p:sp>
    </p:spTree>
    <p:extLst>
      <p:ext uri="{BB962C8B-B14F-4D97-AF65-F5344CB8AC3E}">
        <p14:creationId xmlns:p14="http://schemas.microsoft.com/office/powerpoint/2010/main" val="630230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
          <p:cNvSpPr>
            <a:spLocks noGrp="1" noChangeArrowheads="1"/>
          </p:cNvSpPr>
          <p:nvPr>
            <p:ph type="title"/>
          </p:nvPr>
        </p:nvSpPr>
        <p:spPr/>
        <p:txBody>
          <a:bodyPr/>
          <a:lstStyle/>
          <a:p>
            <a:pPr marL="286856"/>
            <a:r>
              <a:rPr lang="en-US" smtClean="0"/>
              <a:t>Diabetic retinopathy</a:t>
            </a:r>
          </a:p>
        </p:txBody>
      </p:sp>
      <p:sp>
        <p:nvSpPr>
          <p:cNvPr id="142339" name="Rectangle 2"/>
          <p:cNvSpPr>
            <a:spLocks noGrp="1" noChangeArrowheads="1"/>
          </p:cNvSpPr>
          <p:nvPr>
            <p:ph type="body" idx="1"/>
          </p:nvPr>
        </p:nvSpPr>
        <p:spPr/>
        <p:txBody>
          <a:bodyPr/>
          <a:lstStyle/>
          <a:p>
            <a:pPr eaLnBrk="1" hangingPunct="1">
              <a:buFontTx/>
              <a:buBlip>
                <a:blip r:embed="rId2"/>
              </a:buBlip>
            </a:pPr>
            <a:endParaRPr lang="en-US" smtClean="0"/>
          </a:p>
        </p:txBody>
      </p:sp>
      <p:pic>
        <p:nvPicPr>
          <p:cNvPr id="142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821" y="1793751"/>
            <a:ext cx="6304359" cy="456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31473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sz="7200" b="1" dirty="0"/>
              <a:t>Laser Eye Surgery</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482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95400" y="838200"/>
            <a:ext cx="7086600" cy="1447800"/>
          </a:xfrm>
        </p:spPr>
        <p:txBody>
          <a:bodyPr/>
          <a:lstStyle/>
          <a:p>
            <a:r>
              <a:rPr lang="en-US" altLang="zh-CN"/>
              <a:t>What is LASIK?</a:t>
            </a:r>
          </a:p>
        </p:txBody>
      </p:sp>
      <p:sp>
        <p:nvSpPr>
          <p:cNvPr id="37891" name="Rectangle 3"/>
          <p:cNvSpPr>
            <a:spLocks noGrp="1" noChangeArrowheads="1"/>
          </p:cNvSpPr>
          <p:nvPr>
            <p:ph type="body" idx="1"/>
          </p:nvPr>
        </p:nvSpPr>
        <p:spPr>
          <a:xfrm>
            <a:off x="1219200" y="1905000"/>
            <a:ext cx="7162800" cy="3810000"/>
          </a:xfrm>
        </p:spPr>
        <p:txBody>
          <a:bodyPr>
            <a:normAutofit fontScale="92500" lnSpcReduction="10000"/>
          </a:bodyPr>
          <a:lstStyle/>
          <a:p>
            <a:pPr>
              <a:lnSpc>
                <a:spcPct val="90000"/>
              </a:lnSpc>
              <a:buFont typeface="Wingdings" pitchFamily="2" charset="2"/>
              <a:buNone/>
            </a:pPr>
            <a:r>
              <a:rPr lang="en-US" altLang="zh-CN">
                <a:latin typeface="Times New Roman" pitchFamily="18" charset="0"/>
              </a:rPr>
              <a:t>	</a:t>
            </a:r>
          </a:p>
          <a:p>
            <a:pPr>
              <a:lnSpc>
                <a:spcPct val="90000"/>
              </a:lnSpc>
              <a:buFont typeface="Wingdings" pitchFamily="2" charset="2"/>
              <a:buNone/>
            </a:pPr>
            <a:r>
              <a:rPr lang="en-US" altLang="zh-CN">
                <a:latin typeface="Times New Roman" pitchFamily="18" charset="0"/>
              </a:rPr>
              <a:t>	LASIK stands for </a:t>
            </a:r>
            <a:r>
              <a:rPr lang="en-US" altLang="zh-CN">
                <a:solidFill>
                  <a:srgbClr val="FF3300"/>
                </a:solidFill>
                <a:latin typeface="Times New Roman" pitchFamily="18" charset="0"/>
              </a:rPr>
              <a:t>L</a:t>
            </a:r>
            <a:r>
              <a:rPr lang="en-US" altLang="zh-CN">
                <a:latin typeface="Times New Roman" pitchFamily="18" charset="0"/>
              </a:rPr>
              <a:t>aser-</a:t>
            </a:r>
            <a:r>
              <a:rPr lang="en-US" altLang="zh-CN">
                <a:solidFill>
                  <a:srgbClr val="FF3300"/>
                </a:solidFill>
                <a:latin typeface="Times New Roman" pitchFamily="18" charset="0"/>
              </a:rPr>
              <a:t>A</a:t>
            </a:r>
            <a:r>
              <a:rPr lang="en-US" altLang="zh-CN">
                <a:latin typeface="Times New Roman" pitchFamily="18" charset="0"/>
              </a:rPr>
              <a:t>ssisted In </a:t>
            </a:r>
            <a:r>
              <a:rPr lang="en-US" altLang="zh-CN">
                <a:solidFill>
                  <a:srgbClr val="FF3300"/>
                </a:solidFill>
                <a:latin typeface="Times New Roman" pitchFamily="18" charset="0"/>
              </a:rPr>
              <a:t>Si</a:t>
            </a:r>
            <a:r>
              <a:rPr lang="en-US" altLang="zh-CN">
                <a:latin typeface="Times New Roman" pitchFamily="18" charset="0"/>
              </a:rPr>
              <a:t>tu </a:t>
            </a:r>
            <a:r>
              <a:rPr lang="en-US" altLang="zh-CN">
                <a:solidFill>
                  <a:srgbClr val="FF3300"/>
                </a:solidFill>
                <a:latin typeface="Times New Roman" pitchFamily="18" charset="0"/>
              </a:rPr>
              <a:t>K</a:t>
            </a:r>
            <a:r>
              <a:rPr lang="en-US" altLang="zh-CN">
                <a:latin typeface="Times New Roman" pitchFamily="18" charset="0"/>
              </a:rPr>
              <a:t>eratomileusis and is a procedure that permanently changes the shape of the cornea, the clear covering of the front of the eye, using an excimer laser. </a:t>
            </a:r>
          </a:p>
          <a:p>
            <a:pPr>
              <a:lnSpc>
                <a:spcPct val="90000"/>
              </a:lnSpc>
              <a:buFont typeface="Wingdings" pitchFamily="2" charset="2"/>
              <a:buNone/>
            </a:pPr>
            <a:endParaRPr lang="en-US" altLang="zh-CN">
              <a:latin typeface="Times New Roman" pitchFamily="18" charset="0"/>
            </a:endParaRPr>
          </a:p>
          <a:p>
            <a:pPr>
              <a:lnSpc>
                <a:spcPct val="90000"/>
              </a:lnSpc>
              <a:buFont typeface="Wingdings" pitchFamily="2" charset="2"/>
              <a:buNone/>
            </a:pPr>
            <a:r>
              <a:rPr lang="en-US" altLang="zh-CN">
                <a:latin typeface="Times New Roman" pitchFamily="18" charset="0"/>
              </a:rPr>
              <a:t>	LASIK is the most advance form of laser vision correction that is currently available. </a:t>
            </a:r>
          </a:p>
        </p:txBody>
      </p:sp>
    </p:spTree>
    <p:extLst>
      <p:ext uri="{BB962C8B-B14F-4D97-AF65-F5344CB8AC3E}">
        <p14:creationId xmlns:p14="http://schemas.microsoft.com/office/powerpoint/2010/main" val="3027983015"/>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8350"/>
            <a:ext cx="7772400" cy="679450"/>
          </a:xfrm>
        </p:spPr>
        <p:txBody>
          <a:bodyPr>
            <a:normAutofit fontScale="90000"/>
          </a:bodyPr>
          <a:lstStyle/>
          <a:p>
            <a:r>
              <a:rPr lang="en-US" sz="4000"/>
              <a:t>Problems Corrected By Surgery</a:t>
            </a:r>
          </a:p>
        </p:txBody>
      </p:sp>
      <p:pic>
        <p:nvPicPr>
          <p:cNvPr id="5126" name="Picture 6" descr="C:\Documents and Settings\rdunning\Application Data\Microsoft\Media Catalog\astigmat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86200"/>
            <a:ext cx="3352800" cy="22717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Documents and Settings\rdunning\Application Data\Microsoft\Media Catalog\myopia2.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1457325"/>
            <a:ext cx="3505200" cy="2374900"/>
          </a:xfrm>
        </p:spPr>
      </p:pic>
      <p:pic>
        <p:nvPicPr>
          <p:cNvPr id="5129" name="Picture 9" descr="C:\Documents and Settings\rdunning\Application Data\Microsoft\Media Catalog\hyperop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447800"/>
            <a:ext cx="3505200" cy="2381250"/>
          </a:xfrm>
          <a:prstGeom prst="rect">
            <a:avLst/>
          </a:prstGeom>
          <a:noFill/>
          <a:extLst>
            <a:ext uri="{909E8E84-426E-40DD-AFC4-6F175D3DCCD1}">
              <a14:hiddenFill xmlns:a14="http://schemas.microsoft.com/office/drawing/2010/main">
                <a:solidFill>
                  <a:srgbClr val="FFFFFF"/>
                </a:solidFill>
              </a14:hiddenFill>
            </a:ext>
          </a:extLst>
        </p:spPr>
      </p:pic>
      <p:sp>
        <p:nvSpPr>
          <p:cNvPr id="5130" name="Text Box 10"/>
          <p:cNvSpPr txBox="1">
            <a:spLocks noChangeArrowheads="1"/>
          </p:cNvSpPr>
          <p:nvPr/>
        </p:nvSpPr>
        <p:spPr bwMode="auto">
          <a:xfrm>
            <a:off x="1203325" y="41560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1" name="Text Box 11"/>
          <p:cNvSpPr txBox="1">
            <a:spLocks noChangeArrowheads="1"/>
          </p:cNvSpPr>
          <p:nvPr/>
        </p:nvSpPr>
        <p:spPr bwMode="auto">
          <a:xfrm>
            <a:off x="1371600" y="39624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Myopia</a:t>
            </a:r>
          </a:p>
        </p:txBody>
      </p:sp>
      <p:sp>
        <p:nvSpPr>
          <p:cNvPr id="5132" name="Text Box 12"/>
          <p:cNvSpPr txBox="1">
            <a:spLocks noChangeArrowheads="1"/>
          </p:cNvSpPr>
          <p:nvPr/>
        </p:nvSpPr>
        <p:spPr bwMode="auto">
          <a:xfrm>
            <a:off x="6705600" y="3962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Hyperopia</a:t>
            </a:r>
          </a:p>
        </p:txBody>
      </p:sp>
      <p:sp>
        <p:nvSpPr>
          <p:cNvPr id="5133" name="Text Box 13"/>
          <p:cNvSpPr txBox="1">
            <a:spLocks noChangeArrowheads="1"/>
          </p:cNvSpPr>
          <p:nvPr/>
        </p:nvSpPr>
        <p:spPr bwMode="auto">
          <a:xfrm>
            <a:off x="6324600" y="5410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Astigmatism</a:t>
            </a:r>
          </a:p>
        </p:txBody>
      </p:sp>
    </p:spTree>
    <p:extLst>
      <p:ext uri="{BB962C8B-B14F-4D97-AF65-F5344CB8AC3E}">
        <p14:creationId xmlns:p14="http://schemas.microsoft.com/office/powerpoint/2010/main" val="3915865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68350"/>
            <a:ext cx="7772400" cy="831850"/>
          </a:xfrm>
        </p:spPr>
        <p:txBody>
          <a:bodyPr/>
          <a:lstStyle/>
          <a:p>
            <a:r>
              <a:rPr lang="en-US"/>
              <a:t>LASIK</a:t>
            </a:r>
          </a:p>
        </p:txBody>
      </p:sp>
      <p:sp>
        <p:nvSpPr>
          <p:cNvPr id="6147" name="Rectangle 3"/>
          <p:cNvSpPr>
            <a:spLocks noGrp="1" noChangeArrowheads="1"/>
          </p:cNvSpPr>
          <p:nvPr>
            <p:ph type="body" idx="1"/>
          </p:nvPr>
        </p:nvSpPr>
        <p:spPr>
          <a:xfrm>
            <a:off x="228600" y="1752600"/>
            <a:ext cx="8763000" cy="1752600"/>
          </a:xfrm>
        </p:spPr>
        <p:txBody>
          <a:bodyPr/>
          <a:lstStyle/>
          <a:p>
            <a:r>
              <a:rPr lang="en-US" sz="2400">
                <a:latin typeface="Verdana" pitchFamily="34" charset="0"/>
              </a:rPr>
              <a:t>Laser-Assisted </a:t>
            </a:r>
            <a:r>
              <a:rPr lang="en-US" sz="2400" i="1">
                <a:latin typeface="Verdana" pitchFamily="34" charset="0"/>
              </a:rPr>
              <a:t>In Situ </a:t>
            </a:r>
            <a:r>
              <a:rPr lang="en-US" sz="2400">
                <a:latin typeface="Verdana" pitchFamily="34" charset="0"/>
              </a:rPr>
              <a:t>Keratomileusis</a:t>
            </a:r>
            <a:endParaRPr lang="en-US" sz="2400"/>
          </a:p>
          <a:p>
            <a:r>
              <a:rPr lang="en-US" sz="2400"/>
              <a:t>Uses a knife, called a microkeratome, to cut a flap in the cornea and an eximer laser to reshape the exposed stroma (the middle layer of the cornea) </a:t>
            </a:r>
          </a:p>
        </p:txBody>
      </p:sp>
      <p:pic>
        <p:nvPicPr>
          <p:cNvPr id="6148" name="Picture 4" descr="C:\Documents and Settings\rdunning\Application Data\Microsoft\Media Catalog\keratomileu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422650"/>
            <a:ext cx="3886200" cy="2640013"/>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228600" y="3429000"/>
            <a:ext cx="5257800"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SzPct val="90000"/>
              <a:buFontTx/>
              <a:buBlip>
                <a:blip r:embed="rId3"/>
              </a:buBlip>
            </a:pPr>
            <a:r>
              <a:rPr lang="en-US">
                <a:latin typeface="Verdana" pitchFamily="34" charset="0"/>
              </a:rPr>
              <a:t> Keratomileusis, a predecessor </a:t>
            </a:r>
          </a:p>
          <a:p>
            <a:pPr>
              <a:spcBef>
                <a:spcPct val="20000"/>
              </a:spcBef>
              <a:buSzPct val="90000"/>
            </a:pPr>
            <a:r>
              <a:rPr lang="en-US">
                <a:latin typeface="Verdana" pitchFamily="34" charset="0"/>
              </a:rPr>
              <a:t>   to LASIK, involved removing  </a:t>
            </a:r>
          </a:p>
          <a:p>
            <a:pPr>
              <a:spcBef>
                <a:spcPct val="20000"/>
              </a:spcBef>
              <a:buSzPct val="90000"/>
            </a:pPr>
            <a:r>
              <a:rPr lang="en-US">
                <a:latin typeface="Verdana" pitchFamily="34" charset="0"/>
              </a:rPr>
              <a:t>   a section of the cornea, </a:t>
            </a:r>
          </a:p>
          <a:p>
            <a:pPr>
              <a:spcBef>
                <a:spcPct val="20000"/>
              </a:spcBef>
              <a:buSzPct val="90000"/>
            </a:pPr>
            <a:r>
              <a:rPr lang="en-US">
                <a:latin typeface="Verdana" pitchFamily="34" charset="0"/>
              </a:rPr>
              <a:t>   reshaping it, and then  </a:t>
            </a:r>
          </a:p>
          <a:p>
            <a:pPr>
              <a:spcBef>
                <a:spcPct val="20000"/>
              </a:spcBef>
              <a:buSzPct val="90000"/>
            </a:pPr>
            <a:r>
              <a:rPr lang="en-US">
                <a:latin typeface="Verdana" pitchFamily="34" charset="0"/>
              </a:rPr>
              <a:t>   replacing it</a:t>
            </a:r>
          </a:p>
          <a:p>
            <a:endParaRPr lang="en-US"/>
          </a:p>
        </p:txBody>
      </p:sp>
    </p:spTree>
    <p:extLst>
      <p:ext uri="{BB962C8B-B14F-4D97-AF65-F5344CB8AC3E}">
        <p14:creationId xmlns:p14="http://schemas.microsoft.com/office/powerpoint/2010/main" val="4011866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8350"/>
            <a:ext cx="7772400" cy="755650"/>
          </a:xfrm>
        </p:spPr>
        <p:txBody>
          <a:bodyPr/>
          <a:lstStyle/>
          <a:p>
            <a:r>
              <a:rPr lang="en-US" sz="4000"/>
              <a:t>Procedure</a:t>
            </a:r>
          </a:p>
        </p:txBody>
      </p:sp>
      <p:sp>
        <p:nvSpPr>
          <p:cNvPr id="7171" name="Rectangle 3"/>
          <p:cNvSpPr>
            <a:spLocks noGrp="1" noChangeArrowheads="1"/>
          </p:cNvSpPr>
          <p:nvPr>
            <p:ph type="body" idx="1"/>
          </p:nvPr>
        </p:nvSpPr>
        <p:spPr>
          <a:xfrm>
            <a:off x="685800" y="1752600"/>
            <a:ext cx="7772400" cy="4191000"/>
          </a:xfrm>
        </p:spPr>
        <p:txBody>
          <a:bodyPr/>
          <a:lstStyle/>
          <a:p>
            <a:r>
              <a:rPr lang="en-US" sz="2000"/>
              <a:t>Contact lenses change the shape of the cornea for up to several weeks after they’re worn. Glasses, therefore, must be worn for 2-4 weeks before the initial visit as well as in the time before surgery.</a:t>
            </a:r>
          </a:p>
          <a:p>
            <a:pPr>
              <a:buFontTx/>
              <a:buNone/>
            </a:pPr>
            <a:endParaRPr lang="en-US" sz="2000"/>
          </a:p>
          <a:p>
            <a:pPr>
              <a:buFontTx/>
              <a:buNone/>
            </a:pPr>
            <a:endParaRPr lang="en-US" sz="2000"/>
          </a:p>
          <a:p>
            <a:pPr>
              <a:buFontTx/>
              <a:buNone/>
            </a:pPr>
            <a:endParaRPr lang="en-US" sz="2000"/>
          </a:p>
          <a:p>
            <a:pPr>
              <a:buFontTx/>
              <a:buNone/>
            </a:pPr>
            <a:endParaRPr lang="en-US" sz="2000"/>
          </a:p>
          <a:p>
            <a:r>
              <a:rPr lang="en-US" sz="2000"/>
              <a:t>The contours of each eye are mapped out in a computerized topographical analysis, to provide a detailed plan for what will be removed during surgery. The thickness of the cornea will also be measured.</a:t>
            </a:r>
          </a:p>
          <a:p>
            <a:endParaRPr lang="en-US" sz="2000"/>
          </a:p>
        </p:txBody>
      </p:sp>
      <p:pic>
        <p:nvPicPr>
          <p:cNvPr id="7172" name="Picture 4" descr="C:\Documents and Settings\rdunning\Application Data\Microsoft\Media Catalog\contact_lens_pl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35288"/>
            <a:ext cx="3962400" cy="14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632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914400"/>
            <a:ext cx="9067800" cy="5410200"/>
          </a:xfrm>
        </p:spPr>
        <p:txBody>
          <a:bodyPr/>
          <a:lstStyle/>
          <a:p>
            <a:pPr>
              <a:lnSpc>
                <a:spcPct val="90000"/>
              </a:lnSpc>
            </a:pPr>
            <a:r>
              <a:rPr lang="en-US" sz="2000"/>
              <a:t>Before surgery, analgesic drops will be administered to numb the eye. The area around the eye will be cleaned, and a speculum will be inserted to keep the eye open.</a:t>
            </a:r>
          </a:p>
          <a:p>
            <a:pPr>
              <a:lnSpc>
                <a:spcPct val="90000"/>
              </a:lnSpc>
            </a:pPr>
            <a:r>
              <a:rPr lang="en-US" sz="2000"/>
              <a:t>A ring will be applied to create suction to the cornea. The microkeratome is then attached to the ring and a flap is cut into the cornea. </a:t>
            </a:r>
          </a:p>
          <a:p>
            <a:pPr>
              <a:lnSpc>
                <a:spcPct val="90000"/>
              </a:lnSpc>
            </a:pPr>
            <a:r>
              <a:rPr lang="en-US" sz="2000"/>
              <a:t>The ring and microkeratome are removed and the flap is folded back to expose the sclera. The laser is then positioned over the eye, whereupon the patient must fixate upon a red light.</a:t>
            </a:r>
          </a:p>
          <a:p>
            <a:pPr>
              <a:lnSpc>
                <a:spcPct val="90000"/>
              </a:lnSpc>
            </a:pPr>
            <a:r>
              <a:rPr lang="en-US" sz="2000"/>
              <a:t>Pulses of energy will destroy the pre-selected areas of tissue. Any debris are then washed from the eye, and the flap is returned to its original position.</a:t>
            </a:r>
          </a:p>
          <a:p>
            <a:pPr>
              <a:lnSpc>
                <a:spcPct val="90000"/>
              </a:lnSpc>
            </a:pPr>
            <a:r>
              <a:rPr lang="en-US" sz="2000"/>
              <a:t>A clear shield is placed over the eye, </a:t>
            </a:r>
          </a:p>
          <a:p>
            <a:pPr>
              <a:lnSpc>
                <a:spcPct val="90000"/>
              </a:lnSpc>
              <a:buFontTx/>
              <a:buNone/>
            </a:pPr>
            <a:r>
              <a:rPr lang="en-US" sz="2000"/>
              <a:t>    and the patient is then allowed to </a:t>
            </a:r>
          </a:p>
          <a:p>
            <a:pPr>
              <a:lnSpc>
                <a:spcPct val="90000"/>
              </a:lnSpc>
              <a:buFontTx/>
              <a:buNone/>
            </a:pPr>
            <a:r>
              <a:rPr lang="en-US" sz="2000"/>
              <a:t>    leave, returning for check-ups 1 </a:t>
            </a:r>
          </a:p>
          <a:p>
            <a:pPr>
              <a:lnSpc>
                <a:spcPct val="90000"/>
              </a:lnSpc>
              <a:buFontTx/>
              <a:buNone/>
            </a:pPr>
            <a:r>
              <a:rPr lang="en-US" sz="2000"/>
              <a:t>    day, 1 week, 2 weeks, 3 months, </a:t>
            </a:r>
          </a:p>
          <a:p>
            <a:pPr>
              <a:lnSpc>
                <a:spcPct val="90000"/>
              </a:lnSpc>
              <a:buFontTx/>
              <a:buNone/>
            </a:pPr>
            <a:r>
              <a:rPr lang="en-US" sz="2000"/>
              <a:t>    6 months, and 1 year after </a:t>
            </a:r>
          </a:p>
          <a:p>
            <a:pPr>
              <a:lnSpc>
                <a:spcPct val="90000"/>
              </a:lnSpc>
              <a:buFontTx/>
              <a:buNone/>
            </a:pPr>
            <a:r>
              <a:rPr lang="en-US" sz="2000"/>
              <a:t>    surgery</a:t>
            </a:r>
          </a:p>
        </p:txBody>
      </p:sp>
      <p:pic>
        <p:nvPicPr>
          <p:cNvPr id="8196" name="Picture 4" descr="C:\Documents and Settings\rdunning\Application Data\Microsoft\Media Catalog\good_practi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35488"/>
            <a:ext cx="4876800" cy="16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93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838200"/>
            <a:ext cx="7086600" cy="1447800"/>
          </a:xfrm>
        </p:spPr>
        <p:txBody>
          <a:bodyPr/>
          <a:lstStyle/>
          <a:p>
            <a:r>
              <a:rPr lang="en-US" altLang="zh-CN"/>
              <a:t>How LASIK is Performed</a:t>
            </a:r>
          </a:p>
        </p:txBody>
      </p:sp>
      <p:sp>
        <p:nvSpPr>
          <p:cNvPr id="6147" name="Rectangle 3"/>
          <p:cNvSpPr>
            <a:spLocks noGrp="1" noChangeArrowheads="1"/>
          </p:cNvSpPr>
          <p:nvPr>
            <p:ph type="body" idx="1"/>
          </p:nvPr>
        </p:nvSpPr>
        <p:spPr>
          <a:xfrm>
            <a:off x="1295400" y="1981200"/>
            <a:ext cx="7162800" cy="1219200"/>
          </a:xfrm>
        </p:spPr>
        <p:txBody>
          <a:bodyPr/>
          <a:lstStyle/>
          <a:p>
            <a:r>
              <a:rPr lang="en-US" altLang="zh-CN" sz="2400">
                <a:latin typeface="Times New Roman" pitchFamily="18" charset="0"/>
                <a:cs typeface="Times New Roman" pitchFamily="18" charset="0"/>
              </a:rPr>
              <a:t>Step 1. </a:t>
            </a:r>
          </a:p>
          <a:p>
            <a:pPr>
              <a:buFont typeface="Wingdings" pitchFamily="2" charset="2"/>
              <a:buNone/>
            </a:pPr>
            <a:r>
              <a:rPr lang="en-US" altLang="zh-CN" sz="2400">
                <a:latin typeface="Times New Roman" pitchFamily="18" charset="0"/>
              </a:rPr>
              <a:t>	A suction ring is centered over the cornea of the eye</a:t>
            </a:r>
            <a:r>
              <a:rPr lang="en-US" altLang="zh-CN" sz="2400">
                <a:latin typeface="Times New Roman" pitchFamily="18" charset="0"/>
                <a:cs typeface="Times New Roman" pitchFamily="18" charset="0"/>
              </a:rPr>
              <a:t> </a:t>
            </a:r>
          </a:p>
        </p:txBody>
      </p:sp>
      <p:pic>
        <p:nvPicPr>
          <p:cNvPr id="6148" name="Picture 4" descr="Picture of LASIK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24200"/>
            <a:ext cx="40767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603550"/>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1143000"/>
            <a:ext cx="8001000" cy="1447800"/>
          </a:xfrm>
        </p:spPr>
        <p:txBody>
          <a:bodyPr/>
          <a:lstStyle/>
          <a:p>
            <a:r>
              <a:rPr lang="en-US" altLang="zh-CN" sz="2000"/>
              <a:t>Step 2: </a:t>
            </a:r>
            <a:br>
              <a:rPr lang="en-US" altLang="zh-CN" sz="2000"/>
            </a:br>
            <a:r>
              <a:rPr lang="en-US" altLang="zh-CN" sz="2000">
                <a:latin typeface="Times New Roman" pitchFamily="18" charset="0"/>
                <a:cs typeface="Times New Roman" pitchFamily="18" charset="0"/>
              </a:rPr>
              <a:t>The microkeratome </a:t>
            </a:r>
            <a:r>
              <a:rPr lang="en-US" altLang="zh-CN" sz="2000">
                <a:latin typeface="Times New Roman" pitchFamily="18" charset="0"/>
              </a:rPr>
              <a:t>creates a partial flap in the cornea of uniform thickness</a:t>
            </a:r>
            <a:r>
              <a:rPr lang="en-US" altLang="zh-CN" sz="2000">
                <a:latin typeface="Times New Roman" pitchFamily="18" charset="0"/>
                <a:cs typeface="Times New Roman" pitchFamily="18" charset="0"/>
              </a:rPr>
              <a:t> </a:t>
            </a:r>
            <a:r>
              <a:rPr lang="en-US" altLang="zh-CN"/>
              <a:t> </a:t>
            </a:r>
          </a:p>
        </p:txBody>
      </p:sp>
      <p:sp>
        <p:nvSpPr>
          <p:cNvPr id="8198" name="Rectangle 6"/>
          <p:cNvSpPr>
            <a:spLocks noChangeArrowheads="1"/>
          </p:cNvSpPr>
          <p:nvPr/>
        </p:nvSpPr>
        <p:spPr bwMode="auto">
          <a:xfrm>
            <a:off x="3224213"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197" name="Picture 5" descr="Picture of LASIK Tool Retra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0"/>
            <a:ext cx="3000375" cy="2289175"/>
          </a:xfrm>
          <a:prstGeom prst="rect">
            <a:avLst/>
          </a:prstGeom>
          <a:noFill/>
          <a:extLst>
            <a:ext uri="{909E8E84-426E-40DD-AFC4-6F175D3DCCD1}">
              <a14:hiddenFill xmlns:a14="http://schemas.microsoft.com/office/drawing/2010/main">
                <a:solidFill>
                  <a:srgbClr val="FFFFFF"/>
                </a:solidFill>
              </a14:hiddenFill>
            </a:ext>
          </a:extLst>
        </p:spPr>
      </p:pic>
      <p:sp>
        <p:nvSpPr>
          <p:cNvPr id="8200" name="Rectangle 8"/>
          <p:cNvSpPr>
            <a:spLocks noChangeArrowheads="1"/>
          </p:cNvSpPr>
          <p:nvPr/>
        </p:nvSpPr>
        <p:spPr bwMode="auto">
          <a:xfrm>
            <a:off x="44100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202" name="Rectangle 10"/>
          <p:cNvSpPr>
            <a:spLocks noChangeArrowheads="1"/>
          </p:cNvSpPr>
          <p:nvPr/>
        </p:nvSpPr>
        <p:spPr bwMode="auto">
          <a:xfrm>
            <a:off x="321468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01" name="Picture 9" descr="Picture of Lasik Tool Moved Over 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48000"/>
            <a:ext cx="3019425" cy="2309813"/>
          </a:xfrm>
          <a:prstGeom prst="rect">
            <a:avLst/>
          </a:prstGeom>
          <a:noFill/>
          <a:extLst>
            <a:ext uri="{909E8E84-426E-40DD-AFC4-6F175D3DCCD1}">
              <a14:hiddenFill xmlns:a14="http://schemas.microsoft.com/office/drawing/2010/main">
                <a:solidFill>
                  <a:srgbClr val="FFFFFF"/>
                </a:solidFill>
              </a14:hiddenFill>
            </a:ext>
          </a:extLst>
        </p:spPr>
      </p:pic>
      <p:sp>
        <p:nvSpPr>
          <p:cNvPr id="8203" name="AutoShape 11"/>
          <p:cNvSpPr>
            <a:spLocks noChangeArrowheads="1"/>
          </p:cNvSpPr>
          <p:nvPr/>
        </p:nvSpPr>
        <p:spPr bwMode="auto">
          <a:xfrm>
            <a:off x="4648200" y="4038600"/>
            <a:ext cx="533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22468420"/>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1143000"/>
            <a:ext cx="8001000" cy="1447800"/>
          </a:xfrm>
        </p:spPr>
        <p:txBody>
          <a:bodyPr/>
          <a:lstStyle/>
          <a:p>
            <a:r>
              <a:rPr lang="en-US" altLang="zh-CN" sz="2000"/>
              <a:t>Step 3: </a:t>
            </a:r>
            <a:br>
              <a:rPr lang="en-US" altLang="zh-CN" sz="2000"/>
            </a:br>
            <a:r>
              <a:rPr lang="en-US" altLang="zh-CN" sz="2000"/>
              <a:t/>
            </a:r>
            <a:br>
              <a:rPr lang="en-US" altLang="zh-CN" sz="2000"/>
            </a:br>
            <a:r>
              <a:rPr lang="en-US" altLang="zh-CN" sz="2000">
                <a:latin typeface="Times New Roman" pitchFamily="18" charset="0"/>
              </a:rPr>
              <a:t>The corneal flap is folded back on the hinge exposing the middle portion of the cornea. </a:t>
            </a:r>
          </a:p>
        </p:txBody>
      </p:sp>
      <p:sp>
        <p:nvSpPr>
          <p:cNvPr id="31747" name="Rectangle 3"/>
          <p:cNvSpPr>
            <a:spLocks noChangeArrowheads="1"/>
          </p:cNvSpPr>
          <p:nvPr/>
        </p:nvSpPr>
        <p:spPr bwMode="auto">
          <a:xfrm>
            <a:off x="3224213"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749" name="Rectangle 5"/>
          <p:cNvSpPr>
            <a:spLocks noChangeArrowheads="1"/>
          </p:cNvSpPr>
          <p:nvPr/>
        </p:nvSpPr>
        <p:spPr bwMode="auto">
          <a:xfrm>
            <a:off x="44100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750" name="Rectangle 6"/>
          <p:cNvSpPr>
            <a:spLocks noChangeArrowheads="1"/>
          </p:cNvSpPr>
          <p:nvPr/>
        </p:nvSpPr>
        <p:spPr bwMode="auto">
          <a:xfrm>
            <a:off x="321468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1753" name="Picture 9" descr="Picture of Corneal F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67000"/>
            <a:ext cx="47625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504743"/>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p:txBody>
          <a:bodyPr/>
          <a:lstStyle/>
          <a:p>
            <a:r>
              <a:rPr lang="en-US" smtClean="0"/>
              <a:t>Chalazion</a:t>
            </a:r>
          </a:p>
        </p:txBody>
      </p:sp>
      <p:pic>
        <p:nvPicPr>
          <p:cNvPr id="53251" name="Picture 7" descr="Eyelid and Tumor--page 165, 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646" y="1905373"/>
            <a:ext cx="6125766" cy="4114354"/>
          </a:xfrm>
        </p:spPr>
      </p:pic>
    </p:spTree>
    <p:extLst>
      <p:ext uri="{BB962C8B-B14F-4D97-AF65-F5344CB8AC3E}">
        <p14:creationId xmlns:p14="http://schemas.microsoft.com/office/powerpoint/2010/main" val="18494057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1143000" y="1143000"/>
            <a:ext cx="8001000" cy="1447800"/>
          </a:xfrm>
        </p:spPr>
        <p:txBody>
          <a:bodyPr/>
          <a:lstStyle/>
          <a:p>
            <a:r>
              <a:rPr lang="en-US" altLang="zh-CN" sz="2000"/>
              <a:t>Step 4: </a:t>
            </a:r>
            <a:br>
              <a:rPr lang="en-US" altLang="zh-CN" sz="2000"/>
            </a:br>
            <a:r>
              <a:rPr lang="en-US" altLang="zh-CN" sz="2000"/>
              <a:t/>
            </a:r>
            <a:br>
              <a:rPr lang="en-US" altLang="zh-CN" sz="2000"/>
            </a:br>
            <a:r>
              <a:rPr lang="en-US" altLang="zh-CN" sz="2000">
                <a:latin typeface="Times New Roman" pitchFamily="18" charset="0"/>
              </a:rPr>
              <a:t>The excimer laser is then used to remove tissue and reshape the center of the cornea. </a:t>
            </a:r>
          </a:p>
        </p:txBody>
      </p:sp>
      <p:sp>
        <p:nvSpPr>
          <p:cNvPr id="33795" name="Rectangle 1027"/>
          <p:cNvSpPr>
            <a:spLocks noChangeArrowheads="1"/>
          </p:cNvSpPr>
          <p:nvPr/>
        </p:nvSpPr>
        <p:spPr bwMode="auto">
          <a:xfrm>
            <a:off x="3224213"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3797" name="Rectangle 1029"/>
          <p:cNvSpPr>
            <a:spLocks noChangeArrowheads="1"/>
          </p:cNvSpPr>
          <p:nvPr/>
        </p:nvSpPr>
        <p:spPr bwMode="auto">
          <a:xfrm>
            <a:off x="44100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3798" name="Rectangle 1030"/>
          <p:cNvSpPr>
            <a:spLocks noChangeArrowheads="1"/>
          </p:cNvSpPr>
          <p:nvPr/>
        </p:nvSpPr>
        <p:spPr bwMode="auto">
          <a:xfrm>
            <a:off x="321468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3802" name="Rectangle 1034"/>
          <p:cNvSpPr>
            <a:spLocks noChangeArrowheads="1"/>
          </p:cNvSpPr>
          <p:nvPr/>
        </p:nvSpPr>
        <p:spPr bwMode="auto">
          <a:xfrm>
            <a:off x="2786063"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3801" name="Picture 1033" descr="Picture of Laser Pulses/Cornea Flatt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43200"/>
            <a:ext cx="4791075" cy="320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28381"/>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1143000"/>
            <a:ext cx="8001000" cy="1447800"/>
          </a:xfrm>
        </p:spPr>
        <p:txBody>
          <a:bodyPr/>
          <a:lstStyle/>
          <a:p>
            <a:r>
              <a:rPr lang="en-US" altLang="zh-CN" sz="2000"/>
              <a:t>Step 5: </a:t>
            </a:r>
            <a:br>
              <a:rPr lang="en-US" altLang="zh-CN" sz="2000"/>
            </a:br>
            <a:r>
              <a:rPr lang="en-US" altLang="zh-CN" sz="2000"/>
              <a:t/>
            </a:r>
            <a:br>
              <a:rPr lang="en-US" altLang="zh-CN" sz="2000"/>
            </a:br>
            <a:r>
              <a:rPr lang="en-US" altLang="zh-CN" sz="2000">
                <a:latin typeface="Times New Roman" pitchFamily="18" charset="0"/>
              </a:rPr>
              <a:t>In the final step, the hinged flap is folded back into its original position. </a:t>
            </a:r>
          </a:p>
        </p:txBody>
      </p:sp>
      <p:sp>
        <p:nvSpPr>
          <p:cNvPr id="35843" name="Rectangle 3"/>
          <p:cNvSpPr>
            <a:spLocks noChangeArrowheads="1"/>
          </p:cNvSpPr>
          <p:nvPr/>
        </p:nvSpPr>
        <p:spPr bwMode="auto">
          <a:xfrm>
            <a:off x="3224213"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44" name="Rectangle 4"/>
          <p:cNvSpPr>
            <a:spLocks noChangeArrowheads="1"/>
          </p:cNvSpPr>
          <p:nvPr/>
        </p:nvSpPr>
        <p:spPr bwMode="auto">
          <a:xfrm>
            <a:off x="44100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45" name="Rectangle 5"/>
          <p:cNvSpPr>
            <a:spLocks noChangeArrowheads="1"/>
          </p:cNvSpPr>
          <p:nvPr/>
        </p:nvSpPr>
        <p:spPr bwMode="auto">
          <a:xfrm>
            <a:off x="321468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46" name="Rectangle 6"/>
          <p:cNvSpPr>
            <a:spLocks noChangeArrowheads="1"/>
          </p:cNvSpPr>
          <p:nvPr/>
        </p:nvSpPr>
        <p:spPr bwMode="auto">
          <a:xfrm>
            <a:off x="2786063"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49" name="Rectangle 9"/>
          <p:cNvSpPr>
            <a:spLocks noChangeArrowheads="1"/>
          </p:cNvSpPr>
          <p:nvPr/>
        </p:nvSpPr>
        <p:spPr bwMode="auto">
          <a:xfrm>
            <a:off x="2776538" y="2224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848" name="Picture 8" descr="Picture of Flap Replaced/Central Cornea Flatt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43200"/>
            <a:ext cx="5114925" cy="343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92241"/>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Documents and Settings\rdunning\Application Data\Microsoft\Media Catalog\microkerat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6696075" cy="442912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Documents and Settings\rdunning\Application Data\Microsoft\Media Catalog\eye.retra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838200"/>
            <a:ext cx="4211637"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2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rdunning\Application Data\Microsoft\Media Catalog\microkeratome.on.e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271588"/>
            <a:ext cx="658177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88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838200"/>
            <a:ext cx="7772400" cy="685800"/>
          </a:xfrm>
        </p:spPr>
        <p:txBody>
          <a:bodyPr>
            <a:normAutofit fontScale="90000"/>
          </a:bodyPr>
          <a:lstStyle/>
          <a:p>
            <a:r>
              <a:rPr lang="en-US"/>
              <a:t>Afterwards</a:t>
            </a:r>
          </a:p>
        </p:txBody>
      </p:sp>
      <p:sp>
        <p:nvSpPr>
          <p:cNvPr id="16387" name="Rectangle 3"/>
          <p:cNvSpPr>
            <a:spLocks noGrp="1" noChangeArrowheads="1"/>
          </p:cNvSpPr>
          <p:nvPr>
            <p:ph type="body" idx="1"/>
          </p:nvPr>
        </p:nvSpPr>
        <p:spPr>
          <a:xfrm>
            <a:off x="76200" y="1858963"/>
            <a:ext cx="8915400" cy="4495800"/>
          </a:xfrm>
        </p:spPr>
        <p:txBody>
          <a:bodyPr/>
          <a:lstStyle/>
          <a:p>
            <a:r>
              <a:rPr lang="en-US" sz="2000"/>
              <a:t>For the first few months after </a:t>
            </a:r>
          </a:p>
          <a:p>
            <a:pPr>
              <a:buFontTx/>
              <a:buNone/>
            </a:pPr>
            <a:r>
              <a:rPr lang="en-US" sz="2000"/>
              <a:t>    surgery, visual acuity will </a:t>
            </a:r>
          </a:p>
          <a:p>
            <a:pPr>
              <a:buFontTx/>
              <a:buNone/>
            </a:pPr>
            <a:r>
              <a:rPr lang="en-US" sz="2000"/>
              <a:t>    fluctuate</a:t>
            </a:r>
          </a:p>
          <a:p>
            <a:r>
              <a:rPr lang="en-US" sz="2000"/>
              <a:t>Vision will stabilize in 3-6 </a:t>
            </a:r>
          </a:p>
          <a:p>
            <a:pPr>
              <a:buFontTx/>
              <a:buNone/>
            </a:pPr>
            <a:r>
              <a:rPr lang="en-US" sz="2000"/>
              <a:t>    months, but during that period </a:t>
            </a:r>
          </a:p>
          <a:p>
            <a:pPr>
              <a:buFontTx/>
              <a:buNone/>
            </a:pPr>
            <a:r>
              <a:rPr lang="en-US" sz="2000"/>
              <a:t>    of stabilization glares, halos, </a:t>
            </a:r>
          </a:p>
          <a:p>
            <a:pPr>
              <a:buFontTx/>
              <a:buNone/>
            </a:pPr>
            <a:r>
              <a:rPr lang="en-US" sz="2000"/>
              <a:t>    and difficulty driving at night </a:t>
            </a:r>
          </a:p>
          <a:p>
            <a:pPr>
              <a:buFontTx/>
              <a:buNone/>
            </a:pPr>
            <a:r>
              <a:rPr lang="en-US" sz="2000"/>
              <a:t>    may persist</a:t>
            </a:r>
          </a:p>
          <a:p>
            <a:r>
              <a:rPr lang="en-US" sz="2000"/>
              <a:t>If touch-ups are needed, they should be done in 3 months time, when the vision is fairly stabilized and a new flap need not be cut. Instead, the old one can simply be pried up. If done later, the progress of the healing will require a new flap to be cut</a:t>
            </a:r>
          </a:p>
        </p:txBody>
      </p:sp>
      <p:pic>
        <p:nvPicPr>
          <p:cNvPr id="16388" name="Picture 4" descr="C:\Documents and Settings\rdunning\Application Data\Microsoft\Media Catalog\af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5173663" cy="323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09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defRPr/>
            </a:pPr>
            <a:r>
              <a:rPr lang="en-US" sz="5400" b="1" dirty="0" smtClean="0"/>
              <a:t>Corneal Transplantation</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8850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t>Financial Disclosure</a:t>
            </a:r>
          </a:p>
        </p:txBody>
      </p:sp>
      <p:sp>
        <p:nvSpPr>
          <p:cNvPr id="39939" name="Rectangle 3"/>
          <p:cNvSpPr>
            <a:spLocks noGrp="1" noChangeArrowheads="1"/>
          </p:cNvSpPr>
          <p:nvPr>
            <p:ph type="body" idx="1"/>
          </p:nvPr>
        </p:nvSpPr>
        <p:spPr/>
        <p:txBody>
          <a:bodyPr/>
          <a:lstStyle/>
          <a:p>
            <a:pPr eaLnBrk="1" hangingPunct="1">
              <a:defRPr/>
            </a:pPr>
            <a:r>
              <a:rPr lang="en-US" dirty="0" smtClean="0"/>
              <a:t>I have no financial interest in the subject matter presented</a:t>
            </a:r>
          </a:p>
        </p:txBody>
      </p:sp>
    </p:spTree>
    <p:extLst>
      <p:ext uri="{BB962C8B-B14F-4D97-AF65-F5344CB8AC3E}">
        <p14:creationId xmlns:p14="http://schemas.microsoft.com/office/powerpoint/2010/main" val="3245057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dirty="0" smtClean="0"/>
              <a:t>Corneal Opacity</a:t>
            </a:r>
          </a:p>
        </p:txBody>
      </p:sp>
      <p:pic>
        <p:nvPicPr>
          <p:cNvPr id="7171" name="Picture 6" descr="DSCN002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057400"/>
            <a:ext cx="4289425" cy="3217863"/>
          </a:xfrm>
          <a:noFill/>
          <a:extLst>
            <a:ext uri="{909E8E84-426E-40DD-AFC4-6F175D3DCCD1}">
              <a14:hiddenFill xmlns:a14="http://schemas.microsoft.com/office/drawing/2010/main">
                <a:solidFill>
                  <a:srgbClr val="FFFFFF"/>
                </a:solidFill>
              </a14:hiddenFill>
            </a:ext>
          </a:extLst>
        </p:spPr>
      </p:pic>
      <p:pic>
        <p:nvPicPr>
          <p:cNvPr id="7172" name="Picture 9" descr="DSCN002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076450"/>
            <a:ext cx="4267200" cy="3201988"/>
          </a:xfrm>
          <a:noFill/>
          <a:extLst>
            <a:ext uri="{909E8E84-426E-40DD-AFC4-6F175D3DCCD1}">
              <a14:hiddenFill xmlns:a14="http://schemas.microsoft.com/office/drawing/2010/main">
                <a:solidFill>
                  <a:srgbClr val="FFFFFF"/>
                </a:solidFill>
              </a14:hiddenFill>
            </a:ext>
          </a:extLst>
        </p:spPr>
      </p:pic>
      <p:sp>
        <p:nvSpPr>
          <p:cNvPr id="7173" name="Text Box 10"/>
          <p:cNvSpPr txBox="1">
            <a:spLocks noChangeArrowheads="1"/>
          </p:cNvSpPr>
          <p:nvPr/>
        </p:nvSpPr>
        <p:spPr bwMode="auto">
          <a:xfrm>
            <a:off x="762000" y="55626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000"/>
              <a:t>Corneal scarring from firework accident</a:t>
            </a:r>
          </a:p>
        </p:txBody>
      </p:sp>
      <p:sp>
        <p:nvSpPr>
          <p:cNvPr id="7174" name="Text Box 11"/>
          <p:cNvSpPr txBox="1">
            <a:spLocks noChangeArrowheads="1"/>
          </p:cNvSpPr>
          <p:nvPr/>
        </p:nvSpPr>
        <p:spPr bwMode="auto">
          <a:xfrm flipH="1" flipV="1">
            <a:off x="7832725" y="63119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spcBef>
                <a:spcPct val="50000"/>
              </a:spcBef>
            </a:pPr>
            <a:endParaRPr lang="en-US" b="0"/>
          </a:p>
        </p:txBody>
      </p:sp>
    </p:spTree>
    <p:extLst>
      <p:ext uri="{BB962C8B-B14F-4D97-AF65-F5344CB8AC3E}">
        <p14:creationId xmlns:p14="http://schemas.microsoft.com/office/powerpoint/2010/main" val="36794876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dirty="0" smtClean="0"/>
              <a:t>Corneal Clouding</a:t>
            </a:r>
          </a:p>
        </p:txBody>
      </p:sp>
      <p:pic>
        <p:nvPicPr>
          <p:cNvPr id="8195" name="Picture 6" descr="DSCN987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981200"/>
            <a:ext cx="3810000" cy="3327400"/>
          </a:xfrm>
          <a:noFill/>
          <a:extLst>
            <a:ext uri="{909E8E84-426E-40DD-AFC4-6F175D3DCCD1}">
              <a14:hiddenFill xmlns:a14="http://schemas.microsoft.com/office/drawing/2010/main">
                <a:solidFill>
                  <a:srgbClr val="FFFFFF"/>
                </a:solidFill>
              </a14:hiddenFill>
            </a:ext>
          </a:extLst>
        </p:spPr>
      </p:pic>
      <p:pic>
        <p:nvPicPr>
          <p:cNvPr id="8196" name="Picture 7" descr="ulc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981200"/>
            <a:ext cx="4343400" cy="3343275"/>
          </a:xfrm>
          <a:noFill/>
          <a:extLst>
            <a:ext uri="{909E8E84-426E-40DD-AFC4-6F175D3DCCD1}">
              <a14:hiddenFill xmlns:a14="http://schemas.microsoft.com/office/drawing/2010/main">
                <a:solidFill>
                  <a:srgbClr val="FFFFFF"/>
                </a:solidFill>
              </a14:hiddenFill>
            </a:ext>
          </a:extLst>
        </p:spPr>
      </p:pic>
      <p:sp>
        <p:nvSpPr>
          <p:cNvPr id="8197" name="Text Box 8"/>
          <p:cNvSpPr txBox="1">
            <a:spLocks noChangeArrowheads="1"/>
          </p:cNvSpPr>
          <p:nvPr/>
        </p:nvSpPr>
        <p:spPr bwMode="auto">
          <a:xfrm>
            <a:off x="838200" y="54864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spcBef>
                <a:spcPct val="50000"/>
              </a:spcBef>
            </a:pPr>
            <a:r>
              <a:rPr lang="en-US"/>
              <a:t>Granular stromal dystrophy</a:t>
            </a:r>
          </a:p>
        </p:txBody>
      </p:sp>
      <p:sp>
        <p:nvSpPr>
          <p:cNvPr id="8198" name="Text Box 9"/>
          <p:cNvSpPr txBox="1">
            <a:spLocks noChangeArrowheads="1"/>
          </p:cNvSpPr>
          <p:nvPr/>
        </p:nvSpPr>
        <p:spPr bwMode="auto">
          <a:xfrm>
            <a:off x="5638800" y="54864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spcBef>
                <a:spcPct val="50000"/>
              </a:spcBef>
            </a:pPr>
            <a:r>
              <a:rPr lang="en-US"/>
              <a:t>Fungal keratitis</a:t>
            </a:r>
          </a:p>
        </p:txBody>
      </p:sp>
    </p:spTree>
    <p:extLst>
      <p:ext uri="{BB962C8B-B14F-4D97-AF65-F5344CB8AC3E}">
        <p14:creationId xmlns:p14="http://schemas.microsoft.com/office/powerpoint/2010/main" val="13638787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t>Corneal Clouding</a:t>
            </a:r>
          </a:p>
        </p:txBody>
      </p:sp>
      <p:pic>
        <p:nvPicPr>
          <p:cNvPr id="9219" name="Picture 6" descr="Img463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48200" y="2514600"/>
            <a:ext cx="4191000" cy="2805113"/>
          </a:xfrm>
          <a:noFill/>
          <a:extLst>
            <a:ext uri="{909E8E84-426E-40DD-AFC4-6F175D3DCCD1}">
              <a14:hiddenFill xmlns:a14="http://schemas.microsoft.com/office/drawing/2010/main">
                <a:solidFill>
                  <a:srgbClr val="FFFFFF"/>
                </a:solidFill>
              </a14:hiddenFill>
            </a:ext>
          </a:extLst>
        </p:spPr>
      </p:pic>
      <p:pic>
        <p:nvPicPr>
          <p:cNvPr id="9220" name="Picture 7" descr="DSCN272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2522538"/>
            <a:ext cx="4343400" cy="279876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3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ChangeArrowheads="1"/>
          </p:cNvSpPr>
          <p:nvPr>
            <p:ph type="title"/>
          </p:nvPr>
        </p:nvSpPr>
        <p:spPr/>
        <p:txBody>
          <a:bodyPr/>
          <a:lstStyle/>
          <a:p>
            <a:pPr marL="286856"/>
            <a:r>
              <a:rPr lang="en-US" smtClean="0"/>
              <a:t>Pterygium</a:t>
            </a:r>
          </a:p>
        </p:txBody>
      </p:sp>
      <p:sp>
        <p:nvSpPr>
          <p:cNvPr id="96259" name="Rectangle 2"/>
          <p:cNvSpPr>
            <a:spLocks noGrp="1" noChangeArrowheads="1"/>
          </p:cNvSpPr>
          <p:nvPr>
            <p:ph type="body" idx="1"/>
          </p:nvPr>
        </p:nvSpPr>
        <p:spPr/>
        <p:txBody>
          <a:bodyPr/>
          <a:lstStyle/>
          <a:p>
            <a:pPr eaLnBrk="1" hangingPunct="1">
              <a:buFontTx/>
              <a:buBlip>
                <a:blip r:embed="rId2"/>
              </a:buBlip>
            </a:pPr>
            <a:endParaRPr lang="en-US" smtClean="0"/>
          </a:p>
        </p:txBody>
      </p:sp>
      <p:pic>
        <p:nvPicPr>
          <p:cNvPr id="962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219" y="2080617"/>
            <a:ext cx="5643563" cy="374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89340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lstStyle/>
          <a:p>
            <a:r>
              <a:rPr lang="en-US" dirty="0" smtClean="0"/>
              <a:t>Corneal Donations</a:t>
            </a:r>
            <a:endParaRPr lang="en-US" dirty="0"/>
          </a:p>
        </p:txBody>
      </p:sp>
      <p:sp>
        <p:nvSpPr>
          <p:cNvPr id="3" name="Content Placeholder 2"/>
          <p:cNvSpPr>
            <a:spLocks noGrp="1"/>
          </p:cNvSpPr>
          <p:nvPr>
            <p:ph idx="1"/>
          </p:nvPr>
        </p:nvSpPr>
        <p:spPr/>
        <p:txBody>
          <a:bodyPr/>
          <a:lstStyle/>
          <a:p>
            <a:r>
              <a:rPr lang="en-US" dirty="0" smtClean="0"/>
              <a:t>National Eye Bank of Sri Lank</a:t>
            </a:r>
          </a:p>
          <a:p>
            <a:r>
              <a:rPr lang="en-US" dirty="0">
                <a:hlinkClick r:id="rId2"/>
              </a:rPr>
              <a:t>http://www.nationaleyebank.lk</a:t>
            </a:r>
            <a:r>
              <a:rPr lang="en-US" dirty="0" smtClean="0">
                <a:hlinkClick r:id="rId2"/>
              </a:rPr>
              <a:t>/</a:t>
            </a:r>
            <a:endParaRPr lang="en-US" dirty="0" smtClean="0"/>
          </a:p>
          <a:p>
            <a:r>
              <a:rPr lang="en-US" dirty="0" smtClean="0"/>
              <a:t>Tel : Hotline 2915 and 0112267266</a:t>
            </a:r>
          </a:p>
          <a:p>
            <a:endParaRPr lang="en-US" dirty="0"/>
          </a:p>
          <a:p>
            <a:r>
              <a:rPr lang="en-US" dirty="0" smtClean="0"/>
              <a:t>Eye donors society Sri Lanka</a:t>
            </a:r>
          </a:p>
          <a:p>
            <a:r>
              <a:rPr lang="en-US" dirty="0">
                <a:hlinkClick r:id="rId3"/>
              </a:rPr>
              <a:t>http://www.eyedonation.slt.lk/</a:t>
            </a:r>
            <a:r>
              <a:rPr lang="en-US" dirty="0" smtClean="0"/>
              <a: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146" y="0"/>
            <a:ext cx="2709000" cy="2667000"/>
          </a:xfrm>
          <a:prstGeom prst="rect">
            <a:avLst/>
          </a:prstGeom>
        </p:spPr>
      </p:pic>
    </p:spTree>
    <p:extLst>
      <p:ext uri="{BB962C8B-B14F-4D97-AF65-F5344CB8AC3E}">
        <p14:creationId xmlns:p14="http://schemas.microsoft.com/office/powerpoint/2010/main" val="1222954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dirty="0" smtClean="0"/>
              <a:t>Storage Media</a:t>
            </a:r>
          </a:p>
        </p:txBody>
      </p:sp>
      <p:sp>
        <p:nvSpPr>
          <p:cNvPr id="107523" name="Rectangle 3"/>
          <p:cNvSpPr>
            <a:spLocks noGrp="1" noChangeArrowheads="1"/>
          </p:cNvSpPr>
          <p:nvPr>
            <p:ph type="body" sz="half" idx="1"/>
          </p:nvPr>
        </p:nvSpPr>
        <p:spPr/>
        <p:txBody>
          <a:bodyPr/>
          <a:lstStyle/>
          <a:p>
            <a:pPr eaLnBrk="1" hangingPunct="1">
              <a:defRPr/>
            </a:pPr>
            <a:r>
              <a:rPr lang="en-US" sz="2800" dirty="0" smtClean="0"/>
              <a:t>Optisol GS allows for storage up to 10 days.  Allows surgery to be scheduled electively</a:t>
            </a:r>
          </a:p>
          <a:p>
            <a:pPr eaLnBrk="1" hangingPunct="1">
              <a:defRPr/>
            </a:pPr>
            <a:r>
              <a:rPr lang="en-US" sz="2800" dirty="0" smtClean="0"/>
              <a:t>D to P (death to preservation) preferably less than 12 hours</a:t>
            </a:r>
          </a:p>
        </p:txBody>
      </p:sp>
      <p:pic>
        <p:nvPicPr>
          <p:cNvPr id="24580" name="Picture 4" descr="donorcorne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33600"/>
            <a:ext cx="4273550" cy="304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195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8788" y="846138"/>
            <a:ext cx="7772400" cy="1143000"/>
          </a:xfrm>
        </p:spPr>
        <p:txBody>
          <a:bodyPr>
            <a:normAutofit/>
          </a:bodyPr>
          <a:lstStyle/>
          <a:p>
            <a:pPr eaLnBrk="1" hangingPunct="1">
              <a:defRPr/>
            </a:pPr>
            <a:r>
              <a:rPr lang="en-US" dirty="0" smtClean="0"/>
              <a:t>Surgery: Full Thickness Surgery</a:t>
            </a:r>
          </a:p>
        </p:txBody>
      </p:sp>
      <p:sp>
        <p:nvSpPr>
          <p:cNvPr id="26627" name="Line 3"/>
          <p:cNvSpPr>
            <a:spLocks noChangeShapeType="1"/>
          </p:cNvSpPr>
          <p:nvPr/>
        </p:nvSpPr>
        <p:spPr bwMode="auto">
          <a:xfrm flipH="1">
            <a:off x="7624763" y="3654425"/>
            <a:ext cx="257175" cy="406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28" name="AutoShape 4"/>
          <p:cNvSpPr>
            <a:spLocks noChangeArrowheads="1"/>
          </p:cNvSpPr>
          <p:nvPr/>
        </p:nvSpPr>
        <p:spPr bwMode="auto">
          <a:xfrm>
            <a:off x="-23813" y="4138613"/>
            <a:ext cx="2836863" cy="1944687"/>
          </a:xfrm>
          <a:custGeom>
            <a:avLst/>
            <a:gdLst>
              <a:gd name="T0" fmla="*/ 186291540 w 21600"/>
              <a:gd name="T1" fmla="*/ 0 h 21600"/>
              <a:gd name="T2" fmla="*/ 46572885 w 21600"/>
              <a:gd name="T3" fmla="*/ 87541886 h 21600"/>
              <a:gd name="T4" fmla="*/ 186291540 w 21600"/>
              <a:gd name="T5" fmla="*/ 43770943 h 21600"/>
              <a:gd name="T6" fmla="*/ 326010063 w 21600"/>
              <a:gd name="T7" fmla="*/ 8754188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2"/>
          </a:solidFill>
          <a:ln w="12700">
            <a:solidFill>
              <a:schemeClr val="accent2"/>
            </a:solidFill>
            <a:miter lim="800000"/>
            <a:headEnd/>
            <a:tailEnd/>
          </a:ln>
        </p:spPr>
        <p:txBody>
          <a:bodyPr wrap="none" anchor="ctr"/>
          <a:lstStyle/>
          <a:p>
            <a:endParaRPr lang="en-US"/>
          </a:p>
        </p:txBody>
      </p:sp>
      <p:sp>
        <p:nvSpPr>
          <p:cNvPr id="26629" name="AutoShape 5"/>
          <p:cNvSpPr>
            <a:spLocks noChangeArrowheads="1"/>
          </p:cNvSpPr>
          <p:nvPr/>
        </p:nvSpPr>
        <p:spPr bwMode="auto">
          <a:xfrm>
            <a:off x="3194050" y="4138613"/>
            <a:ext cx="2836863" cy="1944687"/>
          </a:xfrm>
          <a:custGeom>
            <a:avLst/>
            <a:gdLst>
              <a:gd name="T0" fmla="*/ 186291540 w 21600"/>
              <a:gd name="T1" fmla="*/ 0 h 21600"/>
              <a:gd name="T2" fmla="*/ 46572885 w 21600"/>
              <a:gd name="T3" fmla="*/ 87541886 h 21600"/>
              <a:gd name="T4" fmla="*/ 186291540 w 21600"/>
              <a:gd name="T5" fmla="*/ 43770943 h 21600"/>
              <a:gd name="T6" fmla="*/ 326010063 w 21600"/>
              <a:gd name="T7" fmla="*/ 8754188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2"/>
          </a:solidFill>
          <a:ln w="12700">
            <a:solidFill>
              <a:schemeClr val="accent2"/>
            </a:solidFill>
            <a:miter lim="800000"/>
            <a:headEnd/>
            <a:tailEnd/>
          </a:ln>
        </p:spPr>
        <p:txBody>
          <a:bodyPr wrap="none" anchor="ctr"/>
          <a:lstStyle/>
          <a:p>
            <a:endParaRPr lang="en-US"/>
          </a:p>
        </p:txBody>
      </p:sp>
      <p:sp>
        <p:nvSpPr>
          <p:cNvPr id="26630" name="AutoShape 6"/>
          <p:cNvSpPr>
            <a:spLocks noChangeArrowheads="1"/>
          </p:cNvSpPr>
          <p:nvPr/>
        </p:nvSpPr>
        <p:spPr bwMode="auto">
          <a:xfrm>
            <a:off x="6242050" y="4138613"/>
            <a:ext cx="2836863" cy="1944687"/>
          </a:xfrm>
          <a:custGeom>
            <a:avLst/>
            <a:gdLst>
              <a:gd name="T0" fmla="*/ 186291540 w 21600"/>
              <a:gd name="T1" fmla="*/ 0 h 21600"/>
              <a:gd name="T2" fmla="*/ 46572885 w 21600"/>
              <a:gd name="T3" fmla="*/ 87541886 h 21600"/>
              <a:gd name="T4" fmla="*/ 186291540 w 21600"/>
              <a:gd name="T5" fmla="*/ 43770943 h 21600"/>
              <a:gd name="T6" fmla="*/ 326010063 w 21600"/>
              <a:gd name="T7" fmla="*/ 8754188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2"/>
          </a:solidFill>
          <a:ln w="12700">
            <a:solidFill>
              <a:schemeClr val="accent2"/>
            </a:solidFill>
            <a:miter lim="800000"/>
            <a:headEnd/>
            <a:tailEnd/>
          </a:ln>
        </p:spPr>
        <p:txBody>
          <a:bodyPr wrap="none" anchor="ctr"/>
          <a:lstStyle/>
          <a:p>
            <a:endParaRPr lang="en-US"/>
          </a:p>
        </p:txBody>
      </p:sp>
      <p:sp>
        <p:nvSpPr>
          <p:cNvPr id="11271" name="AutoShape 7"/>
          <p:cNvSpPr>
            <a:spLocks noChangeArrowheads="1"/>
          </p:cNvSpPr>
          <p:nvPr/>
        </p:nvSpPr>
        <p:spPr bwMode="auto">
          <a:xfrm>
            <a:off x="2736850" y="4095750"/>
            <a:ext cx="669925" cy="495300"/>
          </a:xfrm>
          <a:prstGeom prst="rightArrow">
            <a:avLst>
              <a:gd name="adj1" fmla="val 50000"/>
              <a:gd name="adj2" fmla="val 33814"/>
            </a:avLst>
          </a:prstGeom>
          <a:solidFill>
            <a:srgbClr val="D60093"/>
          </a:solidFill>
          <a:ln w="12700">
            <a:solidFill>
              <a:srgbClr val="D60093"/>
            </a:solidFill>
            <a:miter lim="800000"/>
            <a:headEnd/>
            <a:tailEnd/>
          </a:ln>
          <a:effectLst/>
        </p:spPr>
        <p:txBody>
          <a:bodyPr wrap="none" anchor="ctr"/>
          <a:lstStyle/>
          <a:p>
            <a:pPr algn="ctr">
              <a:defRPr/>
            </a:pPr>
            <a:endParaRPr lang="en-US" sz="2400" b="0" dirty="0">
              <a:effectLst>
                <a:outerShdw blurRad="38100" dist="38100" dir="2700000" algn="tl">
                  <a:srgbClr val="000000"/>
                </a:outerShdw>
              </a:effectLst>
              <a:latin typeface="Times New Roman" pitchFamily="18" charset="0"/>
            </a:endParaRPr>
          </a:p>
        </p:txBody>
      </p:sp>
      <p:sp>
        <p:nvSpPr>
          <p:cNvPr id="26632" name="Freeform 8"/>
          <p:cNvSpPr>
            <a:spLocks/>
          </p:cNvSpPr>
          <p:nvPr/>
        </p:nvSpPr>
        <p:spPr bwMode="auto">
          <a:xfrm>
            <a:off x="698500" y="4595813"/>
            <a:ext cx="1419225" cy="530225"/>
          </a:xfrm>
          <a:custGeom>
            <a:avLst/>
            <a:gdLst>
              <a:gd name="T0" fmla="*/ 0 w 1006"/>
              <a:gd name="T1" fmla="*/ 530225 h 334"/>
              <a:gd name="T2" fmla="*/ 52198 w 1006"/>
              <a:gd name="T3" fmla="*/ 298450 h 334"/>
              <a:gd name="T4" fmla="*/ 142487 w 1006"/>
              <a:gd name="T5" fmla="*/ 196850 h 334"/>
              <a:gd name="T6" fmla="*/ 297670 w 1006"/>
              <a:gd name="T7" fmla="*/ 109538 h 334"/>
              <a:gd name="T8" fmla="*/ 541732 w 1006"/>
              <a:gd name="T9" fmla="*/ 22225 h 334"/>
              <a:gd name="T10" fmla="*/ 644718 w 1006"/>
              <a:gd name="T11" fmla="*/ 7938 h 334"/>
              <a:gd name="T12" fmla="*/ 799901 w 1006"/>
              <a:gd name="T13" fmla="*/ 7938 h 334"/>
              <a:gd name="T14" fmla="*/ 929691 w 1006"/>
              <a:gd name="T15" fmla="*/ 50800 h 334"/>
              <a:gd name="T16" fmla="*/ 1096161 w 1006"/>
              <a:gd name="T17" fmla="*/ 79375 h 334"/>
              <a:gd name="T18" fmla="*/ 1213254 w 1006"/>
              <a:gd name="T19" fmla="*/ 152400 h 334"/>
              <a:gd name="T20" fmla="*/ 1341633 w 1006"/>
              <a:gd name="T21" fmla="*/ 298450 h 334"/>
              <a:gd name="T22" fmla="*/ 1406528 w 1006"/>
              <a:gd name="T23" fmla="*/ 414338 h 334"/>
              <a:gd name="T24" fmla="*/ 1419225 w 1006"/>
              <a:gd name="T25" fmla="*/ 515938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6"/>
              <a:gd name="T40" fmla="*/ 0 h 334"/>
              <a:gd name="T41" fmla="*/ 1006 w 1006"/>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6" h="334">
                <a:moveTo>
                  <a:pt x="0" y="334"/>
                </a:moveTo>
                <a:cubicBezTo>
                  <a:pt x="10" y="278"/>
                  <a:pt x="20" y="223"/>
                  <a:pt x="37" y="188"/>
                </a:cubicBezTo>
                <a:cubicBezTo>
                  <a:pt x="54" y="153"/>
                  <a:pt x="72" y="144"/>
                  <a:pt x="101" y="124"/>
                </a:cubicBezTo>
                <a:cubicBezTo>
                  <a:pt x="130" y="104"/>
                  <a:pt x="164" y="87"/>
                  <a:pt x="211" y="69"/>
                </a:cubicBezTo>
                <a:cubicBezTo>
                  <a:pt x="258" y="51"/>
                  <a:pt x="343" y="25"/>
                  <a:pt x="384" y="14"/>
                </a:cubicBezTo>
                <a:cubicBezTo>
                  <a:pt x="425" y="3"/>
                  <a:pt x="427" y="6"/>
                  <a:pt x="457" y="5"/>
                </a:cubicBezTo>
                <a:cubicBezTo>
                  <a:pt x="487" y="4"/>
                  <a:pt x="533" y="0"/>
                  <a:pt x="567" y="5"/>
                </a:cubicBezTo>
                <a:cubicBezTo>
                  <a:pt x="601" y="10"/>
                  <a:pt x="624" y="25"/>
                  <a:pt x="659" y="32"/>
                </a:cubicBezTo>
                <a:cubicBezTo>
                  <a:pt x="694" y="39"/>
                  <a:pt x="744" y="39"/>
                  <a:pt x="777" y="50"/>
                </a:cubicBezTo>
                <a:cubicBezTo>
                  <a:pt x="810" y="61"/>
                  <a:pt x="831" y="73"/>
                  <a:pt x="860" y="96"/>
                </a:cubicBezTo>
                <a:cubicBezTo>
                  <a:pt x="889" y="119"/>
                  <a:pt x="928" y="161"/>
                  <a:pt x="951" y="188"/>
                </a:cubicBezTo>
                <a:cubicBezTo>
                  <a:pt x="974" y="215"/>
                  <a:pt x="988" y="238"/>
                  <a:pt x="997" y="261"/>
                </a:cubicBezTo>
                <a:cubicBezTo>
                  <a:pt x="1006" y="284"/>
                  <a:pt x="1006" y="304"/>
                  <a:pt x="1006" y="325"/>
                </a:cubicBezTo>
              </a:path>
            </a:pathLst>
          </a:custGeom>
          <a:noFill/>
          <a:ln w="76200" cap="flat" cmpd="sng">
            <a:solidFill>
              <a:srgbClr val="6666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3" name="Freeform 9"/>
          <p:cNvSpPr>
            <a:spLocks/>
          </p:cNvSpPr>
          <p:nvPr/>
        </p:nvSpPr>
        <p:spPr bwMode="auto">
          <a:xfrm>
            <a:off x="3905250" y="4587875"/>
            <a:ext cx="1419225" cy="530225"/>
          </a:xfrm>
          <a:custGeom>
            <a:avLst/>
            <a:gdLst>
              <a:gd name="T0" fmla="*/ 0 w 1006"/>
              <a:gd name="T1" fmla="*/ 530225 h 334"/>
              <a:gd name="T2" fmla="*/ 52198 w 1006"/>
              <a:gd name="T3" fmla="*/ 298450 h 334"/>
              <a:gd name="T4" fmla="*/ 142487 w 1006"/>
              <a:gd name="T5" fmla="*/ 196850 h 334"/>
              <a:gd name="T6" fmla="*/ 297670 w 1006"/>
              <a:gd name="T7" fmla="*/ 109538 h 334"/>
              <a:gd name="T8" fmla="*/ 541732 w 1006"/>
              <a:gd name="T9" fmla="*/ 22225 h 334"/>
              <a:gd name="T10" fmla="*/ 644718 w 1006"/>
              <a:gd name="T11" fmla="*/ 7938 h 334"/>
              <a:gd name="T12" fmla="*/ 799901 w 1006"/>
              <a:gd name="T13" fmla="*/ 7938 h 334"/>
              <a:gd name="T14" fmla="*/ 929691 w 1006"/>
              <a:gd name="T15" fmla="*/ 50800 h 334"/>
              <a:gd name="T16" fmla="*/ 1096161 w 1006"/>
              <a:gd name="T17" fmla="*/ 79375 h 334"/>
              <a:gd name="T18" fmla="*/ 1213254 w 1006"/>
              <a:gd name="T19" fmla="*/ 152400 h 334"/>
              <a:gd name="T20" fmla="*/ 1341633 w 1006"/>
              <a:gd name="T21" fmla="*/ 298450 h 334"/>
              <a:gd name="T22" fmla="*/ 1406528 w 1006"/>
              <a:gd name="T23" fmla="*/ 414338 h 334"/>
              <a:gd name="T24" fmla="*/ 1419225 w 1006"/>
              <a:gd name="T25" fmla="*/ 515938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6"/>
              <a:gd name="T40" fmla="*/ 0 h 334"/>
              <a:gd name="T41" fmla="*/ 1006 w 1006"/>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6" h="334">
                <a:moveTo>
                  <a:pt x="0" y="334"/>
                </a:moveTo>
                <a:cubicBezTo>
                  <a:pt x="10" y="278"/>
                  <a:pt x="20" y="223"/>
                  <a:pt x="37" y="188"/>
                </a:cubicBezTo>
                <a:cubicBezTo>
                  <a:pt x="54" y="153"/>
                  <a:pt x="72" y="144"/>
                  <a:pt x="101" y="124"/>
                </a:cubicBezTo>
                <a:cubicBezTo>
                  <a:pt x="130" y="104"/>
                  <a:pt x="164" y="87"/>
                  <a:pt x="211" y="69"/>
                </a:cubicBezTo>
                <a:cubicBezTo>
                  <a:pt x="258" y="51"/>
                  <a:pt x="343" y="25"/>
                  <a:pt x="384" y="14"/>
                </a:cubicBezTo>
                <a:cubicBezTo>
                  <a:pt x="425" y="3"/>
                  <a:pt x="427" y="6"/>
                  <a:pt x="457" y="5"/>
                </a:cubicBezTo>
                <a:cubicBezTo>
                  <a:pt x="487" y="4"/>
                  <a:pt x="533" y="0"/>
                  <a:pt x="567" y="5"/>
                </a:cubicBezTo>
                <a:cubicBezTo>
                  <a:pt x="601" y="10"/>
                  <a:pt x="624" y="25"/>
                  <a:pt x="659" y="32"/>
                </a:cubicBezTo>
                <a:cubicBezTo>
                  <a:pt x="694" y="39"/>
                  <a:pt x="744" y="39"/>
                  <a:pt x="777" y="50"/>
                </a:cubicBezTo>
                <a:cubicBezTo>
                  <a:pt x="810" y="61"/>
                  <a:pt x="831" y="73"/>
                  <a:pt x="860" y="96"/>
                </a:cubicBezTo>
                <a:cubicBezTo>
                  <a:pt x="889" y="119"/>
                  <a:pt x="928" y="161"/>
                  <a:pt x="951" y="188"/>
                </a:cubicBezTo>
                <a:cubicBezTo>
                  <a:pt x="974" y="215"/>
                  <a:pt x="988" y="238"/>
                  <a:pt x="997" y="261"/>
                </a:cubicBezTo>
                <a:cubicBezTo>
                  <a:pt x="1006" y="284"/>
                  <a:pt x="1006" y="304"/>
                  <a:pt x="1006" y="325"/>
                </a:cubicBezTo>
              </a:path>
            </a:pathLst>
          </a:custGeom>
          <a:noFill/>
          <a:ln w="76200" cap="flat" cmpd="sng">
            <a:solidFill>
              <a:srgbClr val="6666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4" name="Freeform 10"/>
          <p:cNvSpPr>
            <a:spLocks/>
          </p:cNvSpPr>
          <p:nvPr/>
        </p:nvSpPr>
        <p:spPr bwMode="auto">
          <a:xfrm>
            <a:off x="6967538" y="4595813"/>
            <a:ext cx="1420812" cy="530225"/>
          </a:xfrm>
          <a:custGeom>
            <a:avLst/>
            <a:gdLst>
              <a:gd name="T0" fmla="*/ 0 w 1006"/>
              <a:gd name="T1" fmla="*/ 530225 h 334"/>
              <a:gd name="T2" fmla="*/ 52257 w 1006"/>
              <a:gd name="T3" fmla="*/ 298450 h 334"/>
              <a:gd name="T4" fmla="*/ 142646 w 1006"/>
              <a:gd name="T5" fmla="*/ 196850 h 334"/>
              <a:gd name="T6" fmla="*/ 298003 w 1006"/>
              <a:gd name="T7" fmla="*/ 109538 h 334"/>
              <a:gd name="T8" fmla="*/ 542338 w 1006"/>
              <a:gd name="T9" fmla="*/ 22225 h 334"/>
              <a:gd name="T10" fmla="*/ 645438 w 1006"/>
              <a:gd name="T11" fmla="*/ 7938 h 334"/>
              <a:gd name="T12" fmla="*/ 800796 w 1006"/>
              <a:gd name="T13" fmla="*/ 7938 h 334"/>
              <a:gd name="T14" fmla="*/ 930731 w 1006"/>
              <a:gd name="T15" fmla="*/ 50800 h 334"/>
              <a:gd name="T16" fmla="*/ 1097387 w 1006"/>
              <a:gd name="T17" fmla="*/ 79375 h 334"/>
              <a:gd name="T18" fmla="*/ 1214611 w 1006"/>
              <a:gd name="T19" fmla="*/ 152400 h 334"/>
              <a:gd name="T20" fmla="*/ 1343133 w 1006"/>
              <a:gd name="T21" fmla="*/ 298450 h 334"/>
              <a:gd name="T22" fmla="*/ 1408101 w 1006"/>
              <a:gd name="T23" fmla="*/ 414338 h 334"/>
              <a:gd name="T24" fmla="*/ 1420812 w 1006"/>
              <a:gd name="T25" fmla="*/ 515938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6"/>
              <a:gd name="T40" fmla="*/ 0 h 334"/>
              <a:gd name="T41" fmla="*/ 1006 w 1006"/>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6" h="334">
                <a:moveTo>
                  <a:pt x="0" y="334"/>
                </a:moveTo>
                <a:cubicBezTo>
                  <a:pt x="10" y="278"/>
                  <a:pt x="20" y="223"/>
                  <a:pt x="37" y="188"/>
                </a:cubicBezTo>
                <a:cubicBezTo>
                  <a:pt x="54" y="153"/>
                  <a:pt x="72" y="144"/>
                  <a:pt x="101" y="124"/>
                </a:cubicBezTo>
                <a:cubicBezTo>
                  <a:pt x="130" y="104"/>
                  <a:pt x="164" y="87"/>
                  <a:pt x="211" y="69"/>
                </a:cubicBezTo>
                <a:cubicBezTo>
                  <a:pt x="258" y="51"/>
                  <a:pt x="343" y="25"/>
                  <a:pt x="384" y="14"/>
                </a:cubicBezTo>
                <a:cubicBezTo>
                  <a:pt x="425" y="3"/>
                  <a:pt x="427" y="6"/>
                  <a:pt x="457" y="5"/>
                </a:cubicBezTo>
                <a:cubicBezTo>
                  <a:pt x="487" y="4"/>
                  <a:pt x="533" y="0"/>
                  <a:pt x="567" y="5"/>
                </a:cubicBezTo>
                <a:cubicBezTo>
                  <a:pt x="601" y="10"/>
                  <a:pt x="624" y="25"/>
                  <a:pt x="659" y="32"/>
                </a:cubicBezTo>
                <a:cubicBezTo>
                  <a:pt x="694" y="39"/>
                  <a:pt x="744" y="39"/>
                  <a:pt x="777" y="50"/>
                </a:cubicBezTo>
                <a:cubicBezTo>
                  <a:pt x="810" y="61"/>
                  <a:pt x="831" y="73"/>
                  <a:pt x="860" y="96"/>
                </a:cubicBezTo>
                <a:cubicBezTo>
                  <a:pt x="889" y="119"/>
                  <a:pt x="928" y="161"/>
                  <a:pt x="951" y="188"/>
                </a:cubicBezTo>
                <a:cubicBezTo>
                  <a:pt x="974" y="215"/>
                  <a:pt x="988" y="238"/>
                  <a:pt x="997" y="261"/>
                </a:cubicBezTo>
                <a:cubicBezTo>
                  <a:pt x="1006" y="284"/>
                  <a:pt x="1006" y="304"/>
                  <a:pt x="1006" y="325"/>
                </a:cubicBezTo>
              </a:path>
            </a:pathLst>
          </a:custGeom>
          <a:noFill/>
          <a:ln w="57150" cap="flat" cmpd="sng">
            <a:solidFill>
              <a:srgbClr val="6666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AutoShape 11"/>
          <p:cNvSpPr>
            <a:spLocks noChangeArrowheads="1"/>
          </p:cNvSpPr>
          <p:nvPr/>
        </p:nvSpPr>
        <p:spPr bwMode="auto">
          <a:xfrm>
            <a:off x="5864225" y="4060825"/>
            <a:ext cx="669925" cy="495300"/>
          </a:xfrm>
          <a:prstGeom prst="rightArrow">
            <a:avLst>
              <a:gd name="adj1" fmla="val 50000"/>
              <a:gd name="adj2" fmla="val 33814"/>
            </a:avLst>
          </a:prstGeom>
          <a:solidFill>
            <a:srgbClr val="D60093"/>
          </a:solidFill>
          <a:ln w="12700">
            <a:solidFill>
              <a:srgbClr val="D60093"/>
            </a:solidFill>
            <a:miter lim="800000"/>
            <a:headEnd/>
            <a:tailEnd/>
          </a:ln>
          <a:effectLst/>
        </p:spPr>
        <p:txBody>
          <a:bodyPr wrap="none" anchor="ctr"/>
          <a:lstStyle/>
          <a:p>
            <a:pPr algn="ctr">
              <a:defRPr/>
            </a:pPr>
            <a:endParaRPr lang="en-US" sz="2400" b="0" dirty="0">
              <a:effectLst>
                <a:outerShdw blurRad="38100" dist="38100" dir="2700000" algn="tl">
                  <a:srgbClr val="000000"/>
                </a:outerShdw>
              </a:effectLst>
              <a:latin typeface="Times New Roman" pitchFamily="18" charset="0"/>
            </a:endParaRPr>
          </a:p>
        </p:txBody>
      </p:sp>
      <p:sp>
        <p:nvSpPr>
          <p:cNvPr id="26636" name="Rectangle 12"/>
          <p:cNvSpPr>
            <a:spLocks noChangeArrowheads="1"/>
          </p:cNvSpPr>
          <p:nvPr/>
        </p:nvSpPr>
        <p:spPr bwMode="auto">
          <a:xfrm>
            <a:off x="4117975" y="4124325"/>
            <a:ext cx="981075" cy="623888"/>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26637" name="Rectangle 13"/>
          <p:cNvSpPr>
            <a:spLocks noChangeArrowheads="1"/>
          </p:cNvSpPr>
          <p:nvPr/>
        </p:nvSpPr>
        <p:spPr bwMode="auto">
          <a:xfrm>
            <a:off x="7169150" y="4538663"/>
            <a:ext cx="979488" cy="203200"/>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6638" name="Line 14"/>
          <p:cNvSpPr>
            <a:spLocks noChangeShapeType="1"/>
          </p:cNvSpPr>
          <p:nvPr/>
        </p:nvSpPr>
        <p:spPr bwMode="auto">
          <a:xfrm flipV="1">
            <a:off x="4394200" y="3857625"/>
            <a:ext cx="406400" cy="4413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Rectangle 15"/>
          <p:cNvSpPr>
            <a:spLocks noChangeArrowheads="1"/>
          </p:cNvSpPr>
          <p:nvPr/>
        </p:nvSpPr>
        <p:spPr bwMode="auto">
          <a:xfrm>
            <a:off x="3778250" y="2403475"/>
            <a:ext cx="2446338" cy="774700"/>
          </a:xfrm>
          <a:prstGeom prst="rect">
            <a:avLst/>
          </a:prstGeom>
          <a:noFill/>
          <a:ln w="12700">
            <a:noFill/>
            <a:miter lim="800000"/>
            <a:headEnd/>
            <a:tailEnd/>
          </a:ln>
          <a:effectLst/>
        </p:spPr>
        <p:txBody>
          <a:bodyPr lIns="90488" tIns="44450" rIns="90488" bIns="44450" anchor="ctr"/>
          <a:lstStyle/>
          <a:p>
            <a:pPr>
              <a:defRPr/>
            </a:pPr>
            <a:r>
              <a:rPr lang="en-US" sz="2000" dirty="0">
                <a:solidFill>
                  <a:srgbClr val="FFFFFF"/>
                </a:solidFill>
                <a:effectLst>
                  <a:outerShdw blurRad="38100" dist="38100" dir="2700000" algn="tl">
                    <a:srgbClr val="000000"/>
                  </a:outerShdw>
                </a:effectLst>
                <a:latin typeface="Arial" charset="0"/>
              </a:rPr>
              <a:t>Recipient tissue removed</a:t>
            </a:r>
          </a:p>
        </p:txBody>
      </p:sp>
      <p:sp>
        <p:nvSpPr>
          <p:cNvPr id="11280" name="Rectangle 16"/>
          <p:cNvSpPr>
            <a:spLocks noChangeArrowheads="1"/>
          </p:cNvSpPr>
          <p:nvPr/>
        </p:nvSpPr>
        <p:spPr bwMode="auto">
          <a:xfrm>
            <a:off x="7010400" y="1905000"/>
            <a:ext cx="2206625" cy="1096963"/>
          </a:xfrm>
          <a:prstGeom prst="rect">
            <a:avLst/>
          </a:prstGeom>
          <a:noFill/>
          <a:ln w="12700">
            <a:noFill/>
            <a:miter lim="800000"/>
            <a:headEnd/>
            <a:tailEnd/>
          </a:ln>
          <a:effectLst/>
        </p:spPr>
        <p:txBody>
          <a:bodyPr lIns="90488" tIns="44450" rIns="90488" bIns="44450" anchor="ctr"/>
          <a:lstStyle/>
          <a:p>
            <a:pPr>
              <a:defRPr/>
            </a:pPr>
            <a:r>
              <a:rPr lang="en-US" sz="2000" dirty="0">
                <a:solidFill>
                  <a:srgbClr val="FFFFFF"/>
                </a:solidFill>
                <a:effectLst>
                  <a:outerShdw blurRad="38100" dist="38100" dir="2700000" algn="tl">
                    <a:srgbClr val="000000"/>
                  </a:outerShdw>
                </a:effectLst>
                <a:latin typeface="Arial" charset="0"/>
              </a:rPr>
              <a:t>Donor tissue sutured into recipient</a:t>
            </a:r>
          </a:p>
        </p:txBody>
      </p:sp>
      <p:grpSp>
        <p:nvGrpSpPr>
          <p:cNvPr id="26641" name="Group 17"/>
          <p:cNvGrpSpPr>
            <a:grpSpLocks/>
          </p:cNvGrpSpPr>
          <p:nvPr/>
        </p:nvGrpSpPr>
        <p:grpSpPr bwMode="auto">
          <a:xfrm>
            <a:off x="4183063" y="3159125"/>
            <a:ext cx="979487" cy="541338"/>
            <a:chOff x="3371" y="2739"/>
            <a:chExt cx="695" cy="128"/>
          </a:xfrm>
        </p:grpSpPr>
        <p:sp>
          <p:nvSpPr>
            <p:cNvPr id="26662" name="Rectangle 18"/>
            <p:cNvSpPr>
              <a:spLocks noChangeArrowheads="1"/>
            </p:cNvSpPr>
            <p:nvPr/>
          </p:nvSpPr>
          <p:spPr bwMode="auto">
            <a:xfrm>
              <a:off x="3371" y="2739"/>
              <a:ext cx="695" cy="128"/>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6663" name="Line 19"/>
            <p:cNvSpPr>
              <a:spLocks noChangeShapeType="1"/>
            </p:cNvSpPr>
            <p:nvPr/>
          </p:nvSpPr>
          <p:spPr bwMode="auto">
            <a:xfrm>
              <a:off x="3371" y="2867"/>
              <a:ext cx="695" cy="0"/>
            </a:xfrm>
            <a:prstGeom prst="line">
              <a:avLst/>
            </a:prstGeom>
            <a:noFill/>
            <a:ln w="76200">
              <a:solidFill>
                <a:srgbClr val="666633"/>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42" name="Group 20"/>
          <p:cNvGrpSpPr>
            <a:grpSpLocks/>
          </p:cNvGrpSpPr>
          <p:nvPr/>
        </p:nvGrpSpPr>
        <p:grpSpPr bwMode="auto">
          <a:xfrm>
            <a:off x="7405688" y="3048000"/>
            <a:ext cx="981075" cy="527050"/>
            <a:chOff x="5160" y="2739"/>
            <a:chExt cx="695" cy="128"/>
          </a:xfrm>
        </p:grpSpPr>
        <p:sp>
          <p:nvSpPr>
            <p:cNvPr id="26660" name="Rectangle 21"/>
            <p:cNvSpPr>
              <a:spLocks noChangeArrowheads="1"/>
            </p:cNvSpPr>
            <p:nvPr/>
          </p:nvSpPr>
          <p:spPr bwMode="auto">
            <a:xfrm>
              <a:off x="5160" y="2739"/>
              <a:ext cx="695" cy="128"/>
            </a:xfrm>
            <a:prstGeom prst="rect">
              <a:avLst/>
            </a:prstGeom>
            <a:solidFill>
              <a:schemeClr val="accent2"/>
            </a:solidFill>
            <a:ln w="12700">
              <a:solidFill>
                <a:schemeClr val="accent2"/>
              </a:solidFill>
              <a:miter lim="800000"/>
              <a:headEnd/>
              <a:tailEnd/>
            </a:ln>
          </p:spPr>
          <p:txBody>
            <a:bodyPr wrap="none" anchor="ctr"/>
            <a:lstStyle/>
            <a:p>
              <a:pPr algn="ctr"/>
              <a:endParaRPr lang="en-US" sz="2400" b="0">
                <a:latin typeface="Times New Roman" pitchFamily="18" charset="0"/>
              </a:endParaRPr>
            </a:p>
          </p:txBody>
        </p:sp>
        <p:sp>
          <p:nvSpPr>
            <p:cNvPr id="26661" name="Line 22"/>
            <p:cNvSpPr>
              <a:spLocks noChangeShapeType="1"/>
            </p:cNvSpPr>
            <p:nvPr/>
          </p:nvSpPr>
          <p:spPr bwMode="auto">
            <a:xfrm>
              <a:off x="5160" y="2867"/>
              <a:ext cx="695" cy="0"/>
            </a:xfrm>
            <a:prstGeom prst="line">
              <a:avLst/>
            </a:prstGeom>
            <a:noFill/>
            <a:ln w="76200">
              <a:solidFill>
                <a:srgbClr val="D6009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43" name="Line 23"/>
          <p:cNvSpPr>
            <a:spLocks noChangeShapeType="1"/>
          </p:cNvSpPr>
          <p:nvPr/>
        </p:nvSpPr>
        <p:spPr bwMode="auto">
          <a:xfrm>
            <a:off x="7169150" y="4713288"/>
            <a:ext cx="979488" cy="0"/>
          </a:xfrm>
          <a:prstGeom prst="line">
            <a:avLst/>
          </a:prstGeom>
          <a:noFill/>
          <a:ln w="76200">
            <a:solidFill>
              <a:srgbClr val="D6009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Freeform 24"/>
          <p:cNvSpPr>
            <a:spLocks/>
          </p:cNvSpPr>
          <p:nvPr/>
        </p:nvSpPr>
        <p:spPr bwMode="auto">
          <a:xfrm>
            <a:off x="6991350" y="4248150"/>
            <a:ext cx="376238" cy="581025"/>
          </a:xfrm>
          <a:custGeom>
            <a:avLst/>
            <a:gdLst>
              <a:gd name="T0" fmla="*/ 97596 w 266"/>
              <a:gd name="T1" fmla="*/ 26988 h 366"/>
              <a:gd name="T2" fmla="*/ 7072 w 266"/>
              <a:gd name="T3" fmla="*/ 288925 h 366"/>
              <a:gd name="T4" fmla="*/ 57992 w 266"/>
              <a:gd name="T5" fmla="*/ 534988 h 366"/>
              <a:gd name="T6" fmla="*/ 329562 w 266"/>
              <a:gd name="T7" fmla="*/ 565150 h 366"/>
              <a:gd name="T8" fmla="*/ 342292 w 266"/>
              <a:gd name="T9" fmla="*/ 463550 h 366"/>
              <a:gd name="T10" fmla="*/ 329562 w 266"/>
              <a:gd name="T11" fmla="*/ 274638 h 366"/>
              <a:gd name="T12" fmla="*/ 251768 w 266"/>
              <a:gd name="T13" fmla="*/ 128588 h 366"/>
              <a:gd name="T14" fmla="*/ 97596 w 266"/>
              <a:gd name="T15" fmla="*/ 26988 h 366"/>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366"/>
              <a:gd name="T26" fmla="*/ 266 w 266"/>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366">
                <a:moveTo>
                  <a:pt x="69" y="17"/>
                </a:moveTo>
                <a:cubicBezTo>
                  <a:pt x="40" y="34"/>
                  <a:pt x="10" y="129"/>
                  <a:pt x="5" y="182"/>
                </a:cubicBezTo>
                <a:cubicBezTo>
                  <a:pt x="0" y="235"/>
                  <a:pt x="3" y="308"/>
                  <a:pt x="41" y="337"/>
                </a:cubicBezTo>
                <a:cubicBezTo>
                  <a:pt x="79" y="366"/>
                  <a:pt x="200" y="363"/>
                  <a:pt x="233" y="356"/>
                </a:cubicBezTo>
                <a:cubicBezTo>
                  <a:pt x="266" y="349"/>
                  <a:pt x="242" y="322"/>
                  <a:pt x="242" y="292"/>
                </a:cubicBezTo>
                <a:cubicBezTo>
                  <a:pt x="242" y="262"/>
                  <a:pt x="244" y="208"/>
                  <a:pt x="233" y="173"/>
                </a:cubicBezTo>
                <a:cubicBezTo>
                  <a:pt x="222" y="138"/>
                  <a:pt x="204" y="104"/>
                  <a:pt x="178" y="81"/>
                </a:cubicBezTo>
                <a:cubicBezTo>
                  <a:pt x="152" y="58"/>
                  <a:pt x="98" y="0"/>
                  <a:pt x="69" y="17"/>
                </a:cubicBezTo>
                <a:close/>
              </a:path>
            </a:pathLst>
          </a:custGeom>
          <a:solidFill>
            <a:schemeClr val="accent2"/>
          </a:solidFill>
          <a:ln w="38100" cap="flat" cmpd="sng">
            <a:solidFill>
              <a:schemeClr val="tx1"/>
            </a:solidFill>
            <a:prstDash val="solid"/>
            <a:round/>
            <a:headEnd/>
            <a:tailEnd/>
          </a:ln>
        </p:spPr>
        <p:txBody>
          <a:bodyPr/>
          <a:lstStyle/>
          <a:p>
            <a:endParaRPr lang="en-US"/>
          </a:p>
        </p:txBody>
      </p:sp>
      <p:sp>
        <p:nvSpPr>
          <p:cNvPr id="26645" name="Freeform 25"/>
          <p:cNvSpPr>
            <a:spLocks/>
          </p:cNvSpPr>
          <p:nvPr/>
        </p:nvSpPr>
        <p:spPr bwMode="auto">
          <a:xfrm>
            <a:off x="7981950" y="4178300"/>
            <a:ext cx="320675" cy="623888"/>
          </a:xfrm>
          <a:custGeom>
            <a:avLst/>
            <a:gdLst>
              <a:gd name="T0" fmla="*/ 170932 w 227"/>
              <a:gd name="T1" fmla="*/ 1552 h 402"/>
              <a:gd name="T2" fmla="*/ 28253 w 227"/>
              <a:gd name="T3" fmla="*/ 214171 h 402"/>
              <a:gd name="T4" fmla="*/ 2825 w 227"/>
              <a:gd name="T5" fmla="*/ 327464 h 402"/>
              <a:gd name="T6" fmla="*/ 42380 w 227"/>
              <a:gd name="T7" fmla="*/ 440757 h 402"/>
              <a:gd name="T8" fmla="*/ 145505 w 227"/>
              <a:gd name="T9" fmla="*/ 611472 h 402"/>
              <a:gd name="T10" fmla="*/ 286771 w 227"/>
              <a:gd name="T11" fmla="*/ 512147 h 402"/>
              <a:gd name="T12" fmla="*/ 313612 w 227"/>
              <a:gd name="T13" fmla="*/ 355399 h 402"/>
              <a:gd name="T14" fmla="*/ 299485 w 227"/>
              <a:gd name="T15" fmla="*/ 200203 h 402"/>
              <a:gd name="T16" fmla="*/ 170932 w 227"/>
              <a:gd name="T17" fmla="*/ 1552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402"/>
              <a:gd name="T29" fmla="*/ 227 w 227"/>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402">
                <a:moveTo>
                  <a:pt x="121" y="1"/>
                </a:moveTo>
                <a:cubicBezTo>
                  <a:pt x="89" y="2"/>
                  <a:pt x="40" y="103"/>
                  <a:pt x="20" y="138"/>
                </a:cubicBezTo>
                <a:cubicBezTo>
                  <a:pt x="0" y="173"/>
                  <a:pt x="0" y="187"/>
                  <a:pt x="2" y="211"/>
                </a:cubicBezTo>
                <a:cubicBezTo>
                  <a:pt x="4" y="235"/>
                  <a:pt x="13" y="254"/>
                  <a:pt x="30" y="284"/>
                </a:cubicBezTo>
                <a:cubicBezTo>
                  <a:pt x="47" y="314"/>
                  <a:pt x="74" y="386"/>
                  <a:pt x="103" y="394"/>
                </a:cubicBezTo>
                <a:cubicBezTo>
                  <a:pt x="132" y="402"/>
                  <a:pt x="183" y="357"/>
                  <a:pt x="203" y="330"/>
                </a:cubicBezTo>
                <a:cubicBezTo>
                  <a:pt x="223" y="303"/>
                  <a:pt x="221" y="262"/>
                  <a:pt x="222" y="229"/>
                </a:cubicBezTo>
                <a:cubicBezTo>
                  <a:pt x="223" y="196"/>
                  <a:pt x="227" y="167"/>
                  <a:pt x="212" y="129"/>
                </a:cubicBezTo>
                <a:cubicBezTo>
                  <a:pt x="197" y="91"/>
                  <a:pt x="153" y="0"/>
                  <a:pt x="121" y="1"/>
                </a:cubicBezTo>
                <a:close/>
              </a:path>
            </a:pathLst>
          </a:custGeom>
          <a:solidFill>
            <a:schemeClr val="accent2"/>
          </a:solidFill>
          <a:ln w="38100" cap="flat" cmpd="sng">
            <a:solidFill>
              <a:schemeClr val="tx1"/>
            </a:solidFill>
            <a:prstDash val="solid"/>
            <a:round/>
            <a:headEnd/>
            <a:tailEnd/>
          </a:ln>
        </p:spPr>
        <p:txBody>
          <a:bodyPr/>
          <a:lstStyle/>
          <a:p>
            <a:endParaRPr lang="en-US"/>
          </a:p>
        </p:txBody>
      </p:sp>
      <p:sp>
        <p:nvSpPr>
          <p:cNvPr id="26646" name="Line 26"/>
          <p:cNvSpPr>
            <a:spLocks noChangeShapeType="1"/>
          </p:cNvSpPr>
          <p:nvPr/>
        </p:nvSpPr>
        <p:spPr bwMode="auto">
          <a:xfrm>
            <a:off x="6967538" y="4181475"/>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Freeform 27"/>
          <p:cNvSpPr>
            <a:spLocks/>
          </p:cNvSpPr>
          <p:nvPr/>
        </p:nvSpPr>
        <p:spPr bwMode="auto">
          <a:xfrm>
            <a:off x="6991350" y="4219575"/>
            <a:ext cx="123825" cy="104775"/>
          </a:xfrm>
          <a:custGeom>
            <a:avLst/>
            <a:gdLst>
              <a:gd name="T0" fmla="*/ 91090 w 87"/>
              <a:gd name="T1" fmla="*/ 47625 h 66"/>
              <a:gd name="T2" fmla="*/ 0 w 87"/>
              <a:gd name="T3" fmla="*/ 33338 h 66"/>
              <a:gd name="T4" fmla="*/ 39852 w 87"/>
              <a:gd name="T5" fmla="*/ 19050 h 66"/>
              <a:gd name="T6" fmla="*/ 116709 w 87"/>
              <a:gd name="T7" fmla="*/ 19050 h 66"/>
              <a:gd name="T8" fmla="*/ 78280 w 87"/>
              <a:gd name="T9" fmla="*/ 3175 h 66"/>
              <a:gd name="T10" fmla="*/ 52661 w 87"/>
              <a:gd name="T11" fmla="*/ 33338 h 66"/>
              <a:gd name="T12" fmla="*/ 91090 w 87"/>
              <a:gd name="T13" fmla="*/ 47625 h 66"/>
              <a:gd name="T14" fmla="*/ 0 60000 65536"/>
              <a:gd name="T15" fmla="*/ 0 60000 65536"/>
              <a:gd name="T16" fmla="*/ 0 60000 65536"/>
              <a:gd name="T17" fmla="*/ 0 60000 65536"/>
              <a:gd name="T18" fmla="*/ 0 60000 65536"/>
              <a:gd name="T19" fmla="*/ 0 60000 65536"/>
              <a:gd name="T20" fmla="*/ 0 60000 65536"/>
              <a:gd name="T21" fmla="*/ 0 w 87"/>
              <a:gd name="T22" fmla="*/ 0 h 66"/>
              <a:gd name="T23" fmla="*/ 87 w 8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66">
                <a:moveTo>
                  <a:pt x="64" y="30"/>
                </a:moveTo>
                <a:cubicBezTo>
                  <a:pt x="0" y="51"/>
                  <a:pt x="15" y="66"/>
                  <a:pt x="0" y="21"/>
                </a:cubicBezTo>
                <a:cubicBezTo>
                  <a:pt x="9" y="18"/>
                  <a:pt x="18" y="10"/>
                  <a:pt x="28" y="12"/>
                </a:cubicBezTo>
                <a:cubicBezTo>
                  <a:pt x="87" y="27"/>
                  <a:pt x="64" y="65"/>
                  <a:pt x="82" y="12"/>
                </a:cubicBezTo>
                <a:cubicBezTo>
                  <a:pt x="73" y="9"/>
                  <a:pt x="64" y="0"/>
                  <a:pt x="55" y="2"/>
                </a:cubicBezTo>
                <a:cubicBezTo>
                  <a:pt x="46" y="4"/>
                  <a:pt x="34" y="13"/>
                  <a:pt x="37" y="21"/>
                </a:cubicBezTo>
                <a:cubicBezTo>
                  <a:pt x="40" y="30"/>
                  <a:pt x="55" y="27"/>
                  <a:pt x="64" y="30"/>
                </a:cubicBezTo>
                <a:close/>
              </a:path>
            </a:pathLst>
          </a:custGeom>
          <a:solidFill>
            <a:schemeClr val="accent1"/>
          </a:solidFill>
          <a:ln w="38100" cap="flat" cmpd="sng">
            <a:solidFill>
              <a:schemeClr val="tx1"/>
            </a:solidFill>
            <a:prstDash val="solid"/>
            <a:round/>
            <a:headEnd/>
            <a:tailEnd/>
          </a:ln>
        </p:spPr>
        <p:txBody>
          <a:bodyPr/>
          <a:lstStyle/>
          <a:p>
            <a:endParaRPr lang="en-US"/>
          </a:p>
        </p:txBody>
      </p:sp>
      <p:sp>
        <p:nvSpPr>
          <p:cNvPr id="26648" name="Freeform 28"/>
          <p:cNvSpPr>
            <a:spLocks/>
          </p:cNvSpPr>
          <p:nvPr/>
        </p:nvSpPr>
        <p:spPr bwMode="auto">
          <a:xfrm>
            <a:off x="8050213" y="4125913"/>
            <a:ext cx="180975" cy="114300"/>
          </a:xfrm>
          <a:custGeom>
            <a:avLst/>
            <a:gdLst>
              <a:gd name="T0" fmla="*/ 103212 w 128"/>
              <a:gd name="T1" fmla="*/ 82550 h 72"/>
              <a:gd name="T2" fmla="*/ 0 w 128"/>
              <a:gd name="T3" fmla="*/ 25400 h 72"/>
              <a:gd name="T4" fmla="*/ 38174 w 128"/>
              <a:gd name="T5" fmla="*/ 53975 h 72"/>
              <a:gd name="T6" fmla="*/ 141387 w 128"/>
              <a:gd name="T7" fmla="*/ 112713 h 72"/>
              <a:gd name="T8" fmla="*/ 90488 w 128"/>
              <a:gd name="T9" fmla="*/ 96838 h 72"/>
              <a:gd name="T10" fmla="*/ 103212 w 128"/>
              <a:gd name="T11" fmla="*/ 39688 h 72"/>
              <a:gd name="T12" fmla="*/ 180975 w 128"/>
              <a:gd name="T13" fmla="*/ 53975 h 72"/>
              <a:gd name="T14" fmla="*/ 103212 w 128"/>
              <a:gd name="T15" fmla="*/ 82550 h 72"/>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72"/>
              <a:gd name="T26" fmla="*/ 128 w 128"/>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72">
                <a:moveTo>
                  <a:pt x="73" y="52"/>
                </a:moveTo>
                <a:cubicBezTo>
                  <a:pt x="20" y="0"/>
                  <a:pt x="47" y="0"/>
                  <a:pt x="0" y="16"/>
                </a:cubicBezTo>
                <a:cubicBezTo>
                  <a:pt x="9" y="22"/>
                  <a:pt x="16" y="31"/>
                  <a:pt x="27" y="34"/>
                </a:cubicBezTo>
                <a:cubicBezTo>
                  <a:pt x="116" y="56"/>
                  <a:pt x="121" y="13"/>
                  <a:pt x="100" y="71"/>
                </a:cubicBezTo>
                <a:cubicBezTo>
                  <a:pt x="88" y="68"/>
                  <a:pt x="70" y="72"/>
                  <a:pt x="64" y="61"/>
                </a:cubicBezTo>
                <a:cubicBezTo>
                  <a:pt x="58" y="50"/>
                  <a:pt x="62" y="30"/>
                  <a:pt x="73" y="25"/>
                </a:cubicBezTo>
                <a:cubicBezTo>
                  <a:pt x="90" y="18"/>
                  <a:pt x="110" y="31"/>
                  <a:pt x="128" y="34"/>
                </a:cubicBezTo>
                <a:cubicBezTo>
                  <a:pt x="93" y="68"/>
                  <a:pt x="112" y="65"/>
                  <a:pt x="73" y="52"/>
                </a:cubicBezTo>
                <a:close/>
              </a:path>
            </a:pathLst>
          </a:custGeom>
          <a:solidFill>
            <a:schemeClr val="accent1"/>
          </a:solidFill>
          <a:ln w="38100" cap="flat" cmpd="sng">
            <a:solidFill>
              <a:schemeClr val="tx1"/>
            </a:solidFill>
            <a:prstDash val="solid"/>
            <a:round/>
            <a:headEnd/>
            <a:tailEnd/>
          </a:ln>
        </p:spPr>
        <p:txBody>
          <a:bodyPr/>
          <a:lstStyle/>
          <a:p>
            <a:endParaRPr lang="en-US"/>
          </a:p>
        </p:txBody>
      </p:sp>
      <p:sp>
        <p:nvSpPr>
          <p:cNvPr id="26649" name="Freeform 29"/>
          <p:cNvSpPr>
            <a:spLocks/>
          </p:cNvSpPr>
          <p:nvPr/>
        </p:nvSpPr>
        <p:spPr bwMode="auto">
          <a:xfrm>
            <a:off x="-26988" y="4108450"/>
            <a:ext cx="2852738" cy="985838"/>
          </a:xfrm>
          <a:custGeom>
            <a:avLst/>
            <a:gdLst>
              <a:gd name="T0" fmla="*/ 0 w 2021"/>
              <a:gd name="T1" fmla="*/ 985838 h 621"/>
              <a:gd name="T2" fmla="*/ 39523 w 2021"/>
              <a:gd name="T3" fmla="*/ 841375 h 621"/>
              <a:gd name="T4" fmla="*/ 155270 w 2021"/>
              <a:gd name="T5" fmla="*/ 565150 h 621"/>
              <a:gd name="T6" fmla="*/ 310541 w 2021"/>
              <a:gd name="T7" fmla="*/ 390525 h 621"/>
              <a:gd name="T8" fmla="*/ 451695 w 2021"/>
              <a:gd name="T9" fmla="*/ 288925 h 621"/>
              <a:gd name="T10" fmla="*/ 619669 w 2021"/>
              <a:gd name="T11" fmla="*/ 173038 h 621"/>
              <a:gd name="T12" fmla="*/ 877983 w 2021"/>
              <a:gd name="T13" fmla="*/ 85725 h 621"/>
              <a:gd name="T14" fmla="*/ 1201227 w 2021"/>
              <a:gd name="T15" fmla="*/ 12700 h 621"/>
              <a:gd name="T16" fmla="*/ 1472244 w 2021"/>
              <a:gd name="T17" fmla="*/ 12700 h 621"/>
              <a:gd name="T18" fmla="*/ 1755965 w 2021"/>
              <a:gd name="T19" fmla="*/ 28575 h 621"/>
              <a:gd name="T20" fmla="*/ 1897120 w 2021"/>
              <a:gd name="T21" fmla="*/ 57150 h 621"/>
              <a:gd name="T22" fmla="*/ 2091914 w 2021"/>
              <a:gd name="T23" fmla="*/ 130175 h 621"/>
              <a:gd name="T24" fmla="*/ 2310704 w 2021"/>
              <a:gd name="T25" fmla="*/ 215900 h 621"/>
              <a:gd name="T26" fmla="*/ 2529494 w 2021"/>
              <a:gd name="T27" fmla="*/ 376238 h 621"/>
              <a:gd name="T28" fmla="*/ 2659356 w 2021"/>
              <a:gd name="T29" fmla="*/ 463550 h 621"/>
              <a:gd name="T30" fmla="*/ 2684764 w 2021"/>
              <a:gd name="T31" fmla="*/ 565150 h 621"/>
              <a:gd name="T32" fmla="*/ 2827330 w 2021"/>
              <a:gd name="T33" fmla="*/ 825500 h 621"/>
              <a:gd name="T34" fmla="*/ 2840034 w 2021"/>
              <a:gd name="T35" fmla="*/ 957263 h 6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1"/>
              <a:gd name="T55" fmla="*/ 0 h 621"/>
              <a:gd name="T56" fmla="*/ 2021 w 2021"/>
              <a:gd name="T57" fmla="*/ 621 h 6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1" h="621">
                <a:moveTo>
                  <a:pt x="0" y="621"/>
                </a:moveTo>
                <a:cubicBezTo>
                  <a:pt x="5" y="597"/>
                  <a:pt x="10" y="574"/>
                  <a:pt x="28" y="530"/>
                </a:cubicBezTo>
                <a:cubicBezTo>
                  <a:pt x="46" y="486"/>
                  <a:pt x="78" y="403"/>
                  <a:pt x="110" y="356"/>
                </a:cubicBezTo>
                <a:cubicBezTo>
                  <a:pt x="142" y="309"/>
                  <a:pt x="185" y="275"/>
                  <a:pt x="220" y="246"/>
                </a:cubicBezTo>
                <a:cubicBezTo>
                  <a:pt x="255" y="217"/>
                  <a:pt x="283" y="205"/>
                  <a:pt x="320" y="182"/>
                </a:cubicBezTo>
                <a:cubicBezTo>
                  <a:pt x="357" y="159"/>
                  <a:pt x="389" y="130"/>
                  <a:pt x="439" y="109"/>
                </a:cubicBezTo>
                <a:cubicBezTo>
                  <a:pt x="489" y="88"/>
                  <a:pt x="553" y="71"/>
                  <a:pt x="622" y="54"/>
                </a:cubicBezTo>
                <a:cubicBezTo>
                  <a:pt x="691" y="37"/>
                  <a:pt x="781" y="16"/>
                  <a:pt x="851" y="8"/>
                </a:cubicBezTo>
                <a:cubicBezTo>
                  <a:pt x="921" y="0"/>
                  <a:pt x="978" y="6"/>
                  <a:pt x="1043" y="8"/>
                </a:cubicBezTo>
                <a:cubicBezTo>
                  <a:pt x="1108" y="10"/>
                  <a:pt x="1194" y="13"/>
                  <a:pt x="1244" y="18"/>
                </a:cubicBezTo>
                <a:cubicBezTo>
                  <a:pt x="1294" y="23"/>
                  <a:pt x="1304" y="25"/>
                  <a:pt x="1344" y="36"/>
                </a:cubicBezTo>
                <a:cubicBezTo>
                  <a:pt x="1384" y="47"/>
                  <a:pt x="1433" y="65"/>
                  <a:pt x="1482" y="82"/>
                </a:cubicBezTo>
                <a:cubicBezTo>
                  <a:pt x="1531" y="99"/>
                  <a:pt x="1586" y="110"/>
                  <a:pt x="1637" y="136"/>
                </a:cubicBezTo>
                <a:cubicBezTo>
                  <a:pt x="1688" y="162"/>
                  <a:pt x="1751" y="211"/>
                  <a:pt x="1792" y="237"/>
                </a:cubicBezTo>
                <a:cubicBezTo>
                  <a:pt x="1833" y="263"/>
                  <a:pt x="1866" y="272"/>
                  <a:pt x="1884" y="292"/>
                </a:cubicBezTo>
                <a:cubicBezTo>
                  <a:pt x="1902" y="312"/>
                  <a:pt x="1882" y="318"/>
                  <a:pt x="1902" y="356"/>
                </a:cubicBezTo>
                <a:cubicBezTo>
                  <a:pt x="1922" y="394"/>
                  <a:pt x="1985" y="479"/>
                  <a:pt x="2003" y="520"/>
                </a:cubicBezTo>
                <a:cubicBezTo>
                  <a:pt x="2021" y="561"/>
                  <a:pt x="2016" y="582"/>
                  <a:pt x="2012" y="603"/>
                </a:cubicBezTo>
              </a:path>
            </a:pathLst>
          </a:custGeom>
          <a:noFill/>
          <a:ln w="38100" cap="flat" cmpd="sng">
            <a:solidFill>
              <a:srgbClr val="FAFD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0" name="Freeform 30"/>
          <p:cNvSpPr>
            <a:spLocks/>
          </p:cNvSpPr>
          <p:nvPr/>
        </p:nvSpPr>
        <p:spPr bwMode="auto">
          <a:xfrm>
            <a:off x="6256338" y="4081463"/>
            <a:ext cx="2801937" cy="806450"/>
          </a:xfrm>
          <a:custGeom>
            <a:avLst/>
            <a:gdLst>
              <a:gd name="T0" fmla="*/ 0 w 2039"/>
              <a:gd name="T1" fmla="*/ 806450 h 700"/>
              <a:gd name="T2" fmla="*/ 63212 w 2039"/>
              <a:gd name="T3" fmla="*/ 648616 h 700"/>
              <a:gd name="T4" fmla="*/ 163526 w 2039"/>
              <a:gd name="T5" fmla="*/ 521888 h 700"/>
              <a:gd name="T6" fmla="*/ 339421 w 2039"/>
              <a:gd name="T7" fmla="*/ 364055 h 700"/>
              <a:gd name="T8" fmla="*/ 489205 w 2039"/>
              <a:gd name="T9" fmla="*/ 258064 h 700"/>
              <a:gd name="T10" fmla="*/ 603262 w 2039"/>
              <a:gd name="T11" fmla="*/ 163594 h 700"/>
              <a:gd name="T12" fmla="*/ 665099 w 2039"/>
              <a:gd name="T13" fmla="*/ 69124 h 700"/>
              <a:gd name="T14" fmla="*/ 803891 w 2039"/>
              <a:gd name="T15" fmla="*/ 89862 h 700"/>
              <a:gd name="T16" fmla="*/ 840993 w 2039"/>
              <a:gd name="T17" fmla="*/ 142857 h 700"/>
              <a:gd name="T18" fmla="*/ 1016887 w 2039"/>
              <a:gd name="T19" fmla="*/ 58756 h 700"/>
              <a:gd name="T20" fmla="*/ 1243626 w 2039"/>
              <a:gd name="T21" fmla="*/ 16129 h 700"/>
              <a:gd name="T22" fmla="*/ 1331573 w 2039"/>
              <a:gd name="T23" fmla="*/ 48387 h 700"/>
              <a:gd name="T24" fmla="*/ 1470364 w 2039"/>
              <a:gd name="T25" fmla="*/ 5760 h 700"/>
              <a:gd name="T26" fmla="*/ 1595414 w 2039"/>
              <a:gd name="T27" fmla="*/ 16129 h 700"/>
              <a:gd name="T28" fmla="*/ 1708096 w 2039"/>
              <a:gd name="T29" fmla="*/ 26498 h 700"/>
              <a:gd name="T30" fmla="*/ 1808411 w 2039"/>
              <a:gd name="T31" fmla="*/ 89862 h 700"/>
              <a:gd name="T32" fmla="*/ 2098361 w 2039"/>
              <a:gd name="T33" fmla="*/ 89862 h 700"/>
              <a:gd name="T34" fmla="*/ 2211043 w 2039"/>
              <a:gd name="T35" fmla="*/ 237327 h 700"/>
              <a:gd name="T36" fmla="*/ 2349834 w 2039"/>
              <a:gd name="T37" fmla="*/ 300691 h 700"/>
              <a:gd name="T38" fmla="*/ 2474884 w 2039"/>
              <a:gd name="T39" fmla="*/ 395161 h 700"/>
              <a:gd name="T40" fmla="*/ 2575199 w 2039"/>
              <a:gd name="T41" fmla="*/ 448156 h 700"/>
              <a:gd name="T42" fmla="*/ 2675513 w 2039"/>
              <a:gd name="T43" fmla="*/ 542626 h 700"/>
              <a:gd name="T44" fmla="*/ 2775828 w 2039"/>
              <a:gd name="T45" fmla="*/ 669354 h 700"/>
              <a:gd name="T46" fmla="*/ 2801937 w 2039"/>
              <a:gd name="T47" fmla="*/ 785713 h 7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9"/>
              <a:gd name="T73" fmla="*/ 0 h 700"/>
              <a:gd name="T74" fmla="*/ 2039 w 2039"/>
              <a:gd name="T75" fmla="*/ 700 h 7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9" h="700">
                <a:moveTo>
                  <a:pt x="0" y="700"/>
                </a:moveTo>
                <a:cubicBezTo>
                  <a:pt x="13" y="652"/>
                  <a:pt x="26" y="604"/>
                  <a:pt x="46" y="563"/>
                </a:cubicBezTo>
                <a:cubicBezTo>
                  <a:pt x="66" y="522"/>
                  <a:pt x="85" y="494"/>
                  <a:pt x="119" y="453"/>
                </a:cubicBezTo>
                <a:cubicBezTo>
                  <a:pt x="153" y="412"/>
                  <a:pt x="207" y="354"/>
                  <a:pt x="247" y="316"/>
                </a:cubicBezTo>
                <a:cubicBezTo>
                  <a:pt x="287" y="278"/>
                  <a:pt x="324" y="253"/>
                  <a:pt x="356" y="224"/>
                </a:cubicBezTo>
                <a:cubicBezTo>
                  <a:pt x="388" y="195"/>
                  <a:pt x="418" y="169"/>
                  <a:pt x="439" y="142"/>
                </a:cubicBezTo>
                <a:cubicBezTo>
                  <a:pt x="460" y="115"/>
                  <a:pt x="460" y="71"/>
                  <a:pt x="484" y="60"/>
                </a:cubicBezTo>
                <a:cubicBezTo>
                  <a:pt x="508" y="49"/>
                  <a:pt x="564" y="67"/>
                  <a:pt x="585" y="78"/>
                </a:cubicBezTo>
                <a:cubicBezTo>
                  <a:pt x="606" y="89"/>
                  <a:pt x="586" y="128"/>
                  <a:pt x="612" y="124"/>
                </a:cubicBezTo>
                <a:cubicBezTo>
                  <a:pt x="638" y="120"/>
                  <a:pt x="691" y="69"/>
                  <a:pt x="740" y="51"/>
                </a:cubicBezTo>
                <a:cubicBezTo>
                  <a:pt x="789" y="33"/>
                  <a:pt x="867" y="15"/>
                  <a:pt x="905" y="14"/>
                </a:cubicBezTo>
                <a:cubicBezTo>
                  <a:pt x="943" y="13"/>
                  <a:pt x="942" y="43"/>
                  <a:pt x="969" y="42"/>
                </a:cubicBezTo>
                <a:cubicBezTo>
                  <a:pt x="996" y="41"/>
                  <a:pt x="1038" y="10"/>
                  <a:pt x="1070" y="5"/>
                </a:cubicBezTo>
                <a:cubicBezTo>
                  <a:pt x="1102" y="0"/>
                  <a:pt x="1132" y="11"/>
                  <a:pt x="1161" y="14"/>
                </a:cubicBezTo>
                <a:cubicBezTo>
                  <a:pt x="1190" y="17"/>
                  <a:pt x="1217" y="12"/>
                  <a:pt x="1243" y="23"/>
                </a:cubicBezTo>
                <a:cubicBezTo>
                  <a:pt x="1269" y="34"/>
                  <a:pt x="1269" y="69"/>
                  <a:pt x="1316" y="78"/>
                </a:cubicBezTo>
                <a:cubicBezTo>
                  <a:pt x="1363" y="87"/>
                  <a:pt x="1478" y="57"/>
                  <a:pt x="1527" y="78"/>
                </a:cubicBezTo>
                <a:cubicBezTo>
                  <a:pt x="1576" y="99"/>
                  <a:pt x="1579" y="176"/>
                  <a:pt x="1609" y="206"/>
                </a:cubicBezTo>
                <a:cubicBezTo>
                  <a:pt x="1639" y="236"/>
                  <a:pt x="1678" y="238"/>
                  <a:pt x="1710" y="261"/>
                </a:cubicBezTo>
                <a:cubicBezTo>
                  <a:pt x="1742" y="284"/>
                  <a:pt x="1774" y="322"/>
                  <a:pt x="1801" y="343"/>
                </a:cubicBezTo>
                <a:cubicBezTo>
                  <a:pt x="1828" y="364"/>
                  <a:pt x="1850" y="368"/>
                  <a:pt x="1874" y="389"/>
                </a:cubicBezTo>
                <a:cubicBezTo>
                  <a:pt x="1898" y="410"/>
                  <a:pt x="1923" y="439"/>
                  <a:pt x="1947" y="471"/>
                </a:cubicBezTo>
                <a:cubicBezTo>
                  <a:pt x="1971" y="503"/>
                  <a:pt x="2005" y="546"/>
                  <a:pt x="2020" y="581"/>
                </a:cubicBezTo>
                <a:cubicBezTo>
                  <a:pt x="2035" y="616"/>
                  <a:pt x="2034" y="661"/>
                  <a:pt x="2039" y="682"/>
                </a:cubicBezTo>
              </a:path>
            </a:pathLst>
          </a:custGeom>
          <a:noFill/>
          <a:ln w="38100" cap="flat" cmpd="sng">
            <a:solidFill>
              <a:srgbClr val="FAFD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1" name="Line 31"/>
          <p:cNvSpPr>
            <a:spLocks noChangeShapeType="1"/>
          </p:cNvSpPr>
          <p:nvPr/>
        </p:nvSpPr>
        <p:spPr bwMode="auto">
          <a:xfrm>
            <a:off x="928688" y="4060825"/>
            <a:ext cx="0" cy="8096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2" name="Line 32"/>
          <p:cNvSpPr>
            <a:spLocks noChangeShapeType="1"/>
          </p:cNvSpPr>
          <p:nvPr/>
        </p:nvSpPr>
        <p:spPr bwMode="auto">
          <a:xfrm>
            <a:off x="1863725" y="4060825"/>
            <a:ext cx="0" cy="8096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3" name="Text Box 33"/>
          <p:cNvSpPr txBox="1">
            <a:spLocks noChangeArrowheads="1"/>
          </p:cNvSpPr>
          <p:nvPr/>
        </p:nvSpPr>
        <p:spPr bwMode="auto">
          <a:xfrm>
            <a:off x="33338" y="5427663"/>
            <a:ext cx="2525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000" b="0">
                <a:solidFill>
                  <a:srgbClr val="FFFFFF"/>
                </a:solidFill>
                <a:latin typeface="Times New Roman" pitchFamily="18" charset="0"/>
              </a:rPr>
              <a:t>Smooth Surface with only</a:t>
            </a:r>
          </a:p>
          <a:p>
            <a:r>
              <a:rPr lang="en-US" sz="2000" b="0">
                <a:solidFill>
                  <a:srgbClr val="FFFFFF"/>
                </a:solidFill>
                <a:latin typeface="Times New Roman" pitchFamily="18" charset="0"/>
              </a:rPr>
              <a:t> endothelial disease</a:t>
            </a:r>
          </a:p>
        </p:txBody>
      </p:sp>
      <p:sp>
        <p:nvSpPr>
          <p:cNvPr id="26654" name="Text Box 34"/>
          <p:cNvSpPr txBox="1">
            <a:spLocks noChangeArrowheads="1"/>
          </p:cNvSpPr>
          <p:nvPr/>
        </p:nvSpPr>
        <p:spPr bwMode="auto">
          <a:xfrm>
            <a:off x="3582988" y="5283200"/>
            <a:ext cx="24161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000" b="0">
                <a:solidFill>
                  <a:srgbClr val="FFFFFF"/>
                </a:solidFill>
                <a:latin typeface="Times New Roman" pitchFamily="18" charset="0"/>
              </a:rPr>
              <a:t>Full thickness block </a:t>
            </a:r>
          </a:p>
          <a:p>
            <a:r>
              <a:rPr lang="en-US" sz="2000" b="0">
                <a:solidFill>
                  <a:srgbClr val="FFFFFF"/>
                </a:solidFill>
                <a:latin typeface="Times New Roman" pitchFamily="18" charset="0"/>
              </a:rPr>
              <a:t>of tissue removed just </a:t>
            </a:r>
          </a:p>
          <a:p>
            <a:r>
              <a:rPr lang="en-US" sz="2000" b="0">
                <a:solidFill>
                  <a:srgbClr val="FFFFFF"/>
                </a:solidFill>
                <a:latin typeface="Times New Roman" pitchFamily="18" charset="0"/>
              </a:rPr>
              <a:t>to get to the endothelium</a:t>
            </a:r>
          </a:p>
        </p:txBody>
      </p:sp>
      <p:sp>
        <p:nvSpPr>
          <p:cNvPr id="11299" name="Text Box 35"/>
          <p:cNvSpPr txBox="1">
            <a:spLocks noChangeArrowheads="1"/>
          </p:cNvSpPr>
          <p:nvPr/>
        </p:nvSpPr>
        <p:spPr bwMode="auto">
          <a:xfrm>
            <a:off x="241300" y="2693988"/>
            <a:ext cx="2525713" cy="822325"/>
          </a:xfrm>
          <a:prstGeom prst="rect">
            <a:avLst/>
          </a:prstGeom>
          <a:noFill/>
          <a:ln w="12700">
            <a:noFill/>
            <a:miter lim="800000"/>
            <a:headEnd/>
            <a:tailEnd/>
          </a:ln>
          <a:effectLst/>
        </p:spPr>
        <p:txBody>
          <a:bodyPr wrap="none">
            <a:spAutoFit/>
          </a:bodyPr>
          <a:lstStyle/>
          <a:p>
            <a:pPr>
              <a:defRPr/>
            </a:pPr>
            <a:r>
              <a:rPr lang="en-US" sz="2400" dirty="0">
                <a:solidFill>
                  <a:srgbClr val="FFFFFF"/>
                </a:solidFill>
                <a:effectLst>
                  <a:outerShdw blurRad="38100" dist="38100" dir="2700000" algn="tl">
                    <a:srgbClr val="000000"/>
                  </a:outerShdw>
                </a:effectLst>
                <a:latin typeface="Times New Roman" pitchFamily="18" charset="0"/>
              </a:rPr>
              <a:t>Central trephine cut</a:t>
            </a:r>
          </a:p>
          <a:p>
            <a:pPr>
              <a:defRPr/>
            </a:pPr>
            <a:r>
              <a:rPr lang="en-US" sz="2400" dirty="0">
                <a:solidFill>
                  <a:srgbClr val="FFFFFF"/>
                </a:solidFill>
                <a:effectLst>
                  <a:outerShdw blurRad="38100" dist="38100" dir="2700000" algn="tl">
                    <a:srgbClr val="000000"/>
                  </a:outerShdw>
                </a:effectLst>
                <a:latin typeface="Times New Roman" pitchFamily="18" charset="0"/>
              </a:rPr>
              <a:t> made</a:t>
            </a:r>
          </a:p>
        </p:txBody>
      </p:sp>
      <p:sp>
        <p:nvSpPr>
          <p:cNvPr id="26656" name="Text Box 36"/>
          <p:cNvSpPr txBox="1">
            <a:spLocks noChangeArrowheads="1"/>
          </p:cNvSpPr>
          <p:nvPr/>
        </p:nvSpPr>
        <p:spPr bwMode="auto">
          <a:xfrm>
            <a:off x="6884988" y="5194300"/>
            <a:ext cx="17065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000" b="0">
                <a:solidFill>
                  <a:srgbClr val="FFFFFF"/>
                </a:solidFill>
                <a:latin typeface="Times New Roman" pitchFamily="18" charset="0"/>
              </a:rPr>
              <a:t>Sutures create an</a:t>
            </a:r>
          </a:p>
          <a:p>
            <a:r>
              <a:rPr lang="en-US" sz="2000" b="0">
                <a:solidFill>
                  <a:srgbClr val="FFFFFF"/>
                </a:solidFill>
                <a:latin typeface="Times New Roman" pitchFamily="18" charset="0"/>
              </a:rPr>
              <a:t>irregular surface</a:t>
            </a:r>
          </a:p>
          <a:p>
            <a:r>
              <a:rPr lang="en-US" sz="2000" b="0">
                <a:solidFill>
                  <a:srgbClr val="FFFFFF"/>
                </a:solidFill>
                <a:latin typeface="Times New Roman" pitchFamily="18" charset="0"/>
              </a:rPr>
              <a:t>with astigmatism</a:t>
            </a:r>
          </a:p>
          <a:p>
            <a:r>
              <a:rPr lang="en-US" sz="2000" b="0">
                <a:solidFill>
                  <a:srgbClr val="FFFFFF"/>
                </a:solidFill>
                <a:latin typeface="Times New Roman" pitchFamily="18" charset="0"/>
              </a:rPr>
              <a:t>and blurring</a:t>
            </a:r>
          </a:p>
        </p:txBody>
      </p:sp>
      <p:sp>
        <p:nvSpPr>
          <p:cNvPr id="26657" name="Line 37"/>
          <p:cNvSpPr>
            <a:spLocks noChangeShapeType="1"/>
          </p:cNvSpPr>
          <p:nvPr/>
        </p:nvSpPr>
        <p:spPr bwMode="auto">
          <a:xfrm>
            <a:off x="7115175" y="4240213"/>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8" name="Line 38"/>
          <p:cNvSpPr>
            <a:spLocks noChangeShapeType="1"/>
          </p:cNvSpPr>
          <p:nvPr/>
        </p:nvSpPr>
        <p:spPr bwMode="auto">
          <a:xfrm>
            <a:off x="7115175" y="4240213"/>
            <a:ext cx="0" cy="56197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659" name="Line 39"/>
          <p:cNvSpPr>
            <a:spLocks noChangeShapeType="1"/>
          </p:cNvSpPr>
          <p:nvPr/>
        </p:nvSpPr>
        <p:spPr bwMode="auto">
          <a:xfrm>
            <a:off x="8148638" y="4240213"/>
            <a:ext cx="0" cy="56197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347923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flipH="1" flipV="1">
            <a:off x="6096000" y="1744663"/>
            <a:ext cx="184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endParaRPr lang="en-US" sz="5400" b="0">
              <a:solidFill>
                <a:schemeClr val="tx2"/>
              </a:solidFill>
              <a:latin typeface="Arial" charset="0"/>
            </a:endParaRPr>
          </a:p>
        </p:txBody>
      </p:sp>
      <p:pic>
        <p:nvPicPr>
          <p:cNvPr id="29699" name="Picture 4" descr="dono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35052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recipient"/>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33400" y="533400"/>
            <a:ext cx="4038600" cy="2978150"/>
          </a:xfrm>
          <a:noFill/>
          <a:extLst>
            <a:ext uri="{909E8E84-426E-40DD-AFC4-6F175D3DCCD1}">
              <a14:hiddenFill xmlns:a14="http://schemas.microsoft.com/office/drawing/2010/main">
                <a:solidFill>
                  <a:srgbClr val="FFFFFF"/>
                </a:solidFill>
              </a14:hiddenFill>
            </a:ext>
          </a:extLst>
        </p:spPr>
      </p:pic>
      <p:pic>
        <p:nvPicPr>
          <p:cNvPr id="29701" name="Picture 7"/>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l="6111" r="6111"/>
          <a:stretch>
            <a:fillRect/>
          </a:stretch>
        </p:blipFill>
        <p:spPr>
          <a:xfrm>
            <a:off x="4267200" y="3657600"/>
            <a:ext cx="3792538" cy="2790825"/>
          </a:xfrm>
          <a:noFill/>
          <a:extLst>
            <a:ext uri="{909E8E84-426E-40DD-AFC4-6F175D3DCCD1}">
              <a14:hiddenFill xmlns:a14="http://schemas.microsoft.com/office/drawing/2010/main">
                <a:solidFill>
                  <a:srgbClr val="FFFFFF"/>
                </a:solidFill>
              </a14:hiddenFill>
            </a:ext>
          </a:extLst>
        </p:spPr>
      </p:pic>
      <p:sp>
        <p:nvSpPr>
          <p:cNvPr id="29702" name="Text Box 10"/>
          <p:cNvSpPr txBox="1">
            <a:spLocks noChangeArrowheads="1"/>
          </p:cNvSpPr>
          <p:nvPr/>
        </p:nvSpPr>
        <p:spPr bwMode="auto">
          <a:xfrm>
            <a:off x="5257800" y="1981200"/>
            <a:ext cx="320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3200"/>
              <a:t>Penetrating keratoplasty</a:t>
            </a:r>
          </a:p>
        </p:txBody>
      </p:sp>
    </p:spTree>
    <p:extLst>
      <p:ext uri="{BB962C8B-B14F-4D97-AF65-F5344CB8AC3E}">
        <p14:creationId xmlns:p14="http://schemas.microsoft.com/office/powerpoint/2010/main" val="3743908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noAutofit/>
          </a:bodyPr>
          <a:lstStyle/>
          <a:p>
            <a:r>
              <a:rPr lang="en-GB" sz="6000" b="1" dirty="0">
                <a:solidFill>
                  <a:schemeClr val="tx1"/>
                </a:solidFill>
              </a:rPr>
              <a:t>Common Ear Conditions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63809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71550" y="260350"/>
            <a:ext cx="4810125" cy="706438"/>
          </a:xfrm>
        </p:spPr>
        <p:txBody>
          <a:bodyPr/>
          <a:lstStyle/>
          <a:p>
            <a:r>
              <a:rPr lang="en-GB" sz="2400" u="sng" dirty="0">
                <a:solidFill>
                  <a:schemeClr val="tx1"/>
                </a:solidFill>
              </a:rPr>
              <a:t>Ear </a:t>
            </a:r>
            <a:r>
              <a:rPr lang="en-GB" sz="2400" u="sng" dirty="0" smtClean="0">
                <a:solidFill>
                  <a:schemeClr val="tx1"/>
                </a:solidFill>
              </a:rPr>
              <a:t>Drum-normal</a:t>
            </a:r>
            <a:endParaRPr lang="en-GB" sz="2400" u="sng" dirty="0">
              <a:solidFill>
                <a:schemeClr val="tx1"/>
              </a:solidFill>
            </a:endParaRPr>
          </a:p>
        </p:txBody>
      </p:sp>
      <p:pic>
        <p:nvPicPr>
          <p:cNvPr id="27653" name="Content Placeholder 3" descr="annotated%20normal%20TM.jpg"/>
          <p:cNvPicPr>
            <a:picLocks noGrp="1"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1557338"/>
            <a:ext cx="6098425" cy="5072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8" name="Arc 10"/>
          <p:cNvSpPr>
            <a:spLocks/>
          </p:cNvSpPr>
          <p:nvPr/>
        </p:nvSpPr>
        <p:spPr bwMode="auto">
          <a:xfrm rot="3631447">
            <a:off x="3921919" y="3863181"/>
            <a:ext cx="358775" cy="500063"/>
          </a:xfrm>
          <a:custGeom>
            <a:avLst/>
            <a:gdLst>
              <a:gd name="G0" fmla="+- 0 0 0"/>
              <a:gd name="G1" fmla="+- 21391 0 0"/>
              <a:gd name="G2" fmla="+- 21600 0 0"/>
              <a:gd name="T0" fmla="*/ 2998 w 21600"/>
              <a:gd name="T1" fmla="*/ 0 h 21391"/>
              <a:gd name="T2" fmla="*/ 21600 w 21600"/>
              <a:gd name="T3" fmla="*/ 21391 h 21391"/>
              <a:gd name="T4" fmla="*/ 0 w 21600"/>
              <a:gd name="T5" fmla="*/ 21391 h 21391"/>
            </a:gdLst>
            <a:ahLst/>
            <a:cxnLst>
              <a:cxn ang="0">
                <a:pos x="T0" y="T1"/>
              </a:cxn>
              <a:cxn ang="0">
                <a:pos x="T2" y="T3"/>
              </a:cxn>
              <a:cxn ang="0">
                <a:pos x="T4" y="T5"/>
              </a:cxn>
            </a:cxnLst>
            <a:rect l="0" t="0" r="r" b="b"/>
            <a:pathLst>
              <a:path w="21600" h="21391" fill="none" extrusionOk="0">
                <a:moveTo>
                  <a:pt x="2997" y="0"/>
                </a:moveTo>
                <a:cubicBezTo>
                  <a:pt x="13664" y="1495"/>
                  <a:pt x="21600" y="10619"/>
                  <a:pt x="21600" y="21391"/>
                </a:cubicBezTo>
              </a:path>
              <a:path w="21600" h="21391" stroke="0" extrusionOk="0">
                <a:moveTo>
                  <a:pt x="2997" y="0"/>
                </a:moveTo>
                <a:cubicBezTo>
                  <a:pt x="13664" y="1495"/>
                  <a:pt x="21600" y="10619"/>
                  <a:pt x="21600" y="21391"/>
                </a:cubicBezTo>
                <a:lnTo>
                  <a:pt x="0" y="2139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Line 12"/>
          <p:cNvSpPr>
            <a:spLocks noChangeShapeType="1"/>
          </p:cNvSpPr>
          <p:nvPr/>
        </p:nvSpPr>
        <p:spPr bwMode="auto">
          <a:xfrm>
            <a:off x="3563938" y="3644900"/>
            <a:ext cx="7207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3"/>
          <p:cNvSpPr>
            <a:spLocks noChangeShapeType="1"/>
          </p:cNvSpPr>
          <p:nvPr/>
        </p:nvSpPr>
        <p:spPr bwMode="auto">
          <a:xfrm>
            <a:off x="3563938" y="3644900"/>
            <a:ext cx="360362"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077921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71550" y="333375"/>
            <a:ext cx="5483225" cy="1143000"/>
          </a:xfrm>
        </p:spPr>
        <p:txBody>
          <a:bodyPr/>
          <a:lstStyle/>
          <a:p>
            <a:r>
              <a:rPr lang="en-GB">
                <a:solidFill>
                  <a:schemeClr val="tx1"/>
                </a:solidFill>
              </a:rPr>
              <a:t>Ear Wax</a:t>
            </a:r>
          </a:p>
        </p:txBody>
      </p:sp>
      <p:sp>
        <p:nvSpPr>
          <p:cNvPr id="23556" name="Rectangle 4"/>
          <p:cNvSpPr>
            <a:spLocks noGrp="1" noChangeArrowheads="1"/>
          </p:cNvSpPr>
          <p:nvPr>
            <p:ph sz="quarter" idx="1"/>
          </p:nvPr>
        </p:nvSpPr>
        <p:spPr>
          <a:xfrm>
            <a:off x="6227763" y="1412875"/>
            <a:ext cx="2447925" cy="2185988"/>
          </a:xfrm>
        </p:spPr>
        <p:txBody>
          <a:bodyPr/>
          <a:lstStyle/>
          <a:p>
            <a:endParaRPr lang="en-US" sz="2400"/>
          </a:p>
        </p:txBody>
      </p:sp>
      <p:sp>
        <p:nvSpPr>
          <p:cNvPr id="23557" name="Rectangle 5"/>
          <p:cNvSpPr>
            <a:spLocks noGrp="1" noChangeArrowheads="1"/>
          </p:cNvSpPr>
          <p:nvPr>
            <p:ph sz="quarter" idx="2"/>
          </p:nvPr>
        </p:nvSpPr>
        <p:spPr>
          <a:xfrm>
            <a:off x="5940425" y="3500438"/>
            <a:ext cx="2663825" cy="2376487"/>
          </a:xfrm>
        </p:spPr>
        <p:txBody>
          <a:bodyPr/>
          <a:lstStyle/>
          <a:p>
            <a:endParaRPr lang="en-US" sz="2400"/>
          </a:p>
        </p:txBody>
      </p:sp>
      <p:sp>
        <p:nvSpPr>
          <p:cNvPr id="23555" name="Rectangle 3"/>
          <p:cNvSpPr>
            <a:spLocks noGrp="1" noChangeArrowheads="1"/>
          </p:cNvSpPr>
          <p:nvPr>
            <p:ph type="body" sz="half" idx="3"/>
          </p:nvPr>
        </p:nvSpPr>
        <p:spPr>
          <a:xfrm>
            <a:off x="611188" y="1557338"/>
            <a:ext cx="4608512" cy="4967287"/>
          </a:xfrm>
        </p:spPr>
        <p:txBody>
          <a:bodyPr/>
          <a:lstStyle/>
          <a:p>
            <a:pPr>
              <a:lnSpc>
                <a:spcPct val="90000"/>
              </a:lnSpc>
            </a:pPr>
            <a:r>
              <a:rPr lang="en-GB" sz="2000">
                <a:solidFill>
                  <a:schemeClr val="tx1"/>
                </a:solidFill>
              </a:rPr>
              <a:t>Wax is produced in the outer half of the ear canal and migrates outwards along with the canal skin. Inappropriate instrumentation can cause impaction.</a:t>
            </a:r>
          </a:p>
          <a:p>
            <a:pPr>
              <a:lnSpc>
                <a:spcPct val="90000"/>
              </a:lnSpc>
            </a:pPr>
            <a:r>
              <a:rPr lang="en-GB" sz="2000">
                <a:solidFill>
                  <a:schemeClr val="tx1"/>
                </a:solidFill>
              </a:rPr>
              <a:t>Wax impaction can cause hearing loss, pain, tinnitus, vertigo, or chronic cough but not usually discharge.</a:t>
            </a:r>
          </a:p>
          <a:p>
            <a:pPr>
              <a:lnSpc>
                <a:spcPct val="90000"/>
              </a:lnSpc>
            </a:pPr>
            <a:r>
              <a:rPr lang="en-GB" sz="2000">
                <a:solidFill>
                  <a:schemeClr val="tx1"/>
                </a:solidFill>
              </a:rPr>
              <a:t>Sudden expansion after getting water in can cause sudden deafness or pain, but needs careful exclusion of other pathology behind it e.g. cholesteotoma</a:t>
            </a:r>
          </a:p>
          <a:p>
            <a:pPr>
              <a:lnSpc>
                <a:spcPct val="90000"/>
              </a:lnSpc>
            </a:pPr>
            <a:r>
              <a:rPr lang="en-GB" sz="2000">
                <a:solidFill>
                  <a:schemeClr val="tx1"/>
                </a:solidFill>
              </a:rPr>
              <a:t>Be mindful of other possibilities</a:t>
            </a:r>
          </a:p>
        </p:txBody>
      </p:sp>
      <p:pic>
        <p:nvPicPr>
          <p:cNvPr id="235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836613"/>
            <a:ext cx="2952750" cy="2520950"/>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500438"/>
            <a:ext cx="3024187" cy="2736850"/>
          </a:xfrm>
          <a:prstGeom prst="rect">
            <a:avLst/>
          </a:prstGeom>
          <a:noFill/>
          <a:extLst>
            <a:ext uri="{909E8E84-426E-40DD-AFC4-6F175D3DCCD1}">
              <a14:hiddenFill xmlns:a14="http://schemas.microsoft.com/office/drawing/2010/main">
                <a:solidFill>
                  <a:srgbClr val="FFFFFF"/>
                </a:solidFill>
              </a14:hiddenFill>
            </a:ext>
          </a:extLst>
        </p:spPr>
      </p:pic>
      <p:sp>
        <p:nvSpPr>
          <p:cNvPr id="23562" name="Text Box 10"/>
          <p:cNvSpPr txBox="1">
            <a:spLocks noChangeArrowheads="1"/>
          </p:cNvSpPr>
          <p:nvPr/>
        </p:nvSpPr>
        <p:spPr bwMode="auto">
          <a:xfrm>
            <a:off x="6084888" y="6237288"/>
            <a:ext cx="244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a:t>FB(crayon) in a child’s ear</a:t>
            </a:r>
          </a:p>
        </p:txBody>
      </p:sp>
    </p:spTree>
    <p:extLst>
      <p:ext uri="{BB962C8B-B14F-4D97-AF65-F5344CB8AC3E}">
        <p14:creationId xmlns:p14="http://schemas.microsoft.com/office/powerpoint/2010/main" val="10399642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solidFill>
                  <a:schemeClr val="tx1"/>
                </a:solidFill>
              </a:rPr>
              <a:t>Otitis Externa</a:t>
            </a:r>
          </a:p>
        </p:txBody>
      </p:sp>
      <p:sp>
        <p:nvSpPr>
          <p:cNvPr id="21507" name="Rectangle 3"/>
          <p:cNvSpPr>
            <a:spLocks noGrp="1" noChangeArrowheads="1"/>
          </p:cNvSpPr>
          <p:nvPr>
            <p:ph type="body" idx="1"/>
          </p:nvPr>
        </p:nvSpPr>
        <p:spPr/>
        <p:txBody>
          <a:bodyPr/>
          <a:lstStyle/>
          <a:p>
            <a:pPr>
              <a:lnSpc>
                <a:spcPct val="80000"/>
              </a:lnSpc>
            </a:pPr>
            <a:r>
              <a:rPr lang="en-GB" sz="1800">
                <a:solidFill>
                  <a:schemeClr val="tx1"/>
                </a:solidFill>
              </a:rPr>
              <a:t>Infection of the external auditory canal. Mediterranean ear/Swimmers ear</a:t>
            </a:r>
          </a:p>
          <a:p>
            <a:pPr>
              <a:lnSpc>
                <a:spcPct val="80000"/>
              </a:lnSpc>
            </a:pPr>
            <a:r>
              <a:rPr lang="en-GB" sz="1800">
                <a:solidFill>
                  <a:schemeClr val="tx1"/>
                </a:solidFill>
              </a:rPr>
              <a:t>Usually unilateral</a:t>
            </a:r>
          </a:p>
          <a:p>
            <a:pPr>
              <a:lnSpc>
                <a:spcPct val="80000"/>
              </a:lnSpc>
            </a:pPr>
            <a:r>
              <a:rPr lang="en-GB" sz="1800">
                <a:solidFill>
                  <a:schemeClr val="tx1"/>
                </a:solidFill>
              </a:rPr>
              <a:t>Gradual onset pruritis, pain, hearing loss, and ear discharge which varies in consistency and colour. Discharge not mucoid in consistency as no mucin glands are present in the ext aud canal. </a:t>
            </a:r>
          </a:p>
          <a:p>
            <a:pPr>
              <a:lnSpc>
                <a:spcPct val="80000"/>
              </a:lnSpc>
            </a:pPr>
            <a:r>
              <a:rPr lang="en-GB" sz="1800">
                <a:solidFill>
                  <a:schemeClr val="tx1"/>
                </a:solidFill>
              </a:rPr>
              <a:t>The pt is usually well. </a:t>
            </a:r>
          </a:p>
          <a:p>
            <a:pPr>
              <a:lnSpc>
                <a:spcPct val="80000"/>
              </a:lnSpc>
            </a:pPr>
            <a:r>
              <a:rPr lang="en-GB" sz="1800">
                <a:solidFill>
                  <a:schemeClr val="tx1"/>
                </a:solidFill>
              </a:rPr>
              <a:t>Can result in a featureless ext aud canal</a:t>
            </a:r>
          </a:p>
          <a:p>
            <a:pPr>
              <a:lnSpc>
                <a:spcPct val="80000"/>
              </a:lnSpc>
            </a:pPr>
            <a:r>
              <a:rPr lang="en-GB" sz="1800">
                <a:solidFill>
                  <a:schemeClr val="tx1"/>
                </a:solidFill>
              </a:rPr>
              <a:t>Risk factors: trauma, water, Immunosuppression, eczema</a:t>
            </a:r>
          </a:p>
          <a:p>
            <a:pPr>
              <a:lnSpc>
                <a:spcPct val="80000"/>
              </a:lnSpc>
            </a:pPr>
            <a:r>
              <a:rPr lang="en-GB" sz="1800">
                <a:solidFill>
                  <a:schemeClr val="tx1"/>
                </a:solidFill>
              </a:rPr>
              <a:t>Can be fungal- spores might not always be visible</a:t>
            </a:r>
          </a:p>
          <a:p>
            <a:pPr>
              <a:lnSpc>
                <a:spcPct val="80000"/>
              </a:lnSpc>
            </a:pPr>
            <a:r>
              <a:rPr lang="en-GB" sz="1800">
                <a:solidFill>
                  <a:schemeClr val="tx1"/>
                </a:solidFill>
              </a:rPr>
              <a:t>If treatment fails or otitis externa recurs </a:t>
            </a:r>
          </a:p>
          <a:p>
            <a:pPr>
              <a:lnSpc>
                <a:spcPct val="80000"/>
              </a:lnSpc>
              <a:buFont typeface="Century Gothic" pitchFamily="34" charset="0"/>
              <a:buNone/>
            </a:pPr>
            <a:r>
              <a:rPr lang="en-GB" sz="1800">
                <a:solidFill>
                  <a:schemeClr val="tx1"/>
                </a:solidFill>
              </a:rPr>
              <a:t>	frequently consider sending an ear swab </a:t>
            </a:r>
          </a:p>
          <a:p>
            <a:pPr>
              <a:lnSpc>
                <a:spcPct val="80000"/>
              </a:lnSpc>
              <a:buFont typeface="Century Gothic" pitchFamily="34" charset="0"/>
              <a:buNone/>
            </a:pPr>
            <a:r>
              <a:rPr lang="en-GB" sz="1800">
                <a:solidFill>
                  <a:schemeClr val="tx1"/>
                </a:solidFill>
              </a:rPr>
              <a:t>	for bacterial and fungal microscopy </a:t>
            </a:r>
          </a:p>
          <a:p>
            <a:pPr>
              <a:lnSpc>
                <a:spcPct val="80000"/>
              </a:lnSpc>
              <a:buFont typeface="Century Gothic" pitchFamily="34" charset="0"/>
              <a:buNone/>
            </a:pPr>
            <a:r>
              <a:rPr lang="en-GB" sz="1800">
                <a:solidFill>
                  <a:schemeClr val="tx1"/>
                </a:solidFill>
              </a:rPr>
              <a:t>	and culture</a:t>
            </a:r>
            <a:r>
              <a:rPr lang="en-GB" sz="1800"/>
              <a:t> </a:t>
            </a:r>
            <a:endParaRPr lang="en-GB" sz="1800" u="sng">
              <a:solidFill>
                <a:schemeClr val="tx1"/>
              </a:solidFill>
            </a:endParaRPr>
          </a:p>
          <a:p>
            <a:pPr>
              <a:lnSpc>
                <a:spcPct val="80000"/>
              </a:lnSpc>
              <a:buFont typeface="Century Gothic" pitchFamily="34" charset="0"/>
              <a:buNone/>
            </a:pPr>
            <a:r>
              <a:rPr lang="en-GB" sz="1800">
                <a:solidFill>
                  <a:schemeClr val="tx1"/>
                </a:solidFill>
              </a:rPr>
              <a:t>	</a:t>
            </a: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365625"/>
            <a:ext cx="3095625" cy="232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853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Syringing / Irrigation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7194"/>
            <a:ext cx="8229600" cy="4371975"/>
          </a:xfrm>
        </p:spPr>
      </p:pic>
    </p:spTree>
    <p:extLst>
      <p:ext uri="{BB962C8B-B14F-4D97-AF65-F5344CB8AC3E}">
        <p14:creationId xmlns:p14="http://schemas.microsoft.com/office/powerpoint/2010/main" val="1738715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51050" y="274638"/>
            <a:ext cx="4392613" cy="706437"/>
          </a:xfrm>
        </p:spPr>
        <p:txBody>
          <a:bodyPr>
            <a:normAutofit fontScale="90000"/>
          </a:bodyPr>
          <a:lstStyle/>
          <a:p>
            <a:r>
              <a:rPr lang="en-GB">
                <a:solidFill>
                  <a:schemeClr val="tx1"/>
                </a:solidFill>
              </a:rPr>
              <a:t>Otitis Media</a:t>
            </a:r>
          </a:p>
        </p:txBody>
      </p:sp>
      <p:sp>
        <p:nvSpPr>
          <p:cNvPr id="50179" name="Rectangle 3"/>
          <p:cNvSpPr>
            <a:spLocks noGrp="1" noChangeArrowheads="1"/>
          </p:cNvSpPr>
          <p:nvPr>
            <p:ph type="body" idx="1"/>
          </p:nvPr>
        </p:nvSpPr>
        <p:spPr>
          <a:xfrm>
            <a:off x="457200" y="1125538"/>
            <a:ext cx="8229600" cy="5000625"/>
          </a:xfrm>
        </p:spPr>
        <p:txBody>
          <a:bodyPr/>
          <a:lstStyle/>
          <a:p>
            <a:r>
              <a:rPr lang="en-GB" sz="2400">
                <a:solidFill>
                  <a:schemeClr val="tx1"/>
                </a:solidFill>
              </a:rPr>
              <a:t>Can be acute or chronic</a:t>
            </a:r>
          </a:p>
          <a:p>
            <a:pPr>
              <a:buFont typeface="Century Gothic" pitchFamily="34" charset="0"/>
              <a:buNone/>
            </a:pPr>
            <a:endParaRPr lang="en-GB" sz="2400">
              <a:solidFill>
                <a:schemeClr val="tx1"/>
              </a:solidFill>
            </a:endParaRPr>
          </a:p>
          <a:p>
            <a:r>
              <a:rPr lang="en-GB" sz="2400">
                <a:solidFill>
                  <a:schemeClr val="tx1"/>
                </a:solidFill>
              </a:rPr>
              <a:t>Can be with or without serous effusion (acute or chronic)</a:t>
            </a:r>
          </a:p>
          <a:p>
            <a:pPr>
              <a:buFont typeface="Century Gothic" pitchFamily="34" charset="0"/>
              <a:buNone/>
            </a:pPr>
            <a:endParaRPr lang="en-GB" sz="2400">
              <a:solidFill>
                <a:schemeClr val="tx1"/>
              </a:solidFill>
            </a:endParaRPr>
          </a:p>
          <a:p>
            <a:r>
              <a:rPr lang="en-GB" sz="2400">
                <a:solidFill>
                  <a:schemeClr val="tx1"/>
                </a:solidFill>
              </a:rPr>
              <a:t>Can be Acute or chronic suppurative</a:t>
            </a:r>
          </a:p>
          <a:p>
            <a:pPr>
              <a:buFont typeface="Century Gothic" pitchFamily="34" charset="0"/>
              <a:buNone/>
            </a:pPr>
            <a:endParaRPr lang="en-GB" sz="2400">
              <a:solidFill>
                <a:schemeClr val="tx1"/>
              </a:solidFill>
            </a:endParaRPr>
          </a:p>
          <a:p>
            <a:r>
              <a:rPr lang="en-GB" sz="2400">
                <a:solidFill>
                  <a:schemeClr val="tx1"/>
                </a:solidFill>
              </a:rPr>
              <a:t>Can co-exist with Otitis externa</a:t>
            </a:r>
          </a:p>
          <a:p>
            <a:pPr>
              <a:buFont typeface="Century Gothic" pitchFamily="34" charset="0"/>
              <a:buNone/>
            </a:pPr>
            <a:endParaRPr lang="en-GB" sz="2400">
              <a:solidFill>
                <a:schemeClr val="tx1"/>
              </a:solidFill>
            </a:endParaRPr>
          </a:p>
          <a:p>
            <a:r>
              <a:rPr lang="en-GB" sz="2400">
                <a:solidFill>
                  <a:schemeClr val="tx1"/>
                </a:solidFill>
              </a:rPr>
              <a:t>Otitis media with serous effusion= Glue Ear</a:t>
            </a:r>
          </a:p>
          <a:p>
            <a:endParaRPr lang="en-GB" sz="2400">
              <a:solidFill>
                <a:schemeClr val="tx1"/>
              </a:solidFill>
            </a:endParaRPr>
          </a:p>
        </p:txBody>
      </p:sp>
    </p:spTree>
    <p:extLst>
      <p:ext uri="{BB962C8B-B14F-4D97-AF65-F5344CB8AC3E}">
        <p14:creationId xmlns:p14="http://schemas.microsoft.com/office/powerpoint/2010/main" val="414039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
          <p:cNvSpPr>
            <a:spLocks noGrp="1" noChangeArrowheads="1"/>
          </p:cNvSpPr>
          <p:nvPr>
            <p:ph type="title"/>
          </p:nvPr>
        </p:nvSpPr>
        <p:spPr/>
        <p:txBody>
          <a:bodyPr/>
          <a:lstStyle/>
          <a:p>
            <a:pPr marL="286856"/>
            <a:r>
              <a:rPr lang="en-US" smtClean="0"/>
              <a:t>Cataract</a:t>
            </a:r>
          </a:p>
        </p:txBody>
      </p:sp>
      <p:sp>
        <p:nvSpPr>
          <p:cNvPr id="138243" name="Rectangle 2"/>
          <p:cNvSpPr>
            <a:spLocks noGrp="1" noChangeArrowheads="1"/>
          </p:cNvSpPr>
          <p:nvPr>
            <p:ph type="body" idx="1"/>
          </p:nvPr>
        </p:nvSpPr>
        <p:spPr/>
        <p:txBody>
          <a:bodyPr/>
          <a:lstStyle/>
          <a:p>
            <a:pPr eaLnBrk="1" hangingPunct="1">
              <a:buFontTx/>
              <a:buBlip>
                <a:blip r:embed="rId2"/>
              </a:buBlip>
            </a:pPr>
            <a:endParaRPr lang="en-US" smtClean="0"/>
          </a:p>
        </p:txBody>
      </p:sp>
      <p:pic>
        <p:nvPicPr>
          <p:cNvPr id="138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820" y="1857375"/>
            <a:ext cx="6295430" cy="419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22001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14400" y="274638"/>
            <a:ext cx="4665663" cy="633412"/>
          </a:xfrm>
        </p:spPr>
        <p:txBody>
          <a:bodyPr/>
          <a:lstStyle/>
          <a:p>
            <a:r>
              <a:rPr lang="en-GB" sz="2800">
                <a:solidFill>
                  <a:schemeClr val="tx1"/>
                </a:solidFill>
              </a:rPr>
              <a:t>Acute Otitis Media</a:t>
            </a:r>
          </a:p>
        </p:txBody>
      </p:sp>
      <p:sp>
        <p:nvSpPr>
          <p:cNvPr id="62467" name="Rectangle 3"/>
          <p:cNvSpPr>
            <a:spLocks noGrp="1" noChangeArrowheads="1"/>
          </p:cNvSpPr>
          <p:nvPr>
            <p:ph type="body" idx="1"/>
          </p:nvPr>
        </p:nvSpPr>
        <p:spPr>
          <a:xfrm>
            <a:off x="457200" y="1052513"/>
            <a:ext cx="8229600" cy="5113337"/>
          </a:xfrm>
        </p:spPr>
        <p:txBody>
          <a:bodyPr/>
          <a:lstStyle/>
          <a:p>
            <a:pPr>
              <a:lnSpc>
                <a:spcPct val="90000"/>
              </a:lnSpc>
            </a:pPr>
            <a:r>
              <a:rPr lang="en-GB" sz="1800">
                <a:solidFill>
                  <a:schemeClr val="tx1"/>
                </a:solidFill>
              </a:rPr>
              <a:t>Common in children</a:t>
            </a:r>
          </a:p>
          <a:p>
            <a:r>
              <a:rPr lang="en-GB" sz="1800">
                <a:solidFill>
                  <a:schemeClr val="tx1"/>
                </a:solidFill>
              </a:rPr>
              <a:t>Unwell/pyrexia, otalgia/discharge</a:t>
            </a:r>
          </a:p>
          <a:p>
            <a:r>
              <a:rPr lang="en-GB" sz="1800">
                <a:solidFill>
                  <a:schemeClr val="tx1"/>
                </a:solidFill>
              </a:rPr>
              <a:t>there may be tenderness over the mastoid</a:t>
            </a:r>
          </a:p>
          <a:p>
            <a:pPr>
              <a:lnSpc>
                <a:spcPct val="90000"/>
              </a:lnSpc>
            </a:pPr>
            <a:r>
              <a:rPr lang="en-GB" sz="1800">
                <a:solidFill>
                  <a:schemeClr val="tx1"/>
                </a:solidFill>
              </a:rPr>
              <a:t>discharge in meatus</a:t>
            </a:r>
          </a:p>
          <a:p>
            <a:pPr>
              <a:lnSpc>
                <a:spcPct val="90000"/>
              </a:lnSpc>
            </a:pPr>
            <a:r>
              <a:rPr lang="en-GB" sz="1800">
                <a:solidFill>
                  <a:schemeClr val="tx1"/>
                </a:solidFill>
              </a:rPr>
              <a:t>loss of outline of drum and landmarks</a:t>
            </a:r>
          </a:p>
          <a:p>
            <a:r>
              <a:rPr lang="en-GB" sz="1800">
                <a:solidFill>
                  <a:schemeClr val="tx1"/>
                </a:solidFill>
              </a:rPr>
              <a:t>TM: red, bulging,oedematous or perforation. </a:t>
            </a:r>
          </a:p>
          <a:p>
            <a:r>
              <a:rPr lang="en-GB" sz="1800">
                <a:solidFill>
                  <a:schemeClr val="tx1"/>
                </a:solidFill>
              </a:rPr>
              <a:t>Mostly viral but can be Streptococcus/Haemophilus</a:t>
            </a:r>
          </a:p>
          <a:p>
            <a:r>
              <a:rPr lang="en-GB" sz="1800">
                <a:solidFill>
                  <a:schemeClr val="tx1"/>
                </a:solidFill>
              </a:rPr>
              <a:t>Risk factors:</a:t>
            </a:r>
            <a:r>
              <a:rPr lang="en-GB">
                <a:solidFill>
                  <a:schemeClr val="tx1"/>
                </a:solidFill>
              </a:rPr>
              <a:t> </a:t>
            </a:r>
          </a:p>
          <a:p>
            <a:pPr lvl="1"/>
            <a:r>
              <a:rPr lang="en-GB" sz="1200">
                <a:solidFill>
                  <a:schemeClr val="tx1"/>
                </a:solidFill>
              </a:rPr>
              <a:t>Passive smoker</a:t>
            </a:r>
          </a:p>
          <a:p>
            <a:pPr lvl="1"/>
            <a:r>
              <a:rPr lang="en-GB" sz="1200">
                <a:solidFill>
                  <a:schemeClr val="tx1"/>
                </a:solidFill>
              </a:rPr>
              <a:t>Male</a:t>
            </a:r>
          </a:p>
          <a:p>
            <a:pPr lvl="1"/>
            <a:r>
              <a:rPr lang="en-GB" sz="1200">
                <a:solidFill>
                  <a:schemeClr val="tx1"/>
                </a:solidFill>
              </a:rPr>
              <a:t>Family history of otitis media. </a:t>
            </a:r>
            <a:endParaRPr lang="en-GB" sz="1200" i="1">
              <a:solidFill>
                <a:schemeClr val="tx1"/>
              </a:solidFill>
            </a:endParaRPr>
          </a:p>
          <a:p>
            <a:pPr lvl="1"/>
            <a:r>
              <a:rPr lang="en-GB" sz="1200">
                <a:solidFill>
                  <a:schemeClr val="tx1"/>
                </a:solidFill>
              </a:rPr>
              <a:t>In day care</a:t>
            </a:r>
          </a:p>
          <a:p>
            <a:pPr lvl="1"/>
            <a:r>
              <a:rPr lang="en-GB" sz="1200">
                <a:solidFill>
                  <a:schemeClr val="tx1"/>
                </a:solidFill>
              </a:rPr>
              <a:t>On formula feed</a:t>
            </a:r>
          </a:p>
          <a:p>
            <a:pPr lvl="1"/>
            <a:endParaRPr lang="en-GB"/>
          </a:p>
          <a:p>
            <a:pPr lvl="1">
              <a:buFont typeface="Century Gothic" pitchFamily="34" charset="0"/>
              <a:buNone/>
            </a:pPr>
            <a:endParaRPr lang="en-GB" sz="1200">
              <a:solidFill>
                <a:schemeClr val="tx1"/>
              </a:solidFill>
            </a:endParaRPr>
          </a:p>
          <a:p>
            <a:endParaRPr lang="en-GB" sz="1400">
              <a:solidFill>
                <a:schemeClr val="tx1"/>
              </a:solidFill>
            </a:endParaRPr>
          </a:p>
        </p:txBody>
      </p:sp>
      <p:pic>
        <p:nvPicPr>
          <p:cNvPr id="62468" name="Picture 4" descr="Acute Otits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500438"/>
            <a:ext cx="2947987" cy="2797175"/>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33375"/>
            <a:ext cx="2976563" cy="23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4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14400" y="274638"/>
            <a:ext cx="5962650" cy="922337"/>
          </a:xfrm>
        </p:spPr>
        <p:txBody>
          <a:bodyPr/>
          <a:lstStyle/>
          <a:p>
            <a:r>
              <a:rPr lang="en-GB" sz="2800">
                <a:solidFill>
                  <a:schemeClr val="tx1"/>
                </a:solidFill>
              </a:rPr>
              <a:t>AOM (pus behind the eardrum)</a:t>
            </a:r>
          </a:p>
        </p:txBody>
      </p:sp>
      <p:sp>
        <p:nvSpPr>
          <p:cNvPr id="58371" name="Rectangle 3"/>
          <p:cNvSpPr>
            <a:spLocks noGrp="1" noChangeArrowheads="1"/>
          </p:cNvSpPr>
          <p:nvPr>
            <p:ph type="body" idx="1"/>
          </p:nvPr>
        </p:nvSpPr>
        <p:spPr/>
        <p:txBody>
          <a:bodyPr/>
          <a:lstStyle/>
          <a:p>
            <a:endParaRPr lang="en-US"/>
          </a:p>
        </p:txBody>
      </p:sp>
      <p:pic>
        <p:nvPicPr>
          <p:cNvPr id="58373" name="Picture 5" descr="Acute Otits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557338"/>
            <a:ext cx="48196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379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a:solidFill>
                  <a:schemeClr val="tx1"/>
                </a:solidFill>
              </a:rPr>
              <a:t>Serous Otitis Media</a:t>
            </a:r>
          </a:p>
        </p:txBody>
      </p:sp>
      <p:pic>
        <p:nvPicPr>
          <p:cNvPr id="77828" name="Content Placeholder 4" descr="serous_otitis.jpg"/>
          <p:cNvPicPr>
            <a:picLocks noGrp="1"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79613" y="1384300"/>
            <a:ext cx="4959350" cy="4741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55915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lstStyle/>
          <a:p>
            <a:r>
              <a:rPr lang="en-GB" sz="2800">
                <a:solidFill>
                  <a:schemeClr val="tx1"/>
                </a:solidFill>
              </a:rPr>
              <a:t>Otitis media+effusion-Glue ear</a:t>
            </a:r>
          </a:p>
        </p:txBody>
      </p:sp>
      <p:sp>
        <p:nvSpPr>
          <p:cNvPr id="90115" name="Content Placeholder 2"/>
          <p:cNvSpPr>
            <a:spLocks noGrp="1"/>
          </p:cNvSpPr>
          <p:nvPr>
            <p:ph idx="4294967295"/>
          </p:nvPr>
        </p:nvSpPr>
        <p:spPr/>
        <p:txBody>
          <a:bodyPr/>
          <a:lstStyle/>
          <a:p>
            <a:pPr>
              <a:buFont typeface="Century Gothic" pitchFamily="34" charset="0"/>
              <a:buNone/>
            </a:pPr>
            <a:r>
              <a:rPr lang="en-GB" sz="2000" b="1">
                <a:solidFill>
                  <a:schemeClr val="tx1"/>
                </a:solidFill>
              </a:rPr>
              <a:t>Features</a:t>
            </a:r>
          </a:p>
          <a:p>
            <a:r>
              <a:rPr lang="en-GB" sz="2000">
                <a:solidFill>
                  <a:schemeClr val="tx1"/>
                </a:solidFill>
              </a:rPr>
              <a:t>Dull retracted TM</a:t>
            </a:r>
          </a:p>
          <a:p>
            <a:r>
              <a:rPr lang="en-GB" sz="2000">
                <a:solidFill>
                  <a:schemeClr val="tx1"/>
                </a:solidFill>
              </a:rPr>
              <a:t>May show air-fluid level</a:t>
            </a:r>
          </a:p>
          <a:p>
            <a:r>
              <a:rPr lang="en-GB" sz="2000">
                <a:solidFill>
                  <a:schemeClr val="tx1"/>
                </a:solidFill>
              </a:rPr>
              <a:t>Conductive hearing loss(whisper test, Rinne/weber tests)</a:t>
            </a:r>
          </a:p>
          <a:p>
            <a:pPr>
              <a:buFont typeface="Century Gothic" pitchFamily="34" charset="0"/>
              <a:buNone/>
            </a:pPr>
            <a:r>
              <a:rPr lang="en-GB" sz="2000" b="1">
                <a:solidFill>
                  <a:schemeClr val="tx1"/>
                </a:solidFill>
              </a:rPr>
              <a:t>Notes</a:t>
            </a:r>
          </a:p>
          <a:p>
            <a:r>
              <a:rPr lang="en-GB" sz="2000">
                <a:solidFill>
                  <a:schemeClr val="tx1"/>
                </a:solidFill>
              </a:rPr>
              <a:t>Common in children; often after AOM and can persist for weeks</a:t>
            </a:r>
          </a:p>
          <a:p>
            <a:r>
              <a:rPr lang="en-GB" sz="2000">
                <a:solidFill>
                  <a:schemeClr val="tx1"/>
                </a:solidFill>
              </a:rPr>
              <a:t>Reduced hearing noticed by parents/teacher</a:t>
            </a:r>
          </a:p>
          <a:p>
            <a:r>
              <a:rPr lang="en-GB" sz="2000">
                <a:solidFill>
                  <a:schemeClr val="tx1"/>
                </a:solidFill>
              </a:rPr>
              <a:t>Unsteadiness- child falling over</a:t>
            </a:r>
          </a:p>
          <a:p>
            <a:r>
              <a:rPr lang="en-GB" sz="2000">
                <a:solidFill>
                  <a:schemeClr val="tx1"/>
                </a:solidFill>
              </a:rPr>
              <a:t>80% clear at 8 weeks</a:t>
            </a:r>
            <a:r>
              <a:rPr lang="en-GB" sz="2400"/>
              <a:t> </a:t>
            </a:r>
          </a:p>
          <a:p>
            <a:endParaRPr lang="en-GB"/>
          </a:p>
        </p:txBody>
      </p:sp>
    </p:spTree>
    <p:extLst>
      <p:ext uri="{BB962C8B-B14F-4D97-AF65-F5344CB8AC3E}">
        <p14:creationId xmlns:p14="http://schemas.microsoft.com/office/powerpoint/2010/main" val="35273289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a:solidFill>
                  <a:schemeClr val="tx1"/>
                </a:solidFill>
              </a:rPr>
              <a:t>Chronic Otitis Media</a:t>
            </a:r>
          </a:p>
        </p:txBody>
      </p:sp>
      <p:sp>
        <p:nvSpPr>
          <p:cNvPr id="100355" name="Rectangle 3"/>
          <p:cNvSpPr>
            <a:spLocks noGrp="1" noChangeArrowheads="1"/>
          </p:cNvSpPr>
          <p:nvPr>
            <p:ph type="body" idx="1"/>
          </p:nvPr>
        </p:nvSpPr>
        <p:spPr>
          <a:xfrm>
            <a:off x="457200" y="1600200"/>
            <a:ext cx="3898900" cy="4525963"/>
          </a:xfrm>
        </p:spPr>
        <p:txBody>
          <a:bodyPr/>
          <a:lstStyle/>
          <a:p>
            <a:pPr>
              <a:lnSpc>
                <a:spcPct val="90000"/>
              </a:lnSpc>
            </a:pPr>
            <a:r>
              <a:rPr lang="en-GB" sz="1800">
                <a:solidFill>
                  <a:schemeClr val="tx1"/>
                </a:solidFill>
              </a:rPr>
              <a:t>Recurrent ear discharge</a:t>
            </a:r>
          </a:p>
          <a:p>
            <a:pPr>
              <a:lnSpc>
                <a:spcPct val="90000"/>
              </a:lnSpc>
            </a:pPr>
            <a:r>
              <a:rPr lang="en-GB" sz="1800">
                <a:solidFill>
                  <a:schemeClr val="tx1"/>
                </a:solidFill>
              </a:rPr>
              <a:t>Hearing loss, painless</a:t>
            </a:r>
          </a:p>
          <a:p>
            <a:pPr>
              <a:lnSpc>
                <a:spcPct val="90000"/>
              </a:lnSpc>
            </a:pPr>
            <a:r>
              <a:rPr lang="en-GB" sz="1800">
                <a:solidFill>
                  <a:schemeClr val="tx1"/>
                </a:solidFill>
              </a:rPr>
              <a:t>Perforation of the TM – central</a:t>
            </a:r>
          </a:p>
          <a:p>
            <a:pPr>
              <a:lnSpc>
                <a:spcPct val="90000"/>
              </a:lnSpc>
            </a:pPr>
            <a:r>
              <a:rPr lang="en-GB" sz="1800">
                <a:solidFill>
                  <a:schemeClr val="tx1"/>
                </a:solidFill>
              </a:rPr>
              <a:t>Presence of cholesteatoma</a:t>
            </a:r>
          </a:p>
          <a:p>
            <a:pPr>
              <a:lnSpc>
                <a:spcPct val="90000"/>
              </a:lnSpc>
            </a:pPr>
            <a:r>
              <a:rPr lang="en-GB" sz="1800">
                <a:solidFill>
                  <a:schemeClr val="tx1"/>
                </a:solidFill>
              </a:rPr>
              <a:t>Marginal, Attic perforation</a:t>
            </a:r>
          </a:p>
          <a:p>
            <a:pPr>
              <a:lnSpc>
                <a:spcPct val="90000"/>
              </a:lnSpc>
            </a:pPr>
            <a:r>
              <a:rPr lang="en-GB" sz="1800">
                <a:solidFill>
                  <a:schemeClr val="tx1"/>
                </a:solidFill>
              </a:rPr>
              <a:t>Offensive discharge, bleeding, granulations</a:t>
            </a:r>
          </a:p>
          <a:p>
            <a:pPr>
              <a:lnSpc>
                <a:spcPct val="90000"/>
              </a:lnSpc>
            </a:pPr>
            <a:endParaRPr lang="en-GB" sz="1800" u="sng">
              <a:solidFill>
                <a:schemeClr val="tx1"/>
              </a:solidFill>
            </a:endParaRPr>
          </a:p>
          <a:p>
            <a:pPr>
              <a:lnSpc>
                <a:spcPct val="90000"/>
              </a:lnSpc>
            </a:pPr>
            <a:r>
              <a:rPr lang="en-GB" sz="1800" u="sng">
                <a:solidFill>
                  <a:schemeClr val="tx1"/>
                </a:solidFill>
              </a:rPr>
              <a:t>Complications:</a:t>
            </a:r>
          </a:p>
          <a:p>
            <a:pPr>
              <a:lnSpc>
                <a:spcPct val="90000"/>
              </a:lnSpc>
              <a:buFont typeface="Century Gothic" pitchFamily="34" charset="0"/>
              <a:buNone/>
            </a:pPr>
            <a:r>
              <a:rPr lang="en-GB" sz="1800"/>
              <a:t>	. </a:t>
            </a:r>
            <a:r>
              <a:rPr lang="en-GB" sz="1800">
                <a:solidFill>
                  <a:schemeClr val="tx1"/>
                </a:solidFill>
              </a:rPr>
              <a:t>Vestibular symptoms</a:t>
            </a:r>
          </a:p>
          <a:p>
            <a:pPr>
              <a:lnSpc>
                <a:spcPct val="90000"/>
              </a:lnSpc>
              <a:buFont typeface="Century Gothic" pitchFamily="34" charset="0"/>
              <a:buNone/>
            </a:pPr>
            <a:r>
              <a:rPr lang="en-GB" sz="1800">
                <a:solidFill>
                  <a:schemeClr val="tx1"/>
                </a:solidFill>
              </a:rPr>
              <a:t>	. Facial palsy</a:t>
            </a:r>
          </a:p>
          <a:p>
            <a:pPr>
              <a:lnSpc>
                <a:spcPct val="90000"/>
              </a:lnSpc>
            </a:pPr>
            <a:r>
              <a:rPr lang="en-GB" sz="1800">
                <a:solidFill>
                  <a:schemeClr val="tx1"/>
                </a:solidFill>
              </a:rPr>
              <a:t>. Intracranial complications</a:t>
            </a:r>
          </a:p>
          <a:p>
            <a:pPr>
              <a:lnSpc>
                <a:spcPct val="90000"/>
              </a:lnSpc>
            </a:pPr>
            <a:endParaRPr lang="en-GB" sz="1800">
              <a:solidFill>
                <a:schemeClr val="tx1"/>
              </a:solidFill>
            </a:endParaRPr>
          </a:p>
        </p:txBody>
      </p:sp>
      <p:pic>
        <p:nvPicPr>
          <p:cNvPr id="100358" name="Picture 6" descr="Eardrum Perforation with Chronic Otitis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933825"/>
            <a:ext cx="2736850" cy="2644775"/>
          </a:xfrm>
          <a:prstGeom prst="rect">
            <a:avLst/>
          </a:prstGeom>
          <a:noFill/>
          <a:extLst>
            <a:ext uri="{909E8E84-426E-40DD-AFC4-6F175D3DCCD1}">
              <a14:hiddenFill xmlns:a14="http://schemas.microsoft.com/office/drawing/2010/main">
                <a:solidFill>
                  <a:srgbClr val="FFFFFF"/>
                </a:solidFill>
              </a14:hiddenFill>
            </a:ext>
          </a:extLst>
        </p:spPr>
      </p:pic>
      <p:pic>
        <p:nvPicPr>
          <p:cNvPr id="100360" name="Picture 8" descr="Eardrum Perforation with Chronic Otitis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052513"/>
            <a:ext cx="2684462" cy="287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691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Myringotomy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576" y="1600200"/>
            <a:ext cx="5028847" cy="4525963"/>
          </a:xfrm>
        </p:spPr>
      </p:pic>
    </p:spTree>
    <p:extLst>
      <p:ext uri="{BB962C8B-B14F-4D97-AF65-F5344CB8AC3E}">
        <p14:creationId xmlns:p14="http://schemas.microsoft.com/office/powerpoint/2010/main" val="1067906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381000"/>
            <a:ext cx="6908800" cy="6096000"/>
          </a:xfrm>
          <a:prstGeom prst="rect">
            <a:avLst/>
          </a:prstGeom>
        </p:spPr>
      </p:pic>
    </p:spTree>
    <p:extLst>
      <p:ext uri="{BB962C8B-B14F-4D97-AF65-F5344CB8AC3E}">
        <p14:creationId xmlns:p14="http://schemas.microsoft.com/office/powerpoint/2010/main" val="545011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a:solidFill>
                  <a:schemeClr val="tx1"/>
                </a:solidFill>
              </a:rPr>
              <a:t>Cholesteotoma</a:t>
            </a:r>
          </a:p>
        </p:txBody>
      </p:sp>
      <p:pic>
        <p:nvPicPr>
          <p:cNvPr id="68614" name="Picture 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03350" y="1244600"/>
            <a:ext cx="6337300" cy="4992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20935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14400" y="274638"/>
            <a:ext cx="4162425" cy="850900"/>
          </a:xfrm>
        </p:spPr>
        <p:txBody>
          <a:bodyPr>
            <a:normAutofit/>
          </a:bodyPr>
          <a:lstStyle/>
          <a:p>
            <a:r>
              <a:rPr lang="en-GB" sz="3600" b="1" dirty="0" err="1">
                <a:solidFill>
                  <a:schemeClr val="tx1"/>
                </a:solidFill>
              </a:rPr>
              <a:t>Cholesteatoma</a:t>
            </a:r>
            <a:endParaRPr lang="en-GB" sz="3600" b="1" dirty="0">
              <a:solidFill>
                <a:schemeClr val="tx1"/>
              </a:solidFill>
            </a:endParaRPr>
          </a:p>
        </p:txBody>
      </p:sp>
      <p:sp>
        <p:nvSpPr>
          <p:cNvPr id="69635" name="Rectangle 3"/>
          <p:cNvSpPr>
            <a:spLocks noGrp="1" noChangeArrowheads="1"/>
          </p:cNvSpPr>
          <p:nvPr>
            <p:ph type="body" idx="1"/>
          </p:nvPr>
        </p:nvSpPr>
        <p:spPr>
          <a:xfrm>
            <a:off x="457200" y="1052513"/>
            <a:ext cx="8229600" cy="5073650"/>
          </a:xfrm>
        </p:spPr>
        <p:txBody>
          <a:bodyPr>
            <a:normAutofit/>
          </a:bodyPr>
          <a:lstStyle/>
          <a:p>
            <a:pPr>
              <a:lnSpc>
                <a:spcPct val="80000"/>
              </a:lnSpc>
            </a:pPr>
            <a:endParaRPr lang="en-GB" sz="3600" dirty="0"/>
          </a:p>
          <a:p>
            <a:pPr>
              <a:lnSpc>
                <a:spcPct val="80000"/>
              </a:lnSpc>
            </a:pPr>
            <a:r>
              <a:rPr lang="en-GB" sz="3600" dirty="0" err="1">
                <a:solidFill>
                  <a:schemeClr val="tx1"/>
                </a:solidFill>
              </a:rPr>
              <a:t>Cholesteatoma</a:t>
            </a:r>
            <a:r>
              <a:rPr lang="en-GB" sz="3600" dirty="0">
                <a:solidFill>
                  <a:schemeClr val="tx1"/>
                </a:solidFill>
              </a:rPr>
              <a:t> is "a three dimensional </a:t>
            </a:r>
            <a:r>
              <a:rPr lang="en-GB" sz="3600" dirty="0" err="1">
                <a:solidFill>
                  <a:schemeClr val="tx1"/>
                </a:solidFill>
              </a:rPr>
              <a:t>epidermoid</a:t>
            </a:r>
            <a:r>
              <a:rPr lang="en-GB" sz="3600" dirty="0">
                <a:solidFill>
                  <a:schemeClr val="tx1"/>
                </a:solidFill>
              </a:rPr>
              <a:t> structure exhibiting independent growth, replacing middle ear mucosa, resorbing underlying bone, and tending to recur after removal." There is usually a persistent or recurrent scanty cream coloured offensive discharge and progressive hearing loss due to </a:t>
            </a:r>
            <a:r>
              <a:rPr lang="en-GB" sz="3600" dirty="0" err="1">
                <a:solidFill>
                  <a:schemeClr val="tx1"/>
                </a:solidFill>
              </a:rPr>
              <a:t>ossicular</a:t>
            </a:r>
            <a:r>
              <a:rPr lang="en-GB" sz="3600" dirty="0">
                <a:solidFill>
                  <a:schemeClr val="tx1"/>
                </a:solidFill>
              </a:rPr>
              <a:t> destruction or toxin induced sensory hearing loss</a:t>
            </a:r>
            <a:r>
              <a:rPr lang="en-GB" sz="3600" dirty="0" smtClean="0">
                <a:solidFill>
                  <a:schemeClr val="tx1"/>
                </a:solidFill>
              </a:rPr>
              <a:t>.</a:t>
            </a:r>
            <a:endParaRPr lang="en-GB" sz="3600" dirty="0">
              <a:solidFill>
                <a:schemeClr val="tx1"/>
              </a:solidFill>
            </a:endParaRPr>
          </a:p>
        </p:txBody>
      </p:sp>
    </p:spTree>
    <p:extLst>
      <p:ext uri="{BB962C8B-B14F-4D97-AF65-F5344CB8AC3E}">
        <p14:creationId xmlns:p14="http://schemas.microsoft.com/office/powerpoint/2010/main" val="694915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normAutofit fontScale="90000"/>
          </a:bodyPr>
          <a:lstStyle/>
          <a:p>
            <a:r>
              <a:rPr lang="en-US"/>
              <a:t>Epistaxis</a:t>
            </a:r>
            <a:br>
              <a:rPr lang="en-US"/>
            </a:br>
            <a:r>
              <a:rPr lang="en-US"/>
              <a:t>Management</a:t>
            </a:r>
          </a:p>
        </p:txBody>
      </p:sp>
      <p:sp>
        <p:nvSpPr>
          <p:cNvPr id="31747" name="Rectangle 3"/>
          <p:cNvSpPr>
            <a:spLocks noGrp="1" noChangeArrowheads="1"/>
          </p:cNvSpPr>
          <p:nvPr>
            <p:ph type="body" idx="1"/>
          </p:nvPr>
        </p:nvSpPr>
        <p:spPr>
          <a:noFill/>
          <a:ln/>
        </p:spPr>
        <p:txBody>
          <a:bodyPr/>
          <a:lstStyle/>
          <a:p>
            <a:r>
              <a:rPr lang="en-US"/>
              <a:t>Pain meds, lower BP, calm patient</a:t>
            </a:r>
          </a:p>
          <a:p>
            <a:r>
              <a:rPr lang="en-US"/>
              <a:t>Prepare ! (gown, mask, suction, speculum, meds and packing ready)</a:t>
            </a:r>
          </a:p>
          <a:p>
            <a:r>
              <a:rPr lang="en-US"/>
              <a:t>Evacuate clots</a:t>
            </a:r>
          </a:p>
          <a:p>
            <a:r>
              <a:rPr lang="en-US"/>
              <a:t>Topical vasoconstrictor and anesthetic</a:t>
            </a:r>
          </a:p>
          <a:p>
            <a:r>
              <a:rPr lang="en-US"/>
              <a:t>Identify source</a:t>
            </a:r>
          </a:p>
        </p:txBody>
      </p:sp>
    </p:spTree>
    <p:extLst>
      <p:ext uri="{BB962C8B-B14F-4D97-AF65-F5344CB8AC3E}">
        <p14:creationId xmlns:p14="http://schemas.microsoft.com/office/powerpoint/2010/main" val="68573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cataract-sympt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455402"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381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43467" y="228600"/>
            <a:ext cx="7772400" cy="1143000"/>
          </a:xfrm>
          <a:noFill/>
          <a:ln/>
        </p:spPr>
        <p:txBody>
          <a:bodyPr>
            <a:normAutofit fontScale="90000"/>
          </a:bodyPr>
          <a:lstStyle/>
          <a:p>
            <a:r>
              <a:rPr lang="en-US"/>
              <a:t>Epistaxis</a:t>
            </a:r>
            <a:br>
              <a:rPr lang="en-US"/>
            </a:br>
            <a:r>
              <a:rPr lang="en-US"/>
              <a:t>Management</a:t>
            </a:r>
          </a:p>
        </p:txBody>
      </p:sp>
      <p:sp>
        <p:nvSpPr>
          <p:cNvPr id="33795" name="Rectangle 3"/>
          <p:cNvSpPr>
            <a:spLocks noGrp="1" noChangeArrowheads="1"/>
          </p:cNvSpPr>
          <p:nvPr>
            <p:ph type="body" sz="half" idx="1"/>
          </p:nvPr>
        </p:nvSpPr>
        <p:spPr>
          <a:xfrm>
            <a:off x="440267" y="2000250"/>
            <a:ext cx="4131733" cy="4114800"/>
          </a:xfrm>
          <a:noFill/>
          <a:ln/>
        </p:spPr>
        <p:txBody>
          <a:bodyPr/>
          <a:lstStyle/>
          <a:p>
            <a:r>
              <a:rPr lang="en-US" sz="3600" i="1"/>
              <a:t>Anterior Sites</a:t>
            </a:r>
          </a:p>
          <a:p>
            <a:pPr>
              <a:buFontTx/>
              <a:buNone/>
            </a:pPr>
            <a:r>
              <a:rPr lang="en-US" sz="2800"/>
              <a:t>- Pressure +/- cautery and/or tamponade</a:t>
            </a:r>
          </a:p>
          <a:p>
            <a:pPr>
              <a:buFont typeface="Monotype Sorts" pitchFamily="2" charset="2"/>
              <a:buNone/>
            </a:pPr>
            <a:r>
              <a:rPr lang="en-US" sz="2800"/>
              <a:t> - all packs require antibiotic prophylaxis</a:t>
            </a:r>
          </a:p>
        </p:txBody>
      </p:sp>
      <p:pic>
        <p:nvPicPr>
          <p:cNvPr id="3379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1" y="1676400"/>
            <a:ext cx="225213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34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75733" y="381000"/>
            <a:ext cx="7772400" cy="1143000"/>
          </a:xfrm>
          <a:noFill/>
          <a:ln/>
        </p:spPr>
        <p:txBody>
          <a:bodyPr>
            <a:normAutofit fontScale="90000"/>
          </a:bodyPr>
          <a:lstStyle/>
          <a:p>
            <a:r>
              <a:rPr lang="en-US"/>
              <a:t>Epistaxis</a:t>
            </a:r>
            <a:br>
              <a:rPr lang="en-US"/>
            </a:br>
            <a:r>
              <a:rPr lang="en-US"/>
              <a:t>Posterior Packing</a:t>
            </a:r>
          </a:p>
        </p:txBody>
      </p:sp>
      <p:sp>
        <p:nvSpPr>
          <p:cNvPr id="35843" name="Rectangle 3"/>
          <p:cNvSpPr>
            <a:spLocks noGrp="1" noChangeArrowheads="1"/>
          </p:cNvSpPr>
          <p:nvPr>
            <p:ph type="body" sz="half" idx="1"/>
          </p:nvPr>
        </p:nvSpPr>
        <p:spPr>
          <a:xfrm>
            <a:off x="685800" y="1981200"/>
            <a:ext cx="3810000" cy="4114800"/>
          </a:xfrm>
          <a:noFill/>
          <a:ln/>
        </p:spPr>
        <p:txBody>
          <a:bodyPr/>
          <a:lstStyle/>
          <a:p>
            <a:r>
              <a:rPr lang="en-US" sz="2800"/>
              <a:t>Need analgesia and sedation</a:t>
            </a:r>
          </a:p>
          <a:p>
            <a:r>
              <a:rPr lang="en-US" sz="2800"/>
              <a:t>require admission and 02 saturation monitoring</a:t>
            </a:r>
          </a:p>
        </p:txBody>
      </p:sp>
      <p:pic>
        <p:nvPicPr>
          <p:cNvPr id="3584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667" y="1676400"/>
            <a:ext cx="1591733"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967" y="4514851"/>
            <a:ext cx="3166533"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57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143000"/>
          </a:xfrm>
        </p:spPr>
        <p:txBody>
          <a:bodyPr/>
          <a:lstStyle/>
          <a:p>
            <a:pPr algn="ctr" fontAlgn="auto">
              <a:spcAft>
                <a:spcPts val="0"/>
              </a:spcAft>
              <a:defRPr/>
            </a:pPr>
            <a:r>
              <a:rPr lang="en-US" dirty="0" smtClean="0"/>
              <a:t>Plastic Surgery</a:t>
            </a:r>
            <a:endParaRPr lang="en-US" dirty="0"/>
          </a:p>
        </p:txBody>
      </p:sp>
      <p:pic>
        <p:nvPicPr>
          <p:cNvPr id="5123" name="Picture 3" descr="bad-plastic-surgery_Michael-Jacks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381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0561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1143000"/>
          </a:xfrm>
        </p:spPr>
        <p:txBody>
          <a:bodyPr/>
          <a:lstStyle/>
          <a:p>
            <a:pPr algn="ctr"/>
            <a:r>
              <a:rPr lang="en-US" smtClean="0"/>
              <a:t>Introduction</a:t>
            </a:r>
          </a:p>
        </p:txBody>
      </p:sp>
      <p:sp>
        <p:nvSpPr>
          <p:cNvPr id="3" name="Content Placeholder 2"/>
          <p:cNvSpPr>
            <a:spLocks noGrp="1"/>
          </p:cNvSpPr>
          <p:nvPr>
            <p:ph sz="half" idx="1"/>
          </p:nvPr>
        </p:nvSpPr>
        <p:spPr>
          <a:xfrm>
            <a:off x="457200" y="1920875"/>
            <a:ext cx="4038600" cy="4433888"/>
          </a:xfrm>
        </p:spPr>
        <p:txBody>
          <a:bodyPr>
            <a:normAutofit lnSpcReduction="10000"/>
          </a:bodyPr>
          <a:lstStyle/>
          <a:p>
            <a:pPr marL="274320" indent="-274320" fontAlgn="auto">
              <a:spcAft>
                <a:spcPts val="0"/>
              </a:spcAft>
              <a:buClr>
                <a:schemeClr val="accent3"/>
              </a:buClr>
              <a:buFont typeface="Wingdings 2"/>
              <a:buChar char=""/>
              <a:defRPr/>
            </a:pPr>
            <a:r>
              <a:rPr lang="en-US" dirty="0" smtClean="0">
                <a:solidFill>
                  <a:srgbClr val="FF0000"/>
                </a:solidFill>
              </a:rPr>
              <a:t>Plastic surgery </a:t>
            </a:r>
            <a:r>
              <a:rPr lang="en-US" dirty="0" smtClean="0"/>
              <a:t>is defined as any procedure used to correct or restore either form or function to a body part.</a:t>
            </a:r>
          </a:p>
          <a:p>
            <a:pPr marL="274320" indent="-274320" fontAlgn="auto">
              <a:spcAft>
                <a:spcPts val="0"/>
              </a:spcAft>
              <a:buClr>
                <a:schemeClr val="accent3"/>
              </a:buClr>
              <a:buFont typeface="Wingdings 2"/>
              <a:buChar char=""/>
              <a:defRPr/>
            </a:pPr>
            <a:r>
              <a:rPr lang="en-US" dirty="0" smtClean="0"/>
              <a:t>It deals with body modification and reconstructive surgery as well as surgery for aesthetically pleasing purposes.</a:t>
            </a:r>
            <a:endParaRPr lang="en-US" dirty="0"/>
          </a:p>
        </p:txBody>
      </p:sp>
      <p:pic>
        <p:nvPicPr>
          <p:cNvPr id="6148" name="Content Placeholder 4" descr="after_plastic_surgery_wounds.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966913"/>
            <a:ext cx="4343400" cy="4341812"/>
          </a:xfrm>
        </p:spPr>
      </p:pic>
    </p:spTree>
    <p:extLst>
      <p:ext uri="{BB962C8B-B14F-4D97-AF65-F5344CB8AC3E}">
        <p14:creationId xmlns:p14="http://schemas.microsoft.com/office/powerpoint/2010/main" val="22569747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772400" cy="1362075"/>
          </a:xfrm>
        </p:spPr>
        <p:txBody>
          <a:bodyPr/>
          <a:lstStyle/>
          <a:p>
            <a:pPr algn="ctr" fontAlgn="auto">
              <a:spcAft>
                <a:spcPts val="0"/>
              </a:spcAft>
              <a:defRPr/>
            </a:pPr>
            <a:r>
              <a:rPr dirty="0" smtClean="0"/>
              <a:t>Techniques and Procedures</a:t>
            </a:r>
            <a:endParaRPr dirty="0"/>
          </a:p>
        </p:txBody>
      </p:sp>
      <p:pic>
        <p:nvPicPr>
          <p:cNvPr id="9219" name="Picture 5" descr="plastic-surgery-not-a-DIY-proced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579120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9296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04850"/>
            <a:ext cx="8229600" cy="1143000"/>
          </a:xfrm>
        </p:spPr>
        <p:txBody>
          <a:bodyPr/>
          <a:lstStyle/>
          <a:p>
            <a:pPr algn="ctr"/>
            <a:r>
              <a:rPr lang="en-US" smtClean="0"/>
              <a:t>1) Skin Grafting</a:t>
            </a:r>
          </a:p>
        </p:txBody>
      </p:sp>
      <p:sp>
        <p:nvSpPr>
          <p:cNvPr id="3" name="Content Placeholder 2"/>
          <p:cNvSpPr>
            <a:spLocks noGrp="1"/>
          </p:cNvSpPr>
          <p:nvPr>
            <p:ph sz="half" idx="1"/>
          </p:nvPr>
        </p:nvSpPr>
        <p:spPr>
          <a:xfrm>
            <a:off x="228600" y="1920875"/>
            <a:ext cx="4267200" cy="4632325"/>
          </a:xfrm>
        </p:spPr>
        <p:txBody>
          <a:bodyPr>
            <a:normAutofit fontScale="85000" lnSpcReduction="10000"/>
          </a:bodyPr>
          <a:lstStyle/>
          <a:p>
            <a:pPr marL="274320" indent="-274320" fontAlgn="auto">
              <a:spcAft>
                <a:spcPts val="0"/>
              </a:spcAft>
              <a:buClr>
                <a:schemeClr val="accent3"/>
              </a:buClr>
              <a:buFont typeface="Wingdings 2"/>
              <a:buChar char=""/>
              <a:defRPr/>
            </a:pPr>
            <a:r>
              <a:rPr lang="en-US" dirty="0" smtClean="0"/>
              <a:t>A skin graft is the replacement of a patient’s skin.</a:t>
            </a:r>
          </a:p>
          <a:p>
            <a:pPr marL="274320" indent="-274320" fontAlgn="auto">
              <a:spcAft>
                <a:spcPts val="0"/>
              </a:spcAft>
              <a:buClr>
                <a:schemeClr val="accent3"/>
              </a:buClr>
              <a:buFont typeface="Wingdings 2"/>
              <a:buChar char=""/>
              <a:defRPr/>
            </a:pPr>
            <a:r>
              <a:rPr lang="en-US" dirty="0" smtClean="0"/>
              <a:t>Required after major skin loss from a burn, major trauma or infection (i.e. flesh eating bacteria).</a:t>
            </a:r>
          </a:p>
          <a:p>
            <a:pPr marL="274320" indent="-274320" fontAlgn="auto">
              <a:spcAft>
                <a:spcPts val="0"/>
              </a:spcAft>
              <a:buClr>
                <a:schemeClr val="accent3"/>
              </a:buClr>
              <a:buFont typeface="Wingdings 2"/>
              <a:buChar char=""/>
              <a:defRPr/>
            </a:pPr>
            <a:r>
              <a:rPr lang="en-US" dirty="0" smtClean="0"/>
              <a:t>Usually plastic surgeons are called in to do skin grafts.</a:t>
            </a:r>
          </a:p>
          <a:p>
            <a:pPr marL="274320" indent="-274320" fontAlgn="auto">
              <a:spcAft>
                <a:spcPts val="0"/>
              </a:spcAft>
              <a:buClr>
                <a:schemeClr val="accent3"/>
              </a:buClr>
              <a:buFont typeface="Wingdings 2"/>
              <a:buChar char=""/>
              <a:defRPr/>
            </a:pPr>
            <a:r>
              <a:rPr lang="en-US" dirty="0" smtClean="0"/>
              <a:t>They plan their cut lines on the patients and close and remove sutures or staples in a particular sequence in order to minimize scarring.</a:t>
            </a:r>
            <a:endParaRPr lang="en-US" dirty="0"/>
          </a:p>
        </p:txBody>
      </p:sp>
      <p:pic>
        <p:nvPicPr>
          <p:cNvPr id="10244" name="Content Placeholder 4" descr="skin graft.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981200"/>
            <a:ext cx="4038600" cy="4087813"/>
          </a:xfrm>
        </p:spPr>
      </p:pic>
    </p:spTree>
    <p:extLst>
      <p:ext uri="{BB962C8B-B14F-4D97-AF65-F5344CB8AC3E}">
        <p14:creationId xmlns:p14="http://schemas.microsoft.com/office/powerpoint/2010/main" val="4046522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Padgett Dermatome</a:t>
            </a:r>
          </a:p>
        </p:txBody>
      </p:sp>
      <p:pic>
        <p:nvPicPr>
          <p:cNvPr id="3789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32138" y="1268413"/>
            <a:ext cx="2773362"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30582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umbis_kinfe_skin_grafting_han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11188"/>
            <a:ext cx="8064500" cy="553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840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knipper-fig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188913"/>
            <a:ext cx="6024562" cy="633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0018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taking-skin-for-graf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65150"/>
            <a:ext cx="7488238" cy="561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908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endParaRPr lang="en-US"/>
          </a:p>
        </p:txBody>
      </p:sp>
      <p:sp>
        <p:nvSpPr>
          <p:cNvPr id="153603" name="Rectangle 3"/>
          <p:cNvSpPr>
            <a:spLocks noGrp="1" noChangeArrowheads="1"/>
          </p:cNvSpPr>
          <p:nvPr>
            <p:ph type="body" sz="half" idx="1"/>
          </p:nvPr>
        </p:nvSpPr>
        <p:spPr/>
        <p:txBody>
          <a:bodyPr>
            <a:normAutofit lnSpcReduction="10000"/>
          </a:bodyPr>
          <a:lstStyle/>
          <a:p>
            <a:pPr fontAlgn="t">
              <a:lnSpc>
                <a:spcPct val="90000"/>
              </a:lnSpc>
            </a:pPr>
            <a:r>
              <a:rPr lang="en-US" sz="2400">
                <a:solidFill>
                  <a:srgbClr val="000000"/>
                </a:solidFill>
                <a:cs typeface="Arial" charset="0"/>
              </a:rPr>
              <a:t>Cataract surgery is typically an outpatient procedure that takes less than an hour</a:t>
            </a:r>
          </a:p>
          <a:p>
            <a:pPr fontAlgn="t">
              <a:lnSpc>
                <a:spcPct val="90000"/>
              </a:lnSpc>
            </a:pPr>
            <a:r>
              <a:rPr lang="en-US" sz="2400">
                <a:solidFill>
                  <a:srgbClr val="000000"/>
                </a:solidFill>
                <a:cs typeface="Arial" charset="0"/>
              </a:rPr>
              <a:t>Most people are awake and need only local anesthesia</a:t>
            </a:r>
          </a:p>
          <a:p>
            <a:pPr fontAlgn="t">
              <a:lnSpc>
                <a:spcPct val="90000"/>
              </a:lnSpc>
            </a:pPr>
            <a:r>
              <a:rPr lang="en-US" sz="2400">
                <a:solidFill>
                  <a:srgbClr val="000000"/>
                </a:solidFill>
                <a:cs typeface="Arial" charset="0"/>
              </a:rPr>
              <a:t> On rare occasions some people may need general anesthesia if they have difficulty laying flat or have claustrophobia</a:t>
            </a:r>
          </a:p>
        </p:txBody>
      </p:sp>
      <p:pic>
        <p:nvPicPr>
          <p:cNvPr id="153604"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301875"/>
            <a:ext cx="3810000" cy="3544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54295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Donors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58788"/>
            <a:ext cx="7921625" cy="594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8819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619344" cy="5715000"/>
          </a:xfrm>
          <a:prstGeom prst="rect">
            <a:avLst/>
          </a:prstGeom>
        </p:spPr>
      </p:pic>
    </p:spTree>
    <p:extLst>
      <p:ext uri="{BB962C8B-B14F-4D97-AF65-F5344CB8AC3E}">
        <p14:creationId xmlns:p14="http://schemas.microsoft.com/office/powerpoint/2010/main" val="912584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04850"/>
            <a:ext cx="8229600" cy="1143000"/>
          </a:xfrm>
        </p:spPr>
        <p:txBody>
          <a:bodyPr/>
          <a:lstStyle/>
          <a:p>
            <a:pPr algn="ctr"/>
            <a:r>
              <a:rPr lang="en-US" smtClean="0"/>
              <a:t>2)Reconstructive Surgery</a:t>
            </a:r>
          </a:p>
        </p:txBody>
      </p:sp>
      <p:sp>
        <p:nvSpPr>
          <p:cNvPr id="3" name="Content Placeholder 2"/>
          <p:cNvSpPr>
            <a:spLocks noGrp="1"/>
          </p:cNvSpPr>
          <p:nvPr>
            <p:ph sz="half" idx="1"/>
          </p:nvPr>
        </p:nvSpPr>
        <p:spPr>
          <a:xfrm>
            <a:off x="457200" y="1920875"/>
            <a:ext cx="4038600" cy="4784725"/>
          </a:xfrm>
        </p:spPr>
        <p:txBody>
          <a:bodyPr>
            <a:normAutofit fontScale="92500"/>
          </a:bodyPr>
          <a:lstStyle/>
          <a:p>
            <a:pPr marL="274320" indent="-274320" fontAlgn="auto">
              <a:spcAft>
                <a:spcPts val="0"/>
              </a:spcAft>
              <a:buClr>
                <a:schemeClr val="accent3"/>
              </a:buClr>
              <a:buFont typeface="Wingdings 2"/>
              <a:buChar char=""/>
              <a:defRPr/>
            </a:pPr>
            <a:r>
              <a:rPr lang="en-US" dirty="0" smtClean="0"/>
              <a:t>It is performed to correct function, but in some cases may be used to generate a more normal appearance.</a:t>
            </a:r>
          </a:p>
          <a:p>
            <a:pPr marL="274320" indent="-274320" fontAlgn="auto">
              <a:spcAft>
                <a:spcPts val="0"/>
              </a:spcAft>
              <a:buClr>
                <a:schemeClr val="accent3"/>
              </a:buClr>
              <a:buFont typeface="Wingdings 2"/>
              <a:buChar char=""/>
              <a:defRPr/>
            </a:pPr>
            <a:r>
              <a:rPr lang="en-US" dirty="0" smtClean="0"/>
              <a:t>Common procedures include tumour removal, facial reconstruction, hand repair, breast reduction and breast reconstruction (after a mastectomy).</a:t>
            </a:r>
          </a:p>
          <a:p>
            <a:pPr marL="274320" indent="-274320" fontAlgn="auto">
              <a:spcAft>
                <a:spcPts val="0"/>
              </a:spcAft>
              <a:buClr>
                <a:schemeClr val="accent3"/>
              </a:buClr>
              <a:buFont typeface="Wingdings 2"/>
              <a:buChar char=""/>
              <a:defRPr/>
            </a:pPr>
            <a:endParaRPr lang="en-US" dirty="0"/>
          </a:p>
        </p:txBody>
      </p:sp>
      <p:pic>
        <p:nvPicPr>
          <p:cNvPr id="11268" name="Content Placeholder 4" descr="befor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905000"/>
            <a:ext cx="4232275" cy="3052763"/>
          </a:xfrm>
        </p:spPr>
      </p:pic>
    </p:spTree>
    <p:extLst>
      <p:ext uri="{BB962C8B-B14F-4D97-AF65-F5344CB8AC3E}">
        <p14:creationId xmlns:p14="http://schemas.microsoft.com/office/powerpoint/2010/main" val="13296293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143000"/>
          </a:xfrm>
        </p:spPr>
        <p:txBody>
          <a:bodyPr/>
          <a:lstStyle/>
          <a:p>
            <a:pPr algn="ctr"/>
            <a:r>
              <a:rPr lang="en-US" smtClean="0"/>
              <a:t>3) Microsurgery</a:t>
            </a:r>
          </a:p>
        </p:txBody>
      </p:sp>
      <p:sp>
        <p:nvSpPr>
          <p:cNvPr id="3" name="Content Placeholder 2"/>
          <p:cNvSpPr>
            <a:spLocks noGrp="1"/>
          </p:cNvSpPr>
          <p:nvPr>
            <p:ph sz="half" idx="1"/>
          </p:nvPr>
        </p:nvSpPr>
        <p:spPr>
          <a:xfrm>
            <a:off x="152400" y="1920875"/>
            <a:ext cx="4038600" cy="4433888"/>
          </a:xfrm>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The reconstruction of missing tissues usually by the transfer of tissue from another part of the body.</a:t>
            </a:r>
          </a:p>
          <a:p>
            <a:pPr marL="274320" indent="-274320" fontAlgn="auto">
              <a:spcAft>
                <a:spcPts val="0"/>
              </a:spcAft>
              <a:buClr>
                <a:schemeClr val="accent3"/>
              </a:buClr>
              <a:buFont typeface="Wingdings 2"/>
              <a:buChar char=""/>
              <a:defRPr/>
            </a:pPr>
            <a:r>
              <a:rPr lang="en-US" dirty="0" smtClean="0"/>
              <a:t>Called microsurgery because the doctor uses a microscope in order to see the vessels and fibres he/she needs to connect after the tissue has been transferred.</a:t>
            </a:r>
          </a:p>
        </p:txBody>
      </p:sp>
      <p:pic>
        <p:nvPicPr>
          <p:cNvPr id="12292" name="Content Placeholder 4" descr="microsurgery1.jpg"/>
          <p:cNvPicPr>
            <a:picLocks noGrp="1" noChangeAspect="1"/>
          </p:cNvPicPr>
          <p:nvPr>
            <p:ph sz="half" idx="2"/>
          </p:nvPr>
        </p:nvPicPr>
        <p:blipFill>
          <a:blip r:embed="rId2">
            <a:extLst>
              <a:ext uri="{28A0092B-C50C-407E-A947-70E740481C1C}">
                <a14:useLocalDpi xmlns:a14="http://schemas.microsoft.com/office/drawing/2010/main" val="0"/>
              </a:ext>
            </a:extLst>
          </a:blip>
          <a:srcRect l="3773" t="5624" r="7547" b="11612"/>
          <a:stretch>
            <a:fillRect/>
          </a:stretch>
        </p:blipFill>
        <p:spPr>
          <a:xfrm>
            <a:off x="4303713" y="2286000"/>
            <a:ext cx="4575175" cy="3505200"/>
          </a:xfrm>
        </p:spPr>
      </p:pic>
    </p:spTree>
    <p:extLst>
      <p:ext uri="{BB962C8B-B14F-4D97-AF65-F5344CB8AC3E}">
        <p14:creationId xmlns:p14="http://schemas.microsoft.com/office/powerpoint/2010/main" val="1557347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1143000"/>
          </a:xfrm>
        </p:spPr>
        <p:txBody>
          <a:bodyPr/>
          <a:lstStyle/>
          <a:p>
            <a:pPr algn="ctr"/>
            <a:r>
              <a:rPr lang="en-US" smtClean="0"/>
              <a:t>4) Cosmetic Surgery</a:t>
            </a:r>
          </a:p>
        </p:txBody>
      </p:sp>
      <p:sp>
        <p:nvSpPr>
          <p:cNvPr id="3" name="Content Placeholder 2"/>
          <p:cNvSpPr>
            <a:spLocks noGrp="1"/>
          </p:cNvSpPr>
          <p:nvPr>
            <p:ph sz="half" idx="1"/>
          </p:nvPr>
        </p:nvSpPr>
        <p:spPr>
          <a:xfrm>
            <a:off x="457200" y="1600200"/>
            <a:ext cx="8382000" cy="2803525"/>
          </a:xfrm>
        </p:spPr>
        <p:txBody>
          <a:bodyPr>
            <a:normAutofit fontScale="92500"/>
          </a:bodyPr>
          <a:lstStyle/>
          <a:p>
            <a:pPr marL="274320" indent="-274320" fontAlgn="auto">
              <a:spcAft>
                <a:spcPts val="0"/>
              </a:spcAft>
              <a:buClr>
                <a:schemeClr val="accent3"/>
              </a:buClr>
              <a:buFont typeface="Wingdings 2"/>
              <a:buChar char=""/>
              <a:defRPr/>
            </a:pPr>
            <a:r>
              <a:rPr lang="en-US" dirty="0" smtClean="0"/>
              <a:t>Deals with enhancement of appearance for non-medical reasons.</a:t>
            </a:r>
          </a:p>
          <a:p>
            <a:pPr marL="274320" indent="-274320" fontAlgn="auto">
              <a:spcAft>
                <a:spcPts val="0"/>
              </a:spcAft>
              <a:buClr>
                <a:schemeClr val="accent3"/>
              </a:buClr>
              <a:buFont typeface="Wingdings 2"/>
              <a:buChar char=""/>
              <a:defRPr/>
            </a:pPr>
            <a:r>
              <a:rPr lang="en-US" dirty="0" smtClean="0"/>
              <a:t>Includes any “lifting”, augmentation or implant insertion.</a:t>
            </a:r>
          </a:p>
          <a:p>
            <a:pPr marL="274320" indent="-274320" fontAlgn="auto">
              <a:spcAft>
                <a:spcPts val="0"/>
              </a:spcAft>
              <a:buClr>
                <a:schemeClr val="accent3"/>
              </a:buClr>
              <a:buFont typeface="Wingdings 2"/>
              <a:buChar char=""/>
              <a:defRPr/>
            </a:pPr>
            <a:r>
              <a:rPr lang="en-US" dirty="0" smtClean="0"/>
              <a:t>Nose jobs, face lifts, Botox, collagen injections, breast augmentation and tummy tucks are the most common.</a:t>
            </a:r>
          </a:p>
          <a:p>
            <a:pPr marL="274320" indent="-274320" fontAlgn="auto">
              <a:spcAft>
                <a:spcPts val="0"/>
              </a:spcAft>
              <a:buClr>
                <a:schemeClr val="accent3"/>
              </a:buClr>
              <a:buFont typeface="Wingdings 2"/>
              <a:buChar char=""/>
              <a:defRPr/>
            </a:pPr>
            <a:r>
              <a:rPr lang="en-US" dirty="0" smtClean="0"/>
              <a:t>Brazilian Butt lifts are starting to challenge though. ;)</a:t>
            </a:r>
            <a:endParaRPr lang="en-US" dirty="0"/>
          </a:p>
        </p:txBody>
      </p:sp>
      <p:pic>
        <p:nvPicPr>
          <p:cNvPr id="13316" name="Content Placeholder 4" descr="neck-lift-01c.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4449763"/>
            <a:ext cx="6019800" cy="2408237"/>
          </a:xfrm>
        </p:spPr>
      </p:pic>
    </p:spTree>
    <p:extLst>
      <p:ext uri="{BB962C8B-B14F-4D97-AF65-F5344CB8AC3E}">
        <p14:creationId xmlns:p14="http://schemas.microsoft.com/office/powerpoint/2010/main" val="25561588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algn="ctr"/>
            <a:r>
              <a:rPr lang="en-US" smtClean="0"/>
              <a:t>5) Body Modification</a:t>
            </a:r>
          </a:p>
        </p:txBody>
      </p:sp>
      <p:sp>
        <p:nvSpPr>
          <p:cNvPr id="14339" name="Content Placeholder 2"/>
          <p:cNvSpPr>
            <a:spLocks noGrp="1"/>
          </p:cNvSpPr>
          <p:nvPr>
            <p:ph sz="half" idx="1"/>
          </p:nvPr>
        </p:nvSpPr>
        <p:spPr>
          <a:xfrm>
            <a:off x="457200" y="1920875"/>
            <a:ext cx="4038600" cy="4433888"/>
          </a:xfrm>
        </p:spPr>
        <p:txBody>
          <a:bodyPr/>
          <a:lstStyle/>
          <a:p>
            <a:r>
              <a:rPr lang="en-US" smtClean="0"/>
              <a:t>Similar to cosmetic surgery, it is the deliberate altering of the human body for non-medical reasons.</a:t>
            </a:r>
          </a:p>
          <a:p>
            <a:r>
              <a:rPr lang="en-US" smtClean="0"/>
              <a:t>The difference is that it may not be done for a more pleasing appearance.</a:t>
            </a:r>
          </a:p>
        </p:txBody>
      </p:sp>
      <p:pic>
        <p:nvPicPr>
          <p:cNvPr id="14340" name="Picture 5" descr="catma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5475" y="3810000"/>
            <a:ext cx="4556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Content Placeholder 4" descr="tattoo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219200"/>
            <a:ext cx="2743200" cy="2889250"/>
          </a:xfrm>
        </p:spPr>
      </p:pic>
    </p:spTree>
    <p:extLst>
      <p:ext uri="{BB962C8B-B14F-4D97-AF65-F5344CB8AC3E}">
        <p14:creationId xmlns:p14="http://schemas.microsoft.com/office/powerpoint/2010/main" val="807739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1143000"/>
          </a:xfrm>
        </p:spPr>
        <p:txBody>
          <a:bodyPr/>
          <a:lstStyle/>
          <a:p>
            <a:pPr algn="ctr"/>
            <a:r>
              <a:rPr lang="en-US" smtClean="0"/>
              <a:t>5) Body Modification</a:t>
            </a:r>
          </a:p>
        </p:txBody>
      </p:sp>
      <p:sp>
        <p:nvSpPr>
          <p:cNvPr id="3" name="Content Placeholder 2"/>
          <p:cNvSpPr>
            <a:spLocks noGrp="1"/>
          </p:cNvSpPr>
          <p:nvPr>
            <p:ph sz="half" idx="1"/>
          </p:nvPr>
        </p:nvSpPr>
        <p:spPr>
          <a:xfrm>
            <a:off x="457200" y="1920875"/>
            <a:ext cx="4038600" cy="4433888"/>
          </a:xfrm>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Includes:</a:t>
            </a:r>
          </a:p>
          <a:p>
            <a:pPr marL="514350" indent="-514350" fontAlgn="auto">
              <a:spcAft>
                <a:spcPts val="0"/>
              </a:spcAft>
              <a:buClr>
                <a:schemeClr val="accent3"/>
              </a:buClr>
              <a:buFont typeface="Wingdings 2"/>
              <a:buAutoNum type="arabicParenR"/>
              <a:defRPr/>
            </a:pPr>
            <a:r>
              <a:rPr lang="en-US" dirty="0" smtClean="0"/>
              <a:t>Any piercings or tattoos.</a:t>
            </a:r>
          </a:p>
          <a:p>
            <a:pPr marL="514350" indent="-514350" fontAlgn="auto">
              <a:spcAft>
                <a:spcPts val="0"/>
              </a:spcAft>
              <a:buClr>
                <a:schemeClr val="accent3"/>
              </a:buClr>
              <a:buFont typeface="Wingdings 2"/>
              <a:buAutoNum type="arabicParenR"/>
              <a:defRPr/>
            </a:pPr>
            <a:r>
              <a:rPr lang="en-US" dirty="0" smtClean="0"/>
              <a:t>Genital modification including circumcision.</a:t>
            </a:r>
          </a:p>
          <a:p>
            <a:pPr marL="514350" indent="-514350" fontAlgn="auto">
              <a:spcAft>
                <a:spcPts val="0"/>
              </a:spcAft>
              <a:buClr>
                <a:schemeClr val="accent3"/>
              </a:buClr>
              <a:buFont typeface="Wingdings 2"/>
              <a:buAutoNum type="arabicParenR"/>
              <a:defRPr/>
            </a:pPr>
            <a:r>
              <a:rPr lang="en-US" dirty="0" smtClean="0"/>
              <a:t>Binding procedures like corsetry, foot-binding, etc…</a:t>
            </a:r>
          </a:p>
          <a:p>
            <a:pPr marL="514350" indent="-514350" fontAlgn="auto">
              <a:spcAft>
                <a:spcPts val="0"/>
              </a:spcAft>
              <a:buClr>
                <a:schemeClr val="accent3"/>
              </a:buClr>
              <a:buFont typeface="Wingdings 2"/>
              <a:buAutoNum type="arabicParenR"/>
              <a:defRPr/>
            </a:pPr>
            <a:r>
              <a:rPr lang="en-US" dirty="0" smtClean="0"/>
              <a:t>Strange things like neck rings, “elfing”, bifurcation of the tongue…</a:t>
            </a:r>
            <a:endParaRPr lang="en-US" dirty="0"/>
          </a:p>
        </p:txBody>
      </p:sp>
      <p:pic>
        <p:nvPicPr>
          <p:cNvPr id="15364" name="Content Placeholder 4" descr="elf-ears-body-modificatio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981200"/>
            <a:ext cx="4495800" cy="4495800"/>
          </a:xfrm>
        </p:spPr>
      </p:pic>
    </p:spTree>
    <p:extLst>
      <p:ext uri="{BB962C8B-B14F-4D97-AF65-F5344CB8AC3E}">
        <p14:creationId xmlns:p14="http://schemas.microsoft.com/office/powerpoint/2010/main" val="33804805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75492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Tree>
    <p:extLst>
      <p:ext uri="{BB962C8B-B14F-4D97-AF65-F5344CB8AC3E}">
        <p14:creationId xmlns:p14="http://schemas.microsoft.com/office/powerpoint/2010/main" val="3648665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2143</Words>
  <Application>Microsoft Office PowerPoint</Application>
  <PresentationFormat>On-screen Show (4:3)</PresentationFormat>
  <Paragraphs>352</Paragraphs>
  <Slides>98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Office Theme</vt:lpstr>
      <vt:lpstr>CorelPhotoPaint.Image.8</vt:lpstr>
      <vt:lpstr>Common procedures in Eye, ENT and Plastic Surgery</vt:lpstr>
      <vt:lpstr>The basic eye exam</vt:lpstr>
      <vt:lpstr>Case 1</vt:lpstr>
      <vt:lpstr>Chalazion</vt:lpstr>
      <vt:lpstr>Chalazion</vt:lpstr>
      <vt:lpstr>Pterygium</vt:lpstr>
      <vt:lpstr>Cataract</vt:lpstr>
      <vt:lpstr>PowerPoint Presentation</vt:lpstr>
      <vt:lpstr>PowerPoint Presentation</vt:lpstr>
      <vt:lpstr>PowerPoint Presentation</vt:lpstr>
      <vt:lpstr>PowerPoint Presentation</vt:lpstr>
      <vt:lpstr>PowerPoint Presentation</vt:lpstr>
      <vt:lpstr>Phacoemulsification</vt:lpstr>
      <vt:lpstr>PowerPoint Presentation</vt:lpstr>
      <vt:lpstr>PowerPoint Presentation</vt:lpstr>
      <vt:lpstr>PowerPoint Presentation</vt:lpstr>
      <vt:lpstr>Phaco+IOL surgery Foldable IOL insertion</vt:lpstr>
      <vt:lpstr>Typical injectable IOL</vt:lpstr>
      <vt:lpstr>PowerPoint Presentation</vt:lpstr>
      <vt:lpstr>Loading the Superflex IOL</vt:lpstr>
      <vt:lpstr>PowerPoint Presentation</vt:lpstr>
      <vt:lpstr>PowerPoint Presentation</vt:lpstr>
      <vt:lpstr>Post-op Course</vt:lpstr>
      <vt:lpstr>Complications of Surgery</vt:lpstr>
      <vt:lpstr>Post Operative Period</vt:lpstr>
      <vt:lpstr>Diabetic Retinopathy</vt:lpstr>
      <vt:lpstr>A classification of diabetic retinopathy</vt:lpstr>
      <vt:lpstr>Pathogenesis of Diabetic Microangiopathy   </vt:lpstr>
      <vt:lpstr>Non-proliferative diabetic retinopathy (NPDR) </vt:lpstr>
      <vt:lpstr>Cotton Wool Spots</vt:lpstr>
      <vt:lpstr>Hard exudates ( Intra-retinal lipid exudates ) </vt:lpstr>
      <vt:lpstr>Ischaemic Maculopathy</vt:lpstr>
      <vt:lpstr>Proliferative diabetic retinopathy</vt:lpstr>
      <vt:lpstr>Proliferative diabetic retinopathy</vt:lpstr>
      <vt:lpstr>Proliferative diabetic retinopathy</vt:lpstr>
      <vt:lpstr>Hypertension</vt:lpstr>
      <vt:lpstr>Panretinal laser photocoagulation</vt:lpstr>
      <vt:lpstr>Iris Neovascularisation</vt:lpstr>
      <vt:lpstr>Panretinal laser photocoagulation for proliferative DR </vt:lpstr>
      <vt:lpstr>Diabetic retinopathy</vt:lpstr>
      <vt:lpstr>Laser Eye Surgery</vt:lpstr>
      <vt:lpstr>What is LASIK?</vt:lpstr>
      <vt:lpstr>Problems Corrected By Surgery</vt:lpstr>
      <vt:lpstr>LASIK</vt:lpstr>
      <vt:lpstr>Procedure</vt:lpstr>
      <vt:lpstr>PowerPoint Presentation</vt:lpstr>
      <vt:lpstr>How LASIK is Performed</vt:lpstr>
      <vt:lpstr>Step 2:  The microkeratome creates a partial flap in the cornea of uniform thickness  </vt:lpstr>
      <vt:lpstr>Step 3:   The corneal flap is folded back on the hinge exposing the middle portion of the cornea. </vt:lpstr>
      <vt:lpstr>Step 4:   The excimer laser is then used to remove tissue and reshape the center of the cornea. </vt:lpstr>
      <vt:lpstr>Step 5:   In the final step, the hinged flap is folded back into its original position. </vt:lpstr>
      <vt:lpstr>PowerPoint Presentation</vt:lpstr>
      <vt:lpstr>PowerPoint Presentation</vt:lpstr>
      <vt:lpstr>Afterwards</vt:lpstr>
      <vt:lpstr>Corneal Transplantation</vt:lpstr>
      <vt:lpstr>Financial Disclosure</vt:lpstr>
      <vt:lpstr>Corneal Opacity</vt:lpstr>
      <vt:lpstr>Corneal Clouding</vt:lpstr>
      <vt:lpstr>Corneal Clouding</vt:lpstr>
      <vt:lpstr>Corneal Donations</vt:lpstr>
      <vt:lpstr>Storage Media</vt:lpstr>
      <vt:lpstr>Surgery: Full Thickness Surgery</vt:lpstr>
      <vt:lpstr>PowerPoint Presentation</vt:lpstr>
      <vt:lpstr>Common Ear Conditions</vt:lpstr>
      <vt:lpstr>Ear Drum-normal</vt:lpstr>
      <vt:lpstr>Ear Wax</vt:lpstr>
      <vt:lpstr>Otitis Externa</vt:lpstr>
      <vt:lpstr>Syringing / Irrigation</vt:lpstr>
      <vt:lpstr>Otitis Media</vt:lpstr>
      <vt:lpstr>Acute Otitis Media</vt:lpstr>
      <vt:lpstr>AOM (pus behind the eardrum)</vt:lpstr>
      <vt:lpstr>Serous Otitis Media</vt:lpstr>
      <vt:lpstr>Otitis media+effusion-Glue ear</vt:lpstr>
      <vt:lpstr>Chronic Otitis Media</vt:lpstr>
      <vt:lpstr>Myringotomy</vt:lpstr>
      <vt:lpstr>PowerPoint Presentation</vt:lpstr>
      <vt:lpstr>Cholesteotoma</vt:lpstr>
      <vt:lpstr>Cholesteatoma</vt:lpstr>
      <vt:lpstr>Epistaxis Management</vt:lpstr>
      <vt:lpstr>Epistaxis Management</vt:lpstr>
      <vt:lpstr>Epistaxis Posterior Packing</vt:lpstr>
      <vt:lpstr>Plastic Surgery</vt:lpstr>
      <vt:lpstr>Introduction</vt:lpstr>
      <vt:lpstr>Techniques and Procedures</vt:lpstr>
      <vt:lpstr>1) Skin Grafting</vt:lpstr>
      <vt:lpstr>Padgett Dermatome</vt:lpstr>
      <vt:lpstr>PowerPoint Presentation</vt:lpstr>
      <vt:lpstr>PowerPoint Presentation</vt:lpstr>
      <vt:lpstr>PowerPoint Presentation</vt:lpstr>
      <vt:lpstr>PowerPoint Presentation</vt:lpstr>
      <vt:lpstr>PowerPoint Presentation</vt:lpstr>
      <vt:lpstr>2)Reconstructive Surgery</vt:lpstr>
      <vt:lpstr>3) Microsurgery</vt:lpstr>
      <vt:lpstr>4) Cosmetic Surgery</vt:lpstr>
      <vt:lpstr>5) Body Modification</vt:lpstr>
      <vt:lpstr>5) Body Modification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procedures in Eye and ENT Surgery</dc:title>
  <dc:creator>user</dc:creator>
  <cp:lastModifiedBy>user</cp:lastModifiedBy>
  <cp:revision>10</cp:revision>
  <dcterms:created xsi:type="dcterms:W3CDTF">2006-08-16T00:00:00Z</dcterms:created>
  <dcterms:modified xsi:type="dcterms:W3CDTF">2013-11-26T07:40:39Z</dcterms:modified>
</cp:coreProperties>
</file>