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5"/>
  </p:notesMasterIdLst>
  <p:sldIdLst>
    <p:sldId id="269" r:id="rId2"/>
    <p:sldId id="266" r:id="rId3"/>
    <p:sldId id="267" r:id="rId4"/>
    <p:sldId id="268" r:id="rId5"/>
    <p:sldId id="270" r:id="rId6"/>
    <p:sldId id="273" r:id="rId7"/>
    <p:sldId id="272" r:id="rId8"/>
    <p:sldId id="257" r:id="rId9"/>
    <p:sldId id="259" r:id="rId10"/>
    <p:sldId id="260" r:id="rId11"/>
    <p:sldId id="258" r:id="rId12"/>
    <p:sldId id="275" r:id="rId13"/>
    <p:sldId id="283" r:id="rId14"/>
    <p:sldId id="263" r:id="rId15"/>
    <p:sldId id="281" r:id="rId16"/>
    <p:sldId id="262" r:id="rId17"/>
    <p:sldId id="279" r:id="rId18"/>
    <p:sldId id="282" r:id="rId19"/>
    <p:sldId id="264" r:id="rId20"/>
    <p:sldId id="277" r:id="rId21"/>
    <p:sldId id="278" r:id="rId22"/>
    <p:sldId id="280"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3ADE31-68EA-484F-B4A5-258E03345570}" type="datetimeFigureOut">
              <a:rPr lang="en-US" smtClean="0"/>
              <a:pPr/>
              <a:t>1/5/2012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422DA0-C776-424E-BFE9-BA2D7E76E7F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4422DA0-C776-424E-BFE9-BA2D7E76E7F2}" type="slidenum">
              <a:rPr lang="en-GB" smtClean="0"/>
              <a:pPr/>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4422DA0-C776-424E-BFE9-BA2D7E76E7F2}"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9FF425C-C065-4BD4-BE63-DA6ACEC77306}" type="datetimeFigureOut">
              <a:rPr lang="en-US" smtClean="0"/>
              <a:pPr/>
              <a:t>1/5/2012</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865144AE-6D3B-4D0C-9607-B54B5B05D83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FF425C-C065-4BD4-BE63-DA6ACEC77306}" type="datetimeFigureOut">
              <a:rPr lang="en-US" smtClean="0"/>
              <a:pPr/>
              <a:t>1/5/2012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144AE-6D3B-4D0C-9607-B54B5B05D83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FF425C-C065-4BD4-BE63-DA6ACEC77306}" type="datetimeFigureOut">
              <a:rPr lang="en-US" smtClean="0"/>
              <a:pPr/>
              <a:t>1/5/2012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144AE-6D3B-4D0C-9607-B54B5B05D83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FF425C-C065-4BD4-BE63-DA6ACEC77306}" type="datetimeFigureOut">
              <a:rPr lang="en-US" smtClean="0"/>
              <a:pPr/>
              <a:t>1/5/2012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144AE-6D3B-4D0C-9607-B54B5B05D83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FF425C-C065-4BD4-BE63-DA6ACEC77306}" type="datetimeFigureOut">
              <a:rPr lang="en-US" smtClean="0"/>
              <a:pPr/>
              <a:t>1/5/2012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144AE-6D3B-4D0C-9607-B54B5B05D837}"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FF425C-C065-4BD4-BE63-DA6ACEC77306}" type="datetimeFigureOut">
              <a:rPr lang="en-US" smtClean="0"/>
              <a:pPr/>
              <a:t>1/5/2012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5144AE-6D3B-4D0C-9607-B54B5B05D83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9FF425C-C065-4BD4-BE63-DA6ACEC77306}" type="datetimeFigureOut">
              <a:rPr lang="en-US" smtClean="0"/>
              <a:pPr/>
              <a:t>1/5/2012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5144AE-6D3B-4D0C-9607-B54B5B05D83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FF425C-C065-4BD4-BE63-DA6ACEC77306}" type="datetimeFigureOut">
              <a:rPr lang="en-US" smtClean="0"/>
              <a:pPr/>
              <a:t>1/5/2012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5144AE-6D3B-4D0C-9607-B54B5B05D83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F425C-C065-4BD4-BE63-DA6ACEC77306}" type="datetimeFigureOut">
              <a:rPr lang="en-US" smtClean="0"/>
              <a:pPr/>
              <a:t>1/5/2012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5144AE-6D3B-4D0C-9607-B54B5B05D83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FF425C-C065-4BD4-BE63-DA6ACEC77306}" type="datetimeFigureOut">
              <a:rPr lang="en-US" smtClean="0"/>
              <a:pPr/>
              <a:t>1/5/2012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5144AE-6D3B-4D0C-9607-B54B5B05D83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FF425C-C065-4BD4-BE63-DA6ACEC77306}" type="datetimeFigureOut">
              <a:rPr lang="en-US" smtClean="0"/>
              <a:pPr/>
              <a:t>1/5/2012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865144AE-6D3B-4D0C-9607-B54B5B05D837}"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FF425C-C065-4BD4-BE63-DA6ACEC77306}" type="datetimeFigureOut">
              <a:rPr lang="en-US" smtClean="0"/>
              <a:pPr/>
              <a:t>1/5/2012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5144AE-6D3B-4D0C-9607-B54B5B05D837}"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American_Physical_Therapy_Association" TargetMode="External"/><Relationship Id="rId2" Type="http://schemas.openxmlformats.org/officeDocument/2006/relationships/hyperlink" Target="http://en.wikipedia.org/wiki/Electrical_muscle_stimulation" TargetMode="External"/><Relationship Id="rId1" Type="http://schemas.openxmlformats.org/officeDocument/2006/relationships/slideLayout" Target="../slideLayouts/slideLayout2.xml"/><Relationship Id="rId5" Type="http://schemas.openxmlformats.org/officeDocument/2006/relationships/hyperlink" Target="http://en.wikipedia.org/wiki/Muscle_atrophy" TargetMode="External"/><Relationship Id="rId4" Type="http://schemas.openxmlformats.org/officeDocument/2006/relationships/hyperlink" Target="http://en.wikipedia.org/wiki/Pain_managemen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Edema" TargetMode="External"/><Relationship Id="rId2" Type="http://schemas.openxmlformats.org/officeDocument/2006/relationships/hyperlink" Target="http://en.wikipedia.org/wiki/Microcirculation" TargetMode="External"/><Relationship Id="rId1" Type="http://schemas.openxmlformats.org/officeDocument/2006/relationships/slideLayout" Target="../slideLayouts/slideLayout2.xml"/><Relationship Id="rId5" Type="http://schemas.openxmlformats.org/officeDocument/2006/relationships/hyperlink" Target="http://en.wikipedia.org/wiki/Pharmacology" TargetMode="External"/><Relationship Id="rId4" Type="http://schemas.openxmlformats.org/officeDocument/2006/relationships/hyperlink" Target="http://en.wikipedia.org/wiki/Iontophoresi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Pelvic_floor" TargetMode="External"/><Relationship Id="rId2" Type="http://schemas.openxmlformats.org/officeDocument/2006/relationships/hyperlink" Target="http://en.wikipedia.org/wiki/Fecal_incontinence" TargetMode="External"/><Relationship Id="rId1" Type="http://schemas.openxmlformats.org/officeDocument/2006/relationships/slideLayout" Target="../slideLayouts/slideLayout2.xml"/><Relationship Id="rId4" Type="http://schemas.openxmlformats.org/officeDocument/2006/relationships/hyperlink" Target="http://en.wikipedia.org/wiki/Electrical_muscle_stimulat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86058"/>
            <a:ext cx="8229600" cy="1143000"/>
          </a:xfrm>
        </p:spPr>
        <p:txBody>
          <a:bodyPr>
            <a:normAutofit/>
          </a:bodyPr>
          <a:lstStyle/>
          <a:p>
            <a:r>
              <a:rPr lang="en-GB" dirty="0" smtClean="0"/>
              <a:t>    ELECTROTHERAPY</a:t>
            </a:r>
            <a:endParaRPr lang="en-GB" dirty="0"/>
          </a:p>
        </p:txBody>
      </p:sp>
      <p:sp>
        <p:nvSpPr>
          <p:cNvPr id="3" name="Content Placeholder 2"/>
          <p:cNvSpPr>
            <a:spLocks noGrp="1"/>
          </p:cNvSpPr>
          <p:nvPr>
            <p:ph idx="1"/>
          </p:nvPr>
        </p:nvSpPr>
        <p:spPr>
          <a:xfrm>
            <a:off x="1142976" y="3286124"/>
            <a:ext cx="7543824" cy="3038476"/>
          </a:xfrm>
        </p:spPr>
        <p:txBody>
          <a:bodyPr/>
          <a:lstStyle/>
          <a:p>
            <a:endParaRPr lang="en-GB" dirty="0" smtClean="0"/>
          </a:p>
          <a:p>
            <a:endParaRPr lang="en-GB" dirty="0" smtClean="0">
              <a:latin typeface="Algerian" pitchFamily="82" charset="0"/>
            </a:endParaRPr>
          </a:p>
          <a:p>
            <a:pPr>
              <a:buNone/>
            </a:pPr>
            <a:r>
              <a:rPr lang="en-GB" sz="2800" b="1" dirty="0" smtClean="0">
                <a:solidFill>
                  <a:srgbClr val="FF0000"/>
                </a:solidFill>
              </a:rPr>
              <a:t>                                                                                         </a:t>
            </a:r>
            <a:endParaRPr lang="en-GB" sz="28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Indications &amp; contra- indications</a:t>
            </a:r>
            <a:endParaRPr lang="en-GB" dirty="0"/>
          </a:p>
        </p:txBody>
      </p:sp>
      <p:sp>
        <p:nvSpPr>
          <p:cNvPr id="3" name="Content Placeholder 2"/>
          <p:cNvSpPr>
            <a:spLocks noGrp="1"/>
          </p:cNvSpPr>
          <p:nvPr>
            <p:ph idx="1"/>
          </p:nvPr>
        </p:nvSpPr>
        <p:spPr/>
        <p:txBody>
          <a:bodyPr>
            <a:normAutofit fontScale="62500" lnSpcReduction="20000"/>
          </a:bodyPr>
          <a:lstStyle/>
          <a:p>
            <a:endParaRPr lang="en-GB" b="1" dirty="0" smtClean="0"/>
          </a:p>
          <a:p>
            <a:r>
              <a:rPr lang="en-GB" b="1" dirty="0" smtClean="0"/>
              <a:t>Where </a:t>
            </a:r>
            <a:r>
              <a:rPr lang="en-GB" b="1" dirty="0"/>
              <a:t>useful</a:t>
            </a:r>
            <a:r>
              <a:rPr lang="en-GB" b="1" dirty="0" smtClean="0"/>
              <a:t>? </a:t>
            </a:r>
          </a:p>
          <a:p>
            <a:pPr>
              <a:buNone/>
            </a:pPr>
            <a:r>
              <a:rPr lang="en-GB" b="1" dirty="0" smtClean="0"/>
              <a:t>   </a:t>
            </a:r>
            <a:endParaRPr lang="en-GB" b="1" dirty="0" smtClean="0"/>
          </a:p>
          <a:p>
            <a:pPr>
              <a:buNone/>
            </a:pPr>
            <a:r>
              <a:rPr lang="en-GB" b="1" dirty="0" smtClean="0"/>
              <a:t>      </a:t>
            </a:r>
            <a:r>
              <a:rPr lang="en-GB" dirty="0" smtClean="0"/>
              <a:t>All </a:t>
            </a:r>
            <a:r>
              <a:rPr lang="en-GB" dirty="0"/>
              <a:t>Nerve injuries(like Radial nerve Injury of the arm or hand)</a:t>
            </a:r>
          </a:p>
          <a:p>
            <a:pPr>
              <a:buNone/>
            </a:pPr>
            <a:r>
              <a:rPr lang="en-GB" dirty="0" smtClean="0"/>
              <a:t> </a:t>
            </a:r>
            <a:r>
              <a:rPr lang="en-GB" dirty="0" smtClean="0"/>
              <a:t>     </a:t>
            </a:r>
            <a:r>
              <a:rPr lang="en-GB" dirty="0" smtClean="0"/>
              <a:t>Muscle </a:t>
            </a:r>
            <a:r>
              <a:rPr lang="en-GB" dirty="0"/>
              <a:t>weakness(To activate the muscle)</a:t>
            </a:r>
          </a:p>
          <a:p>
            <a:r>
              <a:rPr lang="en-GB" dirty="0"/>
              <a:t>Facial nerve Injury</a:t>
            </a:r>
          </a:p>
          <a:p>
            <a:endParaRPr lang="en-GB" b="1" dirty="0" smtClean="0"/>
          </a:p>
          <a:p>
            <a:r>
              <a:rPr lang="en-GB" b="1" dirty="0" smtClean="0"/>
              <a:t>Where </a:t>
            </a:r>
            <a:r>
              <a:rPr lang="en-GB" b="1" dirty="0"/>
              <a:t>should it not be used?</a:t>
            </a:r>
            <a:r>
              <a:rPr lang="en-GB" dirty="0"/>
              <a:t/>
            </a:r>
            <a:br>
              <a:rPr lang="en-GB" dirty="0"/>
            </a:br>
            <a:endParaRPr lang="en-GB" dirty="0" smtClean="0"/>
          </a:p>
          <a:p>
            <a:r>
              <a:rPr lang="en-GB" dirty="0" smtClean="0"/>
              <a:t>Individuals </a:t>
            </a:r>
            <a:r>
              <a:rPr lang="en-GB" dirty="0"/>
              <a:t>who </a:t>
            </a:r>
            <a:r>
              <a:rPr lang="en-GB" dirty="0" smtClean="0"/>
              <a:t>have </a:t>
            </a:r>
          </a:p>
          <a:p>
            <a:r>
              <a:rPr lang="en-GB" dirty="0" smtClean="0"/>
              <a:t>recent </a:t>
            </a:r>
            <a:r>
              <a:rPr lang="en-GB" dirty="0"/>
              <a:t>cuts</a:t>
            </a:r>
          </a:p>
          <a:p>
            <a:r>
              <a:rPr lang="en-GB" dirty="0"/>
              <a:t>Open wounds</a:t>
            </a:r>
          </a:p>
          <a:p>
            <a:r>
              <a:rPr lang="en-GB" dirty="0"/>
              <a:t>Unhealed scars</a:t>
            </a:r>
          </a:p>
          <a:p>
            <a:r>
              <a:rPr lang="en-GB" dirty="0"/>
              <a:t>Recent fracture</a:t>
            </a:r>
          </a:p>
          <a:p>
            <a:r>
              <a:rPr lang="en-GB" dirty="0"/>
              <a:t>Metal plate fixation in their Body</a:t>
            </a:r>
          </a:p>
          <a:p>
            <a:r>
              <a:rPr lang="en-GB" dirty="0"/>
              <a:t>Skin infections</a:t>
            </a:r>
          </a:p>
          <a:p>
            <a:r>
              <a:rPr lang="en-GB" dirty="0"/>
              <a:t>Recent surgery</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LFC</a:t>
            </a:r>
            <a:endParaRPr lang="en-GB" dirty="0"/>
          </a:p>
        </p:txBody>
      </p:sp>
      <p:sp>
        <p:nvSpPr>
          <p:cNvPr id="3" name="Content Placeholder 2"/>
          <p:cNvSpPr>
            <a:spLocks noGrp="1"/>
          </p:cNvSpPr>
          <p:nvPr>
            <p:ph idx="1"/>
          </p:nvPr>
        </p:nvSpPr>
        <p:spPr/>
        <p:txBody>
          <a:bodyPr>
            <a:normAutofit/>
          </a:bodyPr>
          <a:lstStyle/>
          <a:p>
            <a:r>
              <a:rPr lang="en-GB" dirty="0"/>
              <a:t>This kind of physiotherapy treatment involves use of low frequency </a:t>
            </a:r>
            <a:r>
              <a:rPr lang="en-GB" dirty="0" smtClean="0"/>
              <a:t>current</a:t>
            </a:r>
            <a:r>
              <a:rPr lang="en-GB" dirty="0"/>
              <a:t>. </a:t>
            </a:r>
            <a:endParaRPr lang="en-GB" dirty="0" smtClean="0"/>
          </a:p>
          <a:p>
            <a:r>
              <a:rPr lang="en-GB" dirty="0" smtClean="0"/>
              <a:t>Electrical </a:t>
            </a:r>
            <a:r>
              <a:rPr lang="en-GB" dirty="0"/>
              <a:t>stimulation is used to activate and train a muscle, which has lost its action or in training a muscle which has lost or 'forgotten' its action after an injury / surgery. </a:t>
            </a:r>
            <a:br>
              <a:rPr lang="en-GB" dirty="0"/>
            </a:b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Diadynamic current</a:t>
            </a:r>
            <a:endParaRPr lang="en-GB" dirty="0"/>
          </a:p>
        </p:txBody>
      </p:sp>
      <p:sp>
        <p:nvSpPr>
          <p:cNvPr id="5" name="Content Placeholder 4"/>
          <p:cNvSpPr>
            <a:spLocks noGrp="1"/>
          </p:cNvSpPr>
          <p:nvPr>
            <p:ph idx="1"/>
          </p:nvPr>
        </p:nvSpPr>
        <p:spPr/>
        <p:txBody>
          <a:bodyPr>
            <a:normAutofit fontScale="92500" lnSpcReduction="20000"/>
          </a:bodyPr>
          <a:lstStyle/>
          <a:p>
            <a:r>
              <a:rPr lang="en-GB" dirty="0" smtClean="0"/>
              <a:t>These devices use variations of the sine wave to produce monophasic and biphasic continuous or pulsed currents.  </a:t>
            </a:r>
          </a:p>
          <a:p>
            <a:r>
              <a:rPr lang="en-GB" dirty="0" smtClean="0"/>
              <a:t>Two main types which are characterized by the different types of waveforms produced by the device.</a:t>
            </a:r>
            <a:br>
              <a:rPr lang="en-GB" dirty="0" smtClean="0"/>
            </a:br>
            <a:r>
              <a:rPr lang="en-GB" dirty="0" smtClean="0"/>
              <a:t>Half-wave rectification (single phase or monophasé fixe (MF))</a:t>
            </a:r>
            <a:br>
              <a:rPr lang="en-GB" dirty="0" smtClean="0"/>
            </a:br>
            <a:r>
              <a:rPr lang="en-GB" dirty="0" smtClean="0"/>
              <a:t>Eliminates the second half of each AC cycle to produce a monophasic pulsed current with a pulse duration equal to the interpulse interval and a frequency equal to that of the original AC</a:t>
            </a:r>
            <a:br>
              <a:rPr lang="en-GB" dirty="0" smtClean="0"/>
            </a:br>
            <a:r>
              <a:rPr lang="en-GB" dirty="0" smtClean="0"/>
              <a:t>Full-wave rectification (double phase or diphasé fixe (DF))</a:t>
            </a:r>
            <a:br>
              <a:rPr lang="en-GB" dirty="0" smtClean="0"/>
            </a:br>
            <a:r>
              <a:rPr lang="en-GB" dirty="0" smtClean="0"/>
              <a:t>Produces a monophasic pulsed current with no interpulse internal at twice the original AC frequency</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Half &amp; full wave rectification</a:t>
            </a:r>
            <a:endParaRPr lang="en-GB" dirty="0"/>
          </a:p>
        </p:txBody>
      </p:sp>
      <p:pic>
        <p:nvPicPr>
          <p:cNvPr id="5122" name="Picture 2" descr="C:\Users\deva\Desktop\diadynamic_clip_image002.jpg"/>
          <p:cNvPicPr>
            <a:picLocks noGrp="1" noChangeAspect="1" noChangeArrowheads="1"/>
          </p:cNvPicPr>
          <p:nvPr>
            <p:ph idx="1"/>
          </p:nvPr>
        </p:nvPicPr>
        <p:blipFill>
          <a:blip r:embed="rId2" cstate="print"/>
          <a:srcRect/>
          <a:stretch>
            <a:fillRect/>
          </a:stretch>
        </p:blipFill>
        <p:spPr bwMode="auto">
          <a:xfrm>
            <a:off x="1285852" y="2500306"/>
            <a:ext cx="2228850" cy="704850"/>
          </a:xfrm>
          <a:prstGeom prst="rect">
            <a:avLst/>
          </a:prstGeom>
          <a:noFill/>
        </p:spPr>
      </p:pic>
      <p:pic>
        <p:nvPicPr>
          <p:cNvPr id="5123" name="Picture 3" descr="C:\Users\deva\Desktop\diadynamic_clip_image004.jpg"/>
          <p:cNvPicPr>
            <a:picLocks noChangeAspect="1" noChangeArrowheads="1"/>
          </p:cNvPicPr>
          <p:nvPr/>
        </p:nvPicPr>
        <p:blipFill>
          <a:blip r:embed="rId3" cstate="print"/>
          <a:srcRect/>
          <a:stretch>
            <a:fillRect/>
          </a:stretch>
        </p:blipFill>
        <p:spPr bwMode="auto">
          <a:xfrm>
            <a:off x="4500562" y="2428868"/>
            <a:ext cx="2238375" cy="7048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Medium frequency current</a:t>
            </a:r>
            <a:endParaRPr lang="en-GB" dirty="0"/>
          </a:p>
        </p:txBody>
      </p:sp>
      <p:sp>
        <p:nvSpPr>
          <p:cNvPr id="3" name="Content Placeholder 2"/>
          <p:cNvSpPr>
            <a:spLocks noGrp="1"/>
          </p:cNvSpPr>
          <p:nvPr>
            <p:ph idx="1"/>
          </p:nvPr>
        </p:nvSpPr>
        <p:spPr/>
        <p:txBody>
          <a:bodyPr/>
          <a:lstStyle/>
          <a:p>
            <a:r>
              <a:rPr lang="en-GB" b="1" dirty="0" smtClean="0"/>
              <a:t>MFC (Medium Frequency Currents):</a:t>
            </a:r>
            <a:r>
              <a:rPr lang="en-GB" dirty="0" smtClean="0"/>
              <a:t>MFC is found effective for pain modulating and has even nerve block effect, and has long lasting pain relief.</a:t>
            </a:r>
          </a:p>
          <a:p>
            <a:r>
              <a:rPr lang="en-GB" dirty="0" smtClean="0"/>
              <a:t> It's programmable computerized unit, where relaxation and contraction of the muscles can be controlled in 1:1 or 2:4 ratio. It gives good relief in post-operative pain.</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MICRO CURRENT</a:t>
            </a:r>
            <a:endParaRPr lang="en-GB" dirty="0"/>
          </a:p>
        </p:txBody>
      </p:sp>
      <p:sp>
        <p:nvSpPr>
          <p:cNvPr id="3" name="Content Placeholder 2"/>
          <p:cNvSpPr>
            <a:spLocks noGrp="1"/>
          </p:cNvSpPr>
          <p:nvPr>
            <p:ph idx="1"/>
          </p:nvPr>
        </p:nvSpPr>
        <p:spPr/>
        <p:txBody>
          <a:bodyPr/>
          <a:lstStyle/>
          <a:p>
            <a:r>
              <a:rPr lang="en-GB" dirty="0" smtClean="0"/>
              <a:t>Micro current stimulation is a therapy used, where by electric current is provided in literally millionths of an amp.  </a:t>
            </a:r>
          </a:p>
          <a:p>
            <a:r>
              <a:rPr lang="en-GB" dirty="0" smtClean="0"/>
              <a:t>When micro current stimulations is provided ,it cannot be felt as the sensory receptors are not stimulated.</a:t>
            </a:r>
          </a:p>
          <a:p>
            <a:r>
              <a:rPr lang="en-GB" dirty="0" smtClean="0"/>
              <a:t>Because this is believed to be the body’s own natural current strength.</a:t>
            </a:r>
          </a:p>
          <a:p>
            <a:r>
              <a:rPr lang="en-GB" dirty="0" smtClean="0"/>
              <a:t>Relives </a:t>
            </a:r>
            <a:r>
              <a:rPr lang="en-GB" dirty="0" smtClean="0"/>
              <a:t>pain, wound </a:t>
            </a:r>
            <a:r>
              <a:rPr lang="en-GB" dirty="0" smtClean="0"/>
              <a:t>healing, regeneration </a:t>
            </a:r>
            <a:r>
              <a:rPr lang="en-GB" dirty="0" smtClean="0"/>
              <a:t>of injured </a:t>
            </a:r>
            <a:r>
              <a:rPr lang="en-GB" dirty="0" smtClean="0"/>
              <a:t>tissues, change </a:t>
            </a:r>
            <a:r>
              <a:rPr lang="en-GB" dirty="0" smtClean="0"/>
              <a:t>scar tissue.</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Micro current  </a:t>
            </a:r>
            <a:endParaRPr lang="en-GB" dirty="0"/>
          </a:p>
        </p:txBody>
      </p:sp>
      <p:sp>
        <p:nvSpPr>
          <p:cNvPr id="3" name="Content Placeholder 2"/>
          <p:cNvSpPr>
            <a:spLocks noGrp="1"/>
          </p:cNvSpPr>
          <p:nvPr>
            <p:ph idx="1"/>
          </p:nvPr>
        </p:nvSpPr>
        <p:spPr/>
        <p:txBody>
          <a:bodyPr>
            <a:normAutofit/>
          </a:bodyPr>
          <a:lstStyle/>
          <a:p>
            <a:r>
              <a:rPr lang="en-GB" dirty="0" smtClean="0"/>
              <a:t>The FDA has approved Micro Current therapy for the following conditions:</a:t>
            </a:r>
          </a:p>
          <a:p>
            <a:r>
              <a:rPr lang="en-GB" dirty="0" smtClean="0"/>
              <a:t>1. To increase local blood flow and circulation</a:t>
            </a:r>
            <a:br>
              <a:rPr lang="en-GB" dirty="0" smtClean="0"/>
            </a:br>
            <a:r>
              <a:rPr lang="en-GB" dirty="0" smtClean="0"/>
              <a:t>2. To increase range of motion</a:t>
            </a:r>
            <a:br>
              <a:rPr lang="en-GB" dirty="0" smtClean="0"/>
            </a:br>
            <a:r>
              <a:rPr lang="en-GB" dirty="0" smtClean="0"/>
              <a:t>3. To decrease muscular spasm</a:t>
            </a:r>
            <a:br>
              <a:rPr lang="en-GB" dirty="0" smtClean="0"/>
            </a:br>
            <a:r>
              <a:rPr lang="en-GB" dirty="0" smtClean="0"/>
              <a:t>4. For neuro-muscular re education</a:t>
            </a:r>
            <a:br>
              <a:rPr lang="en-GB" dirty="0" smtClean="0"/>
            </a:br>
            <a:r>
              <a:rPr lang="en-GB" dirty="0" smtClean="0"/>
              <a:t>5. To prevent or retard muscular tissue atrophy</a:t>
            </a:r>
            <a:br>
              <a:rPr lang="en-GB" dirty="0" smtClean="0"/>
            </a:br>
            <a:r>
              <a:rPr lang="en-GB" dirty="0" smtClean="0"/>
              <a:t>6. For the treatment of calf (lower leg) venous thrombosis</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Micro current machine</a:t>
            </a:r>
            <a:endParaRPr lang="en-GB" dirty="0"/>
          </a:p>
        </p:txBody>
      </p:sp>
      <p:pic>
        <p:nvPicPr>
          <p:cNvPr id="3074" name="Picture 2" descr="C:\Users\deva\Desktop\china1__496_x_438_.jpg"/>
          <p:cNvPicPr>
            <a:picLocks noGrp="1" noChangeAspect="1" noChangeArrowheads="1"/>
          </p:cNvPicPr>
          <p:nvPr>
            <p:ph idx="1"/>
          </p:nvPr>
        </p:nvPicPr>
        <p:blipFill>
          <a:blip r:embed="rId2" cstate="print"/>
          <a:stretch>
            <a:fillRect/>
          </a:stretch>
        </p:blipFill>
        <p:spPr bwMode="auto">
          <a:xfrm>
            <a:off x="2209800" y="2043906"/>
            <a:ext cx="4724400" cy="41719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Conditions treated with micro current</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Fibromyalgia </a:t>
            </a:r>
          </a:p>
          <a:p>
            <a:r>
              <a:rPr lang="en-GB" dirty="0" smtClean="0"/>
              <a:t>Myofascial Pain </a:t>
            </a:r>
          </a:p>
          <a:p>
            <a:r>
              <a:rPr lang="en-GB" dirty="0" smtClean="0"/>
              <a:t>Auto, Work and Sports injuries </a:t>
            </a:r>
          </a:p>
          <a:p>
            <a:r>
              <a:rPr lang="en-GB" dirty="0" smtClean="0"/>
              <a:t>Rotator Cuff injuries and frozen shoulders</a:t>
            </a:r>
          </a:p>
          <a:p>
            <a:r>
              <a:rPr lang="en-GB" dirty="0" smtClean="0"/>
              <a:t>Scar tissue and Fibroid tissue </a:t>
            </a:r>
          </a:p>
          <a:p>
            <a:r>
              <a:rPr lang="en-GB" dirty="0" smtClean="0"/>
              <a:t>Rapid Pain Management </a:t>
            </a:r>
          </a:p>
          <a:p>
            <a:r>
              <a:rPr lang="en-GB" dirty="0" smtClean="0"/>
              <a:t>TMJ Dysfunction </a:t>
            </a:r>
          </a:p>
          <a:p>
            <a:r>
              <a:rPr lang="en-GB" dirty="0" smtClean="0"/>
              <a:t>Tendon and ligament repair </a:t>
            </a:r>
          </a:p>
          <a:p>
            <a:r>
              <a:rPr lang="en-GB" dirty="0" smtClean="0"/>
              <a:t>Fractures </a:t>
            </a:r>
          </a:p>
          <a:p>
            <a:r>
              <a:rPr lang="en-GB" dirty="0" smtClean="0"/>
              <a:t>Stimulation of acupuncture points </a:t>
            </a:r>
          </a:p>
          <a:p>
            <a:r>
              <a:rPr lang="en-GB" dirty="0" smtClean="0"/>
              <a:t>Trigger point therapy </a:t>
            </a:r>
          </a:p>
          <a:p>
            <a:r>
              <a:rPr lang="en-GB" dirty="0" smtClean="0"/>
              <a:t>Oedema / Lymphatic drainage </a:t>
            </a:r>
          </a:p>
          <a:p>
            <a:r>
              <a:rPr lang="en-GB" dirty="0" smtClean="0"/>
              <a:t>neuralgia </a:t>
            </a:r>
          </a:p>
          <a:p>
            <a:r>
              <a:rPr lang="en-GB" dirty="0" smtClean="0"/>
              <a:t>Wound Healing </a:t>
            </a:r>
          </a:p>
          <a:p>
            <a:r>
              <a:rPr lang="en-GB" dirty="0" smtClean="0"/>
              <a:t>Post surgical pain and healing </a:t>
            </a:r>
          </a:p>
          <a:p>
            <a:r>
              <a:rPr lang="en-GB" dirty="0" smtClean="0"/>
              <a:t>Carpal Tunnel Syndrome </a:t>
            </a:r>
          </a:p>
          <a:p>
            <a:r>
              <a:rPr lang="en-GB" dirty="0" smtClean="0"/>
              <a:t>Neuropathic pain </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Diapulse </a:t>
            </a:r>
            <a:endParaRPr lang="en-GB" dirty="0"/>
          </a:p>
        </p:txBody>
      </p:sp>
      <p:sp>
        <p:nvSpPr>
          <p:cNvPr id="3" name="Content Placeholder 2"/>
          <p:cNvSpPr>
            <a:spLocks noGrp="1"/>
          </p:cNvSpPr>
          <p:nvPr>
            <p:ph idx="1"/>
          </p:nvPr>
        </p:nvSpPr>
        <p:spPr/>
        <p:txBody>
          <a:bodyPr/>
          <a:lstStyle/>
          <a:p>
            <a:r>
              <a:rPr lang="en-GB" i="1" dirty="0" smtClean="0"/>
              <a:t>Diapulse,</a:t>
            </a:r>
            <a:r>
              <a:rPr lang="en-GB" dirty="0" smtClean="0"/>
              <a:t> a device that directs a pulsed-electromagnetic field (PEMF) to an area of injury. </a:t>
            </a:r>
          </a:p>
          <a:p>
            <a:r>
              <a:rPr lang="en-GB" dirty="0" smtClean="0"/>
              <a:t>Has a biological effect on recently injured soft tissues </a:t>
            </a:r>
            <a:r>
              <a:rPr lang="en-GB" dirty="0" err="1" smtClean="0"/>
              <a:t>esp</a:t>
            </a:r>
            <a:r>
              <a:rPr lang="en-GB" dirty="0" smtClean="0"/>
              <a:t> in the reduction of edma,pain and disability</a:t>
            </a:r>
          </a:p>
          <a:p>
            <a:r>
              <a:rPr lang="en-GB" dirty="0" smtClean="0"/>
              <a:t>Accelerate healing of donor site wounds.</a:t>
            </a:r>
          </a:p>
          <a:p>
            <a:r>
              <a:rPr lang="en-GB" dirty="0" smtClean="0"/>
              <a:t>Increase neural regrowth of peripheral nerves.</a:t>
            </a:r>
          </a:p>
          <a:p>
            <a:r>
              <a:rPr lang="en-GB" dirty="0" smtClean="0"/>
              <a:t>To treat pressure ulcers in SCI patients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CURRENT  USE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use of electrotherapy has been researched and accepted in the field of rehabilitation (</a:t>
            </a:r>
            <a:r>
              <a:rPr lang="en-GB" dirty="0" smtClean="0">
                <a:hlinkClick r:id="rId2" action="ppaction://hlinkfile" tooltip="Electrical muscle stimulation"/>
              </a:rPr>
              <a:t>electrical muscle stimulation</a:t>
            </a:r>
            <a:r>
              <a:rPr lang="en-GB" dirty="0" smtClean="0"/>
              <a:t>). The </a:t>
            </a:r>
            <a:r>
              <a:rPr lang="en-GB" dirty="0" smtClean="0">
                <a:hlinkClick r:id="rId3" action="ppaction://hlinkfile" tooltip="American Physical Therapy Association"/>
              </a:rPr>
              <a:t>American Physical Therapy Association</a:t>
            </a:r>
            <a:r>
              <a:rPr lang="en-GB" dirty="0" smtClean="0"/>
              <a:t> acknowledges the use of Electrotherapy for:</a:t>
            </a:r>
          </a:p>
          <a:p>
            <a:r>
              <a:rPr lang="en-GB" dirty="0" smtClean="0"/>
              <a:t>1. </a:t>
            </a:r>
            <a:r>
              <a:rPr lang="en-GB" dirty="0" smtClean="0">
                <a:hlinkClick r:id="rId4" action="ppaction://hlinkfile" tooltip="Pain management"/>
              </a:rPr>
              <a:t>Pain management</a:t>
            </a:r>
            <a:endParaRPr lang="en-GB" dirty="0" smtClean="0"/>
          </a:p>
          <a:p>
            <a:r>
              <a:rPr lang="en-GB" dirty="0" smtClean="0"/>
              <a:t>Improves range of joint movement</a:t>
            </a:r>
          </a:p>
          <a:p>
            <a:r>
              <a:rPr lang="en-GB" dirty="0" smtClean="0"/>
              <a:t>2. Treatment of neuromuscular dysfunction</a:t>
            </a:r>
          </a:p>
          <a:p>
            <a:r>
              <a:rPr lang="en-GB" dirty="0" smtClean="0"/>
              <a:t>Improvement of strength</a:t>
            </a:r>
          </a:p>
          <a:p>
            <a:r>
              <a:rPr lang="en-GB" dirty="0" smtClean="0"/>
              <a:t>Improvement of motor control</a:t>
            </a:r>
          </a:p>
          <a:p>
            <a:r>
              <a:rPr lang="en-GB" dirty="0" smtClean="0"/>
              <a:t>Retards </a:t>
            </a:r>
            <a:r>
              <a:rPr lang="en-GB" dirty="0" smtClean="0">
                <a:hlinkClick r:id="rId5" action="ppaction://hlinkfile" tooltip="Muscle atrophy"/>
              </a:rPr>
              <a:t>muscle atrophy</a:t>
            </a:r>
            <a:endParaRPr lang="en-GB" dirty="0" smtClean="0"/>
          </a:p>
          <a:p>
            <a:r>
              <a:rPr lang="en-GB" dirty="0" smtClean="0"/>
              <a:t>Improvement of local blood flow</a:t>
            </a:r>
          </a:p>
          <a:p>
            <a:r>
              <a:rPr lang="en-GB" dirty="0" smtClean="0"/>
              <a:t>3. Improves range of joint mobility</a:t>
            </a:r>
          </a:p>
          <a:p>
            <a:r>
              <a:rPr lang="en-GB" dirty="0" smtClean="0"/>
              <a:t>Induces repeated stretching of contracted, shortened soft tissues</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Description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Diapulse directs electromagnetic energy to a specific body area, even through clothing, casts, or bandages, via a cylindrical treatment head mounted on an adjustable bracket. The technology does not cause side effects or require patient involvement. </a:t>
            </a:r>
          </a:p>
          <a:p>
            <a:r>
              <a:rPr lang="en-GB" dirty="0" smtClean="0"/>
              <a:t>Because the device pulses its electromagnetic output, it emits energy for only a fraction of time, allowing any heat associated with the transferred energy to dissipate. Diapulse’s electromagnetic output is often pulsed at 600 pulses per second with each pulse lasting 65 microseconds (1 second = 1million microseconds). Hence, this pulse rate corresponds to the device being off 25 times longer than it is on. </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Diapulse  machine</a:t>
            </a:r>
            <a:endParaRPr lang="en-GB" dirty="0"/>
          </a:p>
        </p:txBody>
      </p:sp>
      <p:pic>
        <p:nvPicPr>
          <p:cNvPr id="1026" name="Picture 2" descr="C:\Users\deva\Desktop\diapulse.jpg"/>
          <p:cNvPicPr>
            <a:picLocks noGrp="1" noChangeAspect="1" noChangeArrowheads="1"/>
          </p:cNvPicPr>
          <p:nvPr>
            <p:ph idx="1"/>
          </p:nvPr>
        </p:nvPicPr>
        <p:blipFill>
          <a:blip r:embed="rId2" cstate="print"/>
          <a:stretch>
            <a:fillRect/>
          </a:stretch>
        </p:blipFill>
        <p:spPr bwMode="auto">
          <a:xfrm>
            <a:off x="2876081" y="1935163"/>
            <a:ext cx="3391838" cy="4389437"/>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Diapulse treatment</a:t>
            </a:r>
            <a:endParaRPr lang="en-GB" dirty="0"/>
          </a:p>
        </p:txBody>
      </p:sp>
      <p:pic>
        <p:nvPicPr>
          <p:cNvPr id="2050" name="Picture 2" descr="C:\Users\deva\Desktop\diapulse.jpg"/>
          <p:cNvPicPr>
            <a:picLocks noGrp="1" noChangeAspect="1" noChangeArrowheads="1"/>
          </p:cNvPicPr>
          <p:nvPr>
            <p:ph idx="1"/>
          </p:nvPr>
        </p:nvPicPr>
        <p:blipFill>
          <a:blip r:embed="rId2" cstate="print"/>
          <a:stretch>
            <a:fillRect/>
          </a:stretch>
        </p:blipFill>
        <p:spPr bwMode="auto">
          <a:xfrm>
            <a:off x="3003804" y="3048603"/>
            <a:ext cx="3136392" cy="2162556"/>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HIGH VOLTAGE CURRENTS</a:t>
            </a:r>
            <a:endParaRPr lang="en-GB" dirty="0"/>
          </a:p>
        </p:txBody>
      </p:sp>
      <p:sp>
        <p:nvSpPr>
          <p:cNvPr id="3" name="Content Placeholder 2"/>
          <p:cNvSpPr>
            <a:spLocks noGrp="1"/>
          </p:cNvSpPr>
          <p:nvPr>
            <p:ph idx="1"/>
          </p:nvPr>
        </p:nvSpPr>
        <p:spPr/>
        <p:txBody>
          <a:bodyPr/>
          <a:lstStyle/>
          <a:p>
            <a:r>
              <a:rPr lang="en-GB" dirty="0" smtClean="0"/>
              <a:t>Approximately over 35,000 volts</a:t>
            </a:r>
          </a:p>
          <a:p>
            <a:r>
              <a:rPr lang="en-GB" dirty="0" smtClean="0"/>
              <a:t>More than 345,000 volts is extra high voltage current</a:t>
            </a:r>
          </a:p>
          <a:p>
            <a:r>
              <a:rPr lang="en-GB" dirty="0" smtClean="0"/>
              <a:t>More than 275,000volts is used for experiments in physics.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use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4. Tissue repair</a:t>
            </a:r>
          </a:p>
          <a:p>
            <a:r>
              <a:rPr lang="en-GB" dirty="0" smtClean="0"/>
              <a:t>Enhances </a:t>
            </a:r>
            <a:r>
              <a:rPr lang="en-GB" dirty="0" smtClean="0">
                <a:hlinkClick r:id="rId2" action="ppaction://hlinkfile" tooltip="Microcirculation"/>
              </a:rPr>
              <a:t>microcirculation</a:t>
            </a:r>
            <a:r>
              <a:rPr lang="en-GB" dirty="0" smtClean="0"/>
              <a:t> and protein synthesis to heal wounds</a:t>
            </a:r>
          </a:p>
          <a:p>
            <a:r>
              <a:rPr lang="en-GB" dirty="0" smtClean="0"/>
              <a:t>Restores integrity of connective and dermal tissues</a:t>
            </a:r>
          </a:p>
          <a:p>
            <a:r>
              <a:rPr lang="en-GB" dirty="0" smtClean="0"/>
              <a:t>5. Acute and chronic </a:t>
            </a:r>
            <a:r>
              <a:rPr lang="en-GB" dirty="0" err="1" smtClean="0">
                <a:hlinkClick r:id="rId3" action="ppaction://hlinkfile" tooltip="Edema"/>
              </a:rPr>
              <a:t>edema</a:t>
            </a:r>
            <a:endParaRPr lang="en-GB" dirty="0" smtClean="0"/>
          </a:p>
          <a:p>
            <a:r>
              <a:rPr lang="en-GB" dirty="0" smtClean="0"/>
              <a:t>Accelerates absorption rate</a:t>
            </a:r>
          </a:p>
          <a:p>
            <a:r>
              <a:rPr lang="en-GB" dirty="0" smtClean="0"/>
              <a:t>Affects blood vessel permeability</a:t>
            </a:r>
          </a:p>
          <a:p>
            <a:r>
              <a:rPr lang="en-GB" dirty="0" smtClean="0"/>
              <a:t>Increases mobility of proteins, blood cells and lymphatic flow</a:t>
            </a:r>
          </a:p>
          <a:p>
            <a:r>
              <a:rPr lang="en-GB" dirty="0" smtClean="0"/>
              <a:t>6. Peripheral blood flow</a:t>
            </a:r>
          </a:p>
          <a:p>
            <a:r>
              <a:rPr lang="en-GB" dirty="0" smtClean="0"/>
              <a:t>Induces arterial, venous and lymphatic flow</a:t>
            </a:r>
          </a:p>
          <a:p>
            <a:r>
              <a:rPr lang="en-GB" dirty="0" smtClean="0"/>
              <a:t>7. </a:t>
            </a:r>
            <a:r>
              <a:rPr lang="en-GB" dirty="0" err="1" smtClean="0">
                <a:hlinkClick r:id="rId4" action="ppaction://hlinkfile" tooltip="Iontophoresis"/>
              </a:rPr>
              <a:t>Iontophoresis</a:t>
            </a:r>
            <a:endParaRPr lang="en-GB" dirty="0" smtClean="0"/>
          </a:p>
          <a:p>
            <a:r>
              <a:rPr lang="en-GB" dirty="0" smtClean="0"/>
              <a:t>Delivery of </a:t>
            </a:r>
            <a:r>
              <a:rPr lang="en-GB" dirty="0" smtClean="0">
                <a:hlinkClick r:id="rId5" action="ppaction://hlinkfile" tooltip="Pharmacology"/>
              </a:rPr>
              <a:t>pharmacological</a:t>
            </a:r>
            <a:r>
              <a:rPr lang="en-GB" dirty="0" smtClean="0"/>
              <a:t> agents</a:t>
            </a:r>
          </a:p>
          <a:p>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use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8. Urine and </a:t>
            </a:r>
            <a:r>
              <a:rPr lang="en-GB" dirty="0" err="1" smtClean="0">
                <a:hlinkClick r:id="rId2" action="ppaction://hlinkfile" tooltip="Fecal incontinence"/>
              </a:rPr>
              <a:t>fecal</a:t>
            </a:r>
            <a:r>
              <a:rPr lang="en-GB" dirty="0" smtClean="0">
                <a:hlinkClick r:id="rId2" action="ppaction://hlinkfile" tooltip="Fecal incontinence"/>
              </a:rPr>
              <a:t> incontinence</a:t>
            </a:r>
            <a:endParaRPr lang="en-GB" dirty="0" smtClean="0"/>
          </a:p>
          <a:p>
            <a:r>
              <a:rPr lang="en-GB" dirty="0" smtClean="0"/>
              <a:t>Affects </a:t>
            </a:r>
            <a:r>
              <a:rPr lang="en-GB" dirty="0" smtClean="0">
                <a:hlinkClick r:id="rId3" action="ppaction://hlinkfile" tooltip="Pelvic floor"/>
              </a:rPr>
              <a:t>pelvic floor</a:t>
            </a:r>
            <a:r>
              <a:rPr lang="en-GB" dirty="0" smtClean="0"/>
              <a:t> musculature to reduce pelvic pain and strengthen musculature</a:t>
            </a:r>
          </a:p>
          <a:p>
            <a:r>
              <a:rPr lang="en-GB" dirty="0" smtClean="0"/>
              <a:t>Treatment may lead to complete continence</a:t>
            </a:r>
          </a:p>
          <a:p>
            <a:r>
              <a:rPr lang="en-GB" dirty="0" smtClean="0"/>
              <a:t>Electrotherapy is used for relaxation of muscle spasms, prevention and retardation of disuse atrophy, increase of local blood circulation, muscle rehabilitation and re-education </a:t>
            </a:r>
            <a:r>
              <a:rPr lang="en-GB" dirty="0" smtClean="0">
                <a:hlinkClick r:id="rId4" action="ppaction://hlinkfile" tooltip="Electrical muscle stimulation"/>
              </a:rPr>
              <a:t>electrical muscle stimulation</a:t>
            </a:r>
            <a:r>
              <a:rPr lang="en-GB" dirty="0" smtClean="0"/>
              <a:t>, maintaining and increasing range of motion, management of chronic and intractable pain, post-traumatic acute pain, post surgical acute pain, immediate post-surgical stimulation of muscles to prevent venous thrombosis, wound healing and drug delivery.</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ELECTROTHERAPY</a:t>
            </a:r>
            <a:endParaRPr lang="en-GB" dirty="0"/>
          </a:p>
        </p:txBody>
      </p:sp>
      <p:sp>
        <p:nvSpPr>
          <p:cNvPr id="3" name="Subtitle 2"/>
          <p:cNvSpPr>
            <a:spLocks noGrp="1"/>
          </p:cNvSpPr>
          <p:nvPr>
            <p:ph type="subTitle" idx="1"/>
          </p:nvPr>
        </p:nvSpPr>
        <p:spPr/>
        <p:txBody>
          <a:bodyPr>
            <a:normAutofit/>
          </a:bodyPr>
          <a:lstStyle/>
          <a:p>
            <a:r>
              <a:rPr lang="en-GB" dirty="0" smtClean="0"/>
              <a:t>Low frequency</a:t>
            </a:r>
          </a:p>
          <a:p>
            <a:r>
              <a:rPr lang="en-GB" dirty="0" smtClean="0"/>
              <a:t>Medium frequency</a:t>
            </a:r>
          </a:p>
          <a:p>
            <a:r>
              <a:rPr lang="en-GB" dirty="0" smtClean="0"/>
              <a:t>High frequency</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Electric current</a:t>
            </a:r>
            <a:endParaRPr lang="en-GB" dirty="0"/>
          </a:p>
        </p:txBody>
      </p:sp>
      <p:sp>
        <p:nvSpPr>
          <p:cNvPr id="3" name="Content Placeholder 2"/>
          <p:cNvSpPr>
            <a:spLocks noGrp="1"/>
          </p:cNvSpPr>
          <p:nvPr>
            <p:ph idx="1"/>
          </p:nvPr>
        </p:nvSpPr>
        <p:spPr/>
        <p:txBody>
          <a:bodyPr/>
          <a:lstStyle/>
          <a:p>
            <a:r>
              <a:rPr lang="en-GB" dirty="0" smtClean="0"/>
              <a:t>Flow of electric charge through a medium</a:t>
            </a:r>
          </a:p>
          <a:p>
            <a:r>
              <a:rPr lang="en-GB" dirty="0" smtClean="0"/>
              <a:t>The charge is carried by moving electrons in a conductor(wire),carried by ions in an </a:t>
            </a:r>
            <a:r>
              <a:rPr lang="en-GB" dirty="0" smtClean="0"/>
              <a:t>electrolyte, or </a:t>
            </a:r>
            <a:r>
              <a:rPr lang="en-GB" dirty="0" smtClean="0"/>
              <a:t>both in plasma.</a:t>
            </a:r>
          </a:p>
          <a:p>
            <a:r>
              <a:rPr lang="en-GB" dirty="0" smtClean="0"/>
              <a:t>Measured in ampere</a:t>
            </a:r>
          </a:p>
          <a:p>
            <a:r>
              <a:rPr lang="en-GB" dirty="0" smtClean="0"/>
              <a:t>Ohms law         I= V/R</a:t>
            </a:r>
          </a:p>
          <a:p>
            <a:endParaRPr lang="en-GB" dirty="0" smtClean="0"/>
          </a:p>
          <a:p>
            <a:pPr>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Low frequency current</a:t>
            </a:r>
            <a:endParaRPr lang="en-GB" dirty="0"/>
          </a:p>
        </p:txBody>
      </p:sp>
      <p:sp>
        <p:nvSpPr>
          <p:cNvPr id="3" name="Content Placeholder 2"/>
          <p:cNvSpPr>
            <a:spLocks noGrp="1"/>
          </p:cNvSpPr>
          <p:nvPr>
            <p:ph idx="1"/>
          </p:nvPr>
        </p:nvSpPr>
        <p:spPr/>
        <p:txBody>
          <a:bodyPr>
            <a:normAutofit/>
          </a:bodyPr>
          <a:lstStyle/>
          <a:p>
            <a:r>
              <a:rPr lang="en-GB" dirty="0" smtClean="0"/>
              <a:t>Electric current   -  Alternating current</a:t>
            </a:r>
          </a:p>
          <a:p>
            <a:r>
              <a:rPr lang="en-GB" dirty="0" smtClean="0"/>
              <a:t>                                   Direct current</a:t>
            </a:r>
          </a:p>
          <a:p>
            <a:endParaRPr lang="en-GB" dirty="0" smtClean="0"/>
          </a:p>
          <a:p>
            <a:r>
              <a:rPr lang="en-GB" dirty="0" smtClean="0"/>
              <a:t>Dc  flows in unidirectional (battery cell), magnitude varies but direction is fixed.</a:t>
            </a:r>
          </a:p>
          <a:p>
            <a:r>
              <a:rPr lang="en-GB" dirty="0" smtClean="0"/>
              <a:t>Ac – electrons flow in one and then in </a:t>
            </a:r>
            <a:r>
              <a:rPr lang="en-GB" dirty="0" err="1" smtClean="0"/>
              <a:t>opp</a:t>
            </a:r>
            <a:r>
              <a:rPr lang="en-GB" dirty="0" smtClean="0"/>
              <a:t> direction, over &amp; over again. Direction varies with time.(light bulb)</a:t>
            </a:r>
          </a:p>
          <a:p>
            <a:r>
              <a:rPr lang="en-GB" dirty="0" smtClean="0"/>
              <a:t>Ac with frequency less than 300 kilohertz is LFC.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LOW FREQUENCY</a:t>
            </a:r>
            <a:endParaRPr lang="en-GB" dirty="0"/>
          </a:p>
        </p:txBody>
      </p:sp>
      <p:sp>
        <p:nvSpPr>
          <p:cNvPr id="3" name="Content Placeholder 2"/>
          <p:cNvSpPr>
            <a:spLocks noGrp="1"/>
          </p:cNvSpPr>
          <p:nvPr>
            <p:ph idx="1"/>
          </p:nvPr>
        </p:nvSpPr>
        <p:spPr/>
        <p:txBody>
          <a:bodyPr>
            <a:normAutofit lnSpcReduction="10000"/>
          </a:bodyPr>
          <a:lstStyle/>
          <a:p>
            <a:r>
              <a:rPr lang="en-GB" b="1" dirty="0"/>
              <a:t>AC Sources:</a:t>
            </a:r>
            <a:endParaRPr lang="en-GB" dirty="0"/>
          </a:p>
          <a:p>
            <a:r>
              <a:rPr lang="en-GB" dirty="0"/>
              <a:t>Power Plant (Mains Supply)</a:t>
            </a:r>
          </a:p>
          <a:p>
            <a:r>
              <a:rPr lang="en-GB" dirty="0"/>
              <a:t>Generators (e.g. Backup and Emergency Generators at Commercial Buildings)</a:t>
            </a:r>
          </a:p>
          <a:p>
            <a:r>
              <a:rPr lang="en-GB" b="1" dirty="0"/>
              <a:t>DC Sources:</a:t>
            </a:r>
            <a:endParaRPr lang="en-GB" dirty="0"/>
          </a:p>
          <a:p>
            <a:r>
              <a:rPr lang="en-GB" dirty="0"/>
              <a:t>Dry Cells</a:t>
            </a:r>
          </a:p>
          <a:p>
            <a:r>
              <a:rPr lang="en-GB" dirty="0"/>
              <a:t>Secondary Cells (e.g. Car Battery)</a:t>
            </a:r>
          </a:p>
          <a:p>
            <a:r>
              <a:rPr lang="en-GB" dirty="0"/>
              <a:t>Photovoltaic Cells (Solar Cells)</a:t>
            </a:r>
          </a:p>
          <a:p>
            <a:r>
              <a:rPr lang="en-GB" dirty="0"/>
              <a:t>DC Generators</a:t>
            </a:r>
          </a:p>
          <a:p>
            <a:r>
              <a:rPr lang="en-GB" dirty="0"/>
              <a:t>AC to DC adapters</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current</a:t>
            </a:r>
            <a:endParaRPr lang="en-GB" dirty="0"/>
          </a:p>
        </p:txBody>
      </p:sp>
      <p:sp>
        <p:nvSpPr>
          <p:cNvPr id="3" name="Content Placeholder 2"/>
          <p:cNvSpPr>
            <a:spLocks noGrp="1"/>
          </p:cNvSpPr>
          <p:nvPr>
            <p:ph idx="1"/>
          </p:nvPr>
        </p:nvSpPr>
        <p:spPr/>
        <p:txBody>
          <a:bodyPr>
            <a:normAutofit fontScale="62500" lnSpcReduction="20000"/>
          </a:bodyPr>
          <a:lstStyle/>
          <a:p>
            <a:r>
              <a:rPr lang="en-GB" b="1" dirty="0"/>
              <a:t>Modified Galvanic Current</a:t>
            </a:r>
            <a:r>
              <a:rPr lang="en-GB" dirty="0" smtClean="0"/>
              <a:t/>
            </a:r>
            <a:br>
              <a:rPr lang="en-GB" dirty="0" smtClean="0"/>
            </a:br>
            <a:r>
              <a:rPr lang="en-GB" dirty="0" smtClean="0"/>
              <a:t/>
            </a:r>
            <a:br>
              <a:rPr lang="en-GB" dirty="0" smtClean="0"/>
            </a:br>
            <a:r>
              <a:rPr lang="en-GB" dirty="0"/>
              <a:t>In this treatment method the duration of current flow is long and continuous.</a:t>
            </a:r>
            <a:r>
              <a:rPr lang="en-GB" dirty="0" smtClean="0"/>
              <a:t/>
            </a:r>
            <a:br>
              <a:rPr lang="en-GB" dirty="0" smtClean="0"/>
            </a:br>
            <a:r>
              <a:rPr lang="en-GB" dirty="0" smtClean="0"/>
              <a:t/>
            </a:r>
            <a:br>
              <a:rPr lang="en-GB" dirty="0" smtClean="0"/>
            </a:br>
            <a:r>
              <a:rPr lang="en-GB" dirty="0"/>
              <a:t>Time duration - 10 - 200 milliseconds</a:t>
            </a:r>
            <a:r>
              <a:rPr lang="en-GB" dirty="0" smtClean="0"/>
              <a:t/>
            </a:r>
            <a:br>
              <a:rPr lang="en-GB" dirty="0" smtClean="0"/>
            </a:br>
            <a:endParaRPr lang="en-GB" dirty="0" smtClean="0"/>
          </a:p>
          <a:p>
            <a:r>
              <a:rPr lang="en-GB" dirty="0" smtClean="0"/>
              <a:t>Frequency </a:t>
            </a:r>
            <a:r>
              <a:rPr lang="en-GB" dirty="0"/>
              <a:t>- 50 - 100 pulses/sec.</a:t>
            </a:r>
            <a:r>
              <a:rPr lang="en-GB" dirty="0" smtClean="0"/>
              <a:t/>
            </a:r>
            <a:br>
              <a:rPr lang="en-GB" dirty="0" smtClean="0"/>
            </a:br>
            <a:endParaRPr lang="en-GB" dirty="0" smtClean="0"/>
          </a:p>
          <a:p>
            <a:r>
              <a:rPr lang="en-GB" dirty="0" smtClean="0"/>
              <a:t>Used </a:t>
            </a:r>
            <a:r>
              <a:rPr lang="en-GB" dirty="0"/>
              <a:t>in cases of severe nerve damage</a:t>
            </a:r>
            <a:r>
              <a:rPr lang="en-GB" dirty="0" smtClean="0"/>
              <a:t/>
            </a:r>
            <a:br>
              <a:rPr lang="en-GB" dirty="0" smtClean="0"/>
            </a:br>
            <a:r>
              <a:rPr lang="en-GB" dirty="0" smtClean="0"/>
              <a:t/>
            </a:r>
            <a:br>
              <a:rPr lang="en-GB" dirty="0" smtClean="0"/>
            </a:br>
            <a:r>
              <a:rPr lang="en-GB" b="1" dirty="0"/>
              <a:t>Surged Faradic Current</a:t>
            </a:r>
            <a:r>
              <a:rPr lang="en-GB" dirty="0" smtClean="0"/>
              <a:t/>
            </a:r>
            <a:br>
              <a:rPr lang="en-GB" dirty="0" smtClean="0"/>
            </a:br>
            <a:r>
              <a:rPr lang="en-GB" dirty="0" smtClean="0"/>
              <a:t/>
            </a:r>
            <a:br>
              <a:rPr lang="en-GB" dirty="0" smtClean="0"/>
            </a:br>
            <a:r>
              <a:rPr lang="en-GB" dirty="0"/>
              <a:t>Shorter duration and intermittent flow of current</a:t>
            </a:r>
            <a:r>
              <a:rPr lang="en-GB" dirty="0" smtClean="0"/>
              <a:t/>
            </a:r>
            <a:br>
              <a:rPr lang="en-GB" dirty="0" smtClean="0"/>
            </a:br>
            <a:r>
              <a:rPr lang="en-GB" dirty="0" smtClean="0"/>
              <a:t/>
            </a:r>
            <a:br>
              <a:rPr lang="en-GB" dirty="0" smtClean="0"/>
            </a:br>
            <a:r>
              <a:rPr lang="en-GB" dirty="0"/>
              <a:t>Time duration - .01-1 millisecond</a:t>
            </a:r>
            <a:r>
              <a:rPr lang="en-GB" dirty="0" smtClean="0"/>
              <a:t/>
            </a:r>
            <a:br>
              <a:rPr lang="en-GB" dirty="0" smtClean="0"/>
            </a:br>
            <a:r>
              <a:rPr lang="en-GB" dirty="0" smtClean="0"/>
              <a:t/>
            </a:r>
            <a:br>
              <a:rPr lang="en-GB" dirty="0" smtClean="0"/>
            </a:br>
            <a:r>
              <a:rPr lang="en-GB" dirty="0"/>
              <a:t>Frequency - 50 cycles per/sec. Used in cases of partial nerve damage or nerve compression </a:t>
            </a:r>
            <a:br>
              <a:rPr lang="en-GB" dirty="0"/>
            </a:br>
            <a:r>
              <a:rPr lang="en-GB" dirty="0"/>
              <a:t/>
            </a:r>
            <a:br>
              <a:rPr lang="en-GB" dirty="0"/>
            </a:b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379</TotalTime>
  <Words>898</Words>
  <Application>Microsoft Office PowerPoint</Application>
  <PresentationFormat>On-screen Show (4:3)</PresentationFormat>
  <Paragraphs>133</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    ELECTROTHERAPY</vt:lpstr>
      <vt:lpstr>  CURRENT  USE </vt:lpstr>
      <vt:lpstr>Current use</vt:lpstr>
      <vt:lpstr>Current use</vt:lpstr>
      <vt:lpstr>ELECTROTHERAPY</vt:lpstr>
      <vt:lpstr>Electric current</vt:lpstr>
      <vt:lpstr>Low frequency current</vt:lpstr>
      <vt:lpstr>LOW FREQUENCY</vt:lpstr>
      <vt:lpstr>Types of current</vt:lpstr>
      <vt:lpstr>Indications &amp; contra- indications</vt:lpstr>
      <vt:lpstr>    LFC</vt:lpstr>
      <vt:lpstr>Diadynamic current</vt:lpstr>
      <vt:lpstr>Half &amp; full wave rectification</vt:lpstr>
      <vt:lpstr>Medium frequency current</vt:lpstr>
      <vt:lpstr>       MICRO CURRENT</vt:lpstr>
      <vt:lpstr>      Micro current  </vt:lpstr>
      <vt:lpstr>Micro current machine</vt:lpstr>
      <vt:lpstr>Conditions treated with micro current</vt:lpstr>
      <vt:lpstr>Diapulse </vt:lpstr>
      <vt:lpstr>Description</vt:lpstr>
      <vt:lpstr>Diapulse  machine</vt:lpstr>
      <vt:lpstr>Diapulse treatment</vt:lpstr>
      <vt:lpstr>HIGH VOLTAGE CURRENTS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ELECTROTHERAPY</dc:title>
  <dc:creator>deva</dc:creator>
  <cp:lastModifiedBy>deva</cp:lastModifiedBy>
  <cp:revision>37</cp:revision>
  <dcterms:created xsi:type="dcterms:W3CDTF">2012-01-03T07:09:02Z</dcterms:created>
  <dcterms:modified xsi:type="dcterms:W3CDTF">2012-01-05T03:42:24Z</dcterms:modified>
</cp:coreProperties>
</file>