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History and Physical Exam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9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Present Illness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OPQRSTA (continued)</a:t>
            </a:r>
          </a:p>
          <a:p>
            <a:pPr lvl="1"/>
            <a:r>
              <a:rPr lang="en-US"/>
              <a:t>Radiation</a:t>
            </a:r>
          </a:p>
          <a:p>
            <a:pPr lvl="2"/>
            <a:r>
              <a:rPr lang="en-US"/>
              <a:t>Do the symptoms radiate to anywhere in the body, and if so, where?</a:t>
            </a:r>
          </a:p>
          <a:p>
            <a:pPr lvl="1"/>
            <a:r>
              <a:rPr lang="en-US"/>
              <a:t>Scale</a:t>
            </a:r>
          </a:p>
          <a:p>
            <a:pPr lvl="2"/>
            <a:r>
              <a:rPr lang="en-US"/>
              <a:t>On a scale of 1 to 10, how bad are the symptoms</a:t>
            </a:r>
          </a:p>
          <a:p>
            <a:pPr lvl="1"/>
            <a:r>
              <a:rPr lang="en-US"/>
              <a:t>Timing</a:t>
            </a:r>
          </a:p>
          <a:p>
            <a:pPr lvl="2"/>
            <a:r>
              <a:rPr lang="en-US"/>
              <a:t>When do the symptoms occur?</a:t>
            </a:r>
          </a:p>
          <a:p>
            <a:pPr lvl="3"/>
            <a:r>
              <a:rPr lang="en-US"/>
              <a:t>At night, all the time, in the mornings, etc…</a:t>
            </a:r>
          </a:p>
        </p:txBody>
      </p:sp>
    </p:spTree>
    <p:extLst>
      <p:ext uri="{BB962C8B-B14F-4D97-AF65-F5344CB8AC3E}">
        <p14:creationId xmlns:p14="http://schemas.microsoft.com/office/powerpoint/2010/main" val="817168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Present Illness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OPQRSTA (cont)</a:t>
            </a:r>
          </a:p>
          <a:p>
            <a:pPr lvl="1"/>
            <a:r>
              <a:rPr lang="en-US"/>
              <a:t>Associated symptoms</a:t>
            </a:r>
          </a:p>
          <a:p>
            <a:pPr lvl="2"/>
            <a:r>
              <a:rPr lang="en-US"/>
              <a:t>Any other info about the chief complaint that has not already been covered</a:t>
            </a:r>
          </a:p>
          <a:p>
            <a:pPr lvl="2"/>
            <a:r>
              <a:rPr lang="en-US"/>
              <a:t>Ask if there is anything else that the patient has to tell about the chief complaint</a:t>
            </a:r>
          </a:p>
        </p:txBody>
      </p:sp>
    </p:spTree>
    <p:extLst>
      <p:ext uri="{BB962C8B-B14F-4D97-AF65-F5344CB8AC3E}">
        <p14:creationId xmlns:p14="http://schemas.microsoft.com/office/powerpoint/2010/main" val="3347070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Past Medical History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are the medical conditions that the patient has chronically and that they see a doctor for.</a:t>
            </a:r>
          </a:p>
          <a:p>
            <a:r>
              <a:rPr lang="en-US"/>
              <a:t>Examples:</a:t>
            </a:r>
          </a:p>
          <a:p>
            <a:pPr lvl="1"/>
            <a:r>
              <a:rPr lang="en-US"/>
              <a:t>Hypertension, GERD, Depression, Congestive heart failure, hyperlipidemia, Diabetes, Asthma, Allergies, Thyroid problems, etc…</a:t>
            </a:r>
          </a:p>
        </p:txBody>
      </p:sp>
    </p:spTree>
    <p:extLst>
      <p:ext uri="{BB962C8B-B14F-4D97-AF65-F5344CB8AC3E}">
        <p14:creationId xmlns:p14="http://schemas.microsoft.com/office/powerpoint/2010/main" val="3744562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Past Surgical History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These are any previous operations that the patient may have had</a:t>
            </a:r>
          </a:p>
          <a:p>
            <a:pPr>
              <a:lnSpc>
                <a:spcPct val="90000"/>
              </a:lnSpc>
            </a:pPr>
            <a:r>
              <a:rPr lang="en-US"/>
              <a:t>Make sure to put how old the patient was when they occurred</a:t>
            </a:r>
          </a:p>
          <a:p>
            <a:pPr>
              <a:lnSpc>
                <a:spcPct val="90000"/>
              </a:lnSpc>
            </a:pPr>
            <a:r>
              <a:rPr lang="en-US"/>
              <a:t>Include even those that occurred in childhood</a:t>
            </a:r>
          </a:p>
          <a:p>
            <a:pPr>
              <a:lnSpc>
                <a:spcPct val="90000"/>
              </a:lnSpc>
            </a:pPr>
            <a:r>
              <a:rPr lang="en-US"/>
              <a:t>Examples:</a:t>
            </a:r>
          </a:p>
          <a:p>
            <a:pPr lvl="1">
              <a:lnSpc>
                <a:spcPct val="90000"/>
              </a:lnSpc>
            </a:pPr>
            <a:r>
              <a:rPr lang="en-US"/>
              <a:t>Tonsillectomy, Hysterectomy, Appendectomy, Hernias, Cholecystectomy</a:t>
            </a:r>
          </a:p>
        </p:txBody>
      </p:sp>
    </p:spTree>
    <p:extLst>
      <p:ext uri="{BB962C8B-B14F-4D97-AF65-F5344CB8AC3E}">
        <p14:creationId xmlns:p14="http://schemas.microsoft.com/office/powerpoint/2010/main" val="1736907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Medications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Include all meds the patient is on—even over the counter meds and herbals</a:t>
            </a:r>
          </a:p>
          <a:p>
            <a:r>
              <a:rPr lang="en-US"/>
              <a:t>Try to include the dosages if the patient knows them</a:t>
            </a:r>
          </a:p>
          <a:p>
            <a:r>
              <a:rPr lang="en-US"/>
              <a:t>Include how often the patient takes them</a:t>
            </a:r>
          </a:p>
        </p:txBody>
      </p:sp>
    </p:spTree>
    <p:extLst>
      <p:ext uri="{BB962C8B-B14F-4D97-AF65-F5344CB8AC3E}">
        <p14:creationId xmlns:p14="http://schemas.microsoft.com/office/powerpoint/2010/main" val="916660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Allergies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Make sure to ask about medication allergies and the reaction that the patient has to them</a:t>
            </a:r>
          </a:p>
          <a:p>
            <a:r>
              <a:rPr lang="en-US"/>
              <a:t>Ask about latex, food and seasonal allergies</a:t>
            </a:r>
          </a:p>
        </p:txBody>
      </p:sp>
    </p:spTree>
    <p:extLst>
      <p:ext uri="{BB962C8B-B14F-4D97-AF65-F5344CB8AC3E}">
        <p14:creationId xmlns:p14="http://schemas.microsoft.com/office/powerpoint/2010/main" val="2333486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Social History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Things to include:</a:t>
            </a:r>
          </a:p>
          <a:p>
            <a:pPr lvl="1">
              <a:lnSpc>
                <a:spcPct val="90000"/>
              </a:lnSpc>
            </a:pPr>
            <a:r>
              <a:rPr lang="en-US"/>
              <a:t>Occupation</a:t>
            </a:r>
          </a:p>
          <a:p>
            <a:pPr lvl="1">
              <a:lnSpc>
                <a:spcPct val="90000"/>
              </a:lnSpc>
            </a:pPr>
            <a:r>
              <a:rPr lang="en-US"/>
              <a:t>Marriage status</a:t>
            </a:r>
          </a:p>
          <a:p>
            <a:pPr lvl="1">
              <a:lnSpc>
                <a:spcPct val="90000"/>
              </a:lnSpc>
            </a:pPr>
            <a:r>
              <a:rPr lang="en-US"/>
              <a:t>Tobacco use—how much and for how long</a:t>
            </a:r>
          </a:p>
          <a:p>
            <a:pPr lvl="1">
              <a:lnSpc>
                <a:spcPct val="90000"/>
              </a:lnSpc>
            </a:pPr>
            <a:r>
              <a:rPr lang="en-US"/>
              <a:t>Alcohol use</a:t>
            </a:r>
          </a:p>
          <a:p>
            <a:pPr lvl="1">
              <a:lnSpc>
                <a:spcPct val="90000"/>
              </a:lnSpc>
            </a:pPr>
            <a:r>
              <a:rPr lang="en-US"/>
              <a:t>Illicit drug use</a:t>
            </a:r>
          </a:p>
          <a:p>
            <a:pPr lvl="1">
              <a:lnSpc>
                <a:spcPct val="90000"/>
              </a:lnSpc>
            </a:pPr>
            <a:r>
              <a:rPr lang="en-US"/>
              <a:t>Immunization status</a:t>
            </a:r>
          </a:p>
          <a:p>
            <a:pPr lvl="1">
              <a:lnSpc>
                <a:spcPct val="90000"/>
              </a:lnSpc>
            </a:pPr>
            <a:r>
              <a:rPr lang="en-US"/>
              <a:t>If pertinent, sexually transmitted disease history</a:t>
            </a:r>
          </a:p>
        </p:txBody>
      </p:sp>
    </p:spTree>
    <p:extLst>
      <p:ext uri="{BB962C8B-B14F-4D97-AF65-F5344CB8AC3E}">
        <p14:creationId xmlns:p14="http://schemas.microsoft.com/office/powerpoint/2010/main" val="1761835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Social History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Here in Family Medicine, we also include:</a:t>
            </a:r>
          </a:p>
          <a:p>
            <a:pPr lvl="1"/>
            <a:r>
              <a:rPr lang="en-US"/>
              <a:t>Code status</a:t>
            </a:r>
          </a:p>
          <a:p>
            <a:pPr lvl="2"/>
            <a:r>
              <a:rPr lang="en-US"/>
              <a:t>Does the patient wish to have resuscitative measures taken in the event of their heart stopping, including chest compressions and/or a tube down their throat</a:t>
            </a:r>
          </a:p>
          <a:p>
            <a:pPr lvl="3"/>
            <a:r>
              <a:rPr lang="en-US" sz="2400" b="1"/>
              <a:t>DNR—do not resuscitate</a:t>
            </a:r>
          </a:p>
          <a:p>
            <a:pPr lvl="3"/>
            <a:r>
              <a:rPr lang="en-US" sz="2400" b="1"/>
              <a:t>DNI—do not intubate</a:t>
            </a:r>
          </a:p>
        </p:txBody>
      </p:sp>
    </p:spTree>
    <p:extLst>
      <p:ext uri="{BB962C8B-B14F-4D97-AF65-F5344CB8AC3E}">
        <p14:creationId xmlns:p14="http://schemas.microsoft.com/office/powerpoint/2010/main" val="3414495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Family History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Ask if the patient’s parents, grandparents, siblings or other family members had any major medical conditions</a:t>
            </a:r>
          </a:p>
          <a:p>
            <a:pPr lvl="1"/>
            <a:r>
              <a:rPr lang="en-US"/>
              <a:t>Examples:</a:t>
            </a:r>
          </a:p>
          <a:p>
            <a:pPr lvl="2"/>
            <a:r>
              <a:rPr lang="en-US"/>
              <a:t>Heart disease, heart attacks, hypertension, hyperlipidemia, diabetes, sickle cell disease</a:t>
            </a:r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64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of Systems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The review of systems is just that, a series of questions grouped by organ system including: </a:t>
            </a:r>
          </a:p>
          <a:p>
            <a:pPr>
              <a:lnSpc>
                <a:spcPct val="80000"/>
              </a:lnSpc>
            </a:pPr>
            <a:r>
              <a:rPr lang="en-US" sz="2400"/>
              <a:t>General/Constitutional </a:t>
            </a:r>
          </a:p>
          <a:p>
            <a:pPr>
              <a:lnSpc>
                <a:spcPct val="80000"/>
              </a:lnSpc>
            </a:pPr>
            <a:r>
              <a:rPr lang="en-US" sz="2400"/>
              <a:t>Skin/Breast </a:t>
            </a:r>
          </a:p>
          <a:p>
            <a:pPr>
              <a:lnSpc>
                <a:spcPct val="80000"/>
              </a:lnSpc>
            </a:pPr>
            <a:r>
              <a:rPr lang="en-US" sz="2400"/>
              <a:t>Eyes/Ears/Nose/Mouth/Throat </a:t>
            </a:r>
          </a:p>
          <a:p>
            <a:pPr>
              <a:lnSpc>
                <a:spcPct val="80000"/>
              </a:lnSpc>
            </a:pPr>
            <a:r>
              <a:rPr lang="en-US" sz="2400"/>
              <a:t>Cardiovascular </a:t>
            </a:r>
          </a:p>
          <a:p>
            <a:pPr>
              <a:lnSpc>
                <a:spcPct val="80000"/>
              </a:lnSpc>
            </a:pPr>
            <a:r>
              <a:rPr lang="en-US" sz="2400"/>
              <a:t>Respiratory </a:t>
            </a:r>
          </a:p>
          <a:p>
            <a:pPr>
              <a:lnSpc>
                <a:spcPct val="80000"/>
              </a:lnSpc>
            </a:pPr>
            <a:r>
              <a:rPr lang="en-US" sz="2400"/>
              <a:t>Gastrointestinal </a:t>
            </a:r>
          </a:p>
          <a:p>
            <a:pPr>
              <a:lnSpc>
                <a:spcPct val="80000"/>
              </a:lnSpc>
            </a:pPr>
            <a:r>
              <a:rPr lang="en-US" sz="2400"/>
              <a:t>Genitourinary </a:t>
            </a:r>
          </a:p>
          <a:p>
            <a:pPr>
              <a:lnSpc>
                <a:spcPct val="80000"/>
              </a:lnSpc>
            </a:pPr>
            <a:r>
              <a:rPr lang="en-US" sz="2400"/>
              <a:t>Musculoskeletal </a:t>
            </a:r>
          </a:p>
          <a:p>
            <a:pPr>
              <a:lnSpc>
                <a:spcPct val="80000"/>
              </a:lnSpc>
            </a:pPr>
            <a:r>
              <a:rPr lang="en-US" sz="2400"/>
              <a:t>Neurologic/Psychiatric </a:t>
            </a:r>
          </a:p>
          <a:p>
            <a:pPr>
              <a:lnSpc>
                <a:spcPct val="80000"/>
              </a:lnSpc>
            </a:pPr>
            <a:r>
              <a:rPr lang="en-US" sz="2400"/>
              <a:t>Allergic/Immunologic/Lymphatic/Endocrine 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9047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History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Welcome the patient - ensure comfort and privacy </a:t>
            </a:r>
          </a:p>
          <a:p>
            <a:r>
              <a:rPr lang="en-US"/>
              <a:t>Know and use the patient's name - introduce and identify yourself </a:t>
            </a:r>
          </a:p>
          <a:p>
            <a:r>
              <a:rPr lang="en-US"/>
              <a:t>Set the Agenda for the questioning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77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Exam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General </a:t>
            </a:r>
          </a:p>
          <a:p>
            <a:pPr>
              <a:lnSpc>
                <a:spcPct val="90000"/>
              </a:lnSpc>
            </a:pPr>
            <a:r>
              <a:rPr lang="en-US"/>
              <a:t>Heart</a:t>
            </a:r>
          </a:p>
          <a:p>
            <a:pPr>
              <a:lnSpc>
                <a:spcPct val="90000"/>
              </a:lnSpc>
            </a:pPr>
            <a:r>
              <a:rPr lang="en-US"/>
              <a:t>Lungs</a:t>
            </a:r>
          </a:p>
          <a:p>
            <a:pPr>
              <a:lnSpc>
                <a:spcPct val="90000"/>
              </a:lnSpc>
            </a:pPr>
            <a:r>
              <a:rPr lang="en-US"/>
              <a:t>Abdomen</a:t>
            </a:r>
          </a:p>
          <a:p>
            <a:pPr>
              <a:lnSpc>
                <a:spcPct val="90000"/>
              </a:lnSpc>
            </a:pPr>
            <a:r>
              <a:rPr lang="en-US"/>
              <a:t>Extremities</a:t>
            </a:r>
          </a:p>
          <a:p>
            <a:pPr>
              <a:lnSpc>
                <a:spcPct val="90000"/>
              </a:lnSpc>
            </a:pPr>
            <a:r>
              <a:rPr lang="en-US"/>
              <a:t>HEENT</a:t>
            </a:r>
          </a:p>
          <a:p>
            <a:pPr>
              <a:lnSpc>
                <a:spcPct val="90000"/>
              </a:lnSpc>
            </a:pPr>
            <a:r>
              <a:rPr lang="en-US"/>
              <a:t>Neck</a:t>
            </a:r>
          </a:p>
          <a:p>
            <a:pPr>
              <a:lnSpc>
                <a:spcPct val="90000"/>
              </a:lnSpc>
            </a:pPr>
            <a:r>
              <a:rPr lang="en-US"/>
              <a:t>GU if pertinent to the chief complaint</a:t>
            </a:r>
          </a:p>
        </p:txBody>
      </p:sp>
    </p:spTree>
    <p:extLst>
      <p:ext uri="{BB962C8B-B14F-4D97-AF65-F5344CB8AC3E}">
        <p14:creationId xmlns:p14="http://schemas.microsoft.com/office/powerpoint/2010/main" val="1911993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Exam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Make sure to include vital signs as part of this</a:t>
            </a:r>
          </a:p>
          <a:p>
            <a:endParaRPr lang="en-US"/>
          </a:p>
          <a:p>
            <a:r>
              <a:rPr lang="en-US"/>
              <a:t>Develop a systematic approach for doing the physical exam</a:t>
            </a:r>
          </a:p>
        </p:txBody>
      </p:sp>
    </p:spTree>
    <p:extLst>
      <p:ext uri="{BB962C8B-B14F-4D97-AF65-F5344CB8AC3E}">
        <p14:creationId xmlns:p14="http://schemas.microsoft.com/office/powerpoint/2010/main" val="3941719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Assessment and Plan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what you think is wrong with the patient, and what you plan to do initially during admission</a:t>
            </a:r>
          </a:p>
          <a:p>
            <a:r>
              <a:rPr lang="en-US"/>
              <a:t>Example:</a:t>
            </a:r>
          </a:p>
          <a:p>
            <a:pPr lvl="1"/>
            <a:r>
              <a:rPr lang="en-US"/>
              <a:t>A/P: 1.  Chest pain.  We will admit the patient to the chest pain protocol.  We will get EKG every 8 hours times three, and cardiac enzymes every eight hours times three, get a CBC, CMP, etc….</a:t>
            </a:r>
          </a:p>
        </p:txBody>
      </p:sp>
    </p:spTree>
    <p:extLst>
      <p:ext uri="{BB962C8B-B14F-4D97-AF65-F5344CB8AC3E}">
        <p14:creationId xmlns:p14="http://schemas.microsoft.com/office/powerpoint/2010/main" val="22297571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Dictating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will all be dictated as part of the official medical record</a:t>
            </a:r>
          </a:p>
          <a:p>
            <a:r>
              <a:rPr lang="en-US"/>
              <a:t>Beginning parts:</a:t>
            </a:r>
          </a:p>
          <a:p>
            <a:pPr lvl="1"/>
            <a:r>
              <a:rPr lang="en-US"/>
              <a:t>State your name</a:t>
            </a:r>
          </a:p>
          <a:p>
            <a:pPr lvl="1"/>
            <a:r>
              <a:rPr lang="en-US"/>
              <a:t>Admission date</a:t>
            </a:r>
          </a:p>
          <a:p>
            <a:pPr lvl="1"/>
            <a:r>
              <a:rPr lang="en-US"/>
              <a:t>Attending physician</a:t>
            </a:r>
          </a:p>
          <a:p>
            <a:pPr lvl="1"/>
            <a:r>
              <a:rPr lang="en-US"/>
              <a:t>Resident physician (that’s YOU)</a:t>
            </a:r>
          </a:p>
        </p:txBody>
      </p:sp>
    </p:spTree>
    <p:extLst>
      <p:ext uri="{BB962C8B-B14F-4D97-AF65-F5344CB8AC3E}">
        <p14:creationId xmlns:p14="http://schemas.microsoft.com/office/powerpoint/2010/main" val="1196997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Dictating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After stating the beginning info:</a:t>
            </a:r>
          </a:p>
          <a:p>
            <a:r>
              <a:rPr lang="en-US"/>
              <a:t>State the chief complaint and the remainder of the history</a:t>
            </a:r>
          </a:p>
          <a:p>
            <a:r>
              <a:rPr lang="en-US"/>
              <a:t>Make sure you title each component</a:t>
            </a:r>
          </a:p>
          <a:p>
            <a:r>
              <a:rPr lang="en-US"/>
              <a:t>Make sure you include the vital signs and all physical exam findings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11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and Physical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will all become like second nature after you have done a few.  </a:t>
            </a:r>
          </a:p>
          <a:p>
            <a:r>
              <a:rPr lang="en-US"/>
              <a:t>Just stick to the same way you do the H and P each time, and you will do all right.</a:t>
            </a:r>
          </a:p>
        </p:txBody>
      </p:sp>
    </p:spTree>
    <p:extLst>
      <p:ext uri="{BB962C8B-B14F-4D97-AF65-F5344CB8AC3E}">
        <p14:creationId xmlns:p14="http://schemas.microsoft.com/office/powerpoint/2010/main" val="283940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History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</a:t>
            </a:r>
            <a:r>
              <a:rPr lang="en-US" b="1"/>
              <a:t>open-ended questions</a:t>
            </a:r>
            <a:r>
              <a:rPr lang="en-US"/>
              <a:t> initially </a:t>
            </a:r>
          </a:p>
          <a:p>
            <a:r>
              <a:rPr lang="en-US"/>
              <a:t>Negotiate a list of </a:t>
            </a:r>
            <a:r>
              <a:rPr lang="en-US" b="1"/>
              <a:t>all</a:t>
            </a:r>
            <a:r>
              <a:rPr lang="en-US"/>
              <a:t> issues - </a:t>
            </a:r>
            <a:r>
              <a:rPr lang="en-US" b="1"/>
              <a:t>avoid excessive detail initially</a:t>
            </a:r>
            <a:endParaRPr lang="en-US"/>
          </a:p>
          <a:p>
            <a:pPr lvl="1"/>
            <a:r>
              <a:rPr lang="en-US"/>
              <a:t>Chief complaint(s) and other concerns </a:t>
            </a:r>
          </a:p>
          <a:p>
            <a:pPr lvl="1"/>
            <a:r>
              <a:rPr lang="en-US"/>
              <a:t>Specific requests (i.e. medication refills) </a:t>
            </a:r>
          </a:p>
          <a:p>
            <a:r>
              <a:rPr lang="en-US"/>
              <a:t>Clarify the patient's expectations for this visit - ask the patient "Why now?"</a:t>
            </a:r>
          </a:p>
        </p:txBody>
      </p:sp>
    </p:spTree>
    <p:extLst>
      <p:ext uri="{BB962C8B-B14F-4D97-AF65-F5344CB8AC3E}">
        <p14:creationId xmlns:p14="http://schemas.microsoft.com/office/powerpoint/2010/main" val="374899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History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Elicit the Patient's Story </a:t>
            </a:r>
          </a:p>
          <a:p>
            <a:r>
              <a:rPr lang="en-US"/>
              <a:t>Return to </a:t>
            </a:r>
            <a:r>
              <a:rPr lang="en-US" b="1"/>
              <a:t>open-ended questions</a:t>
            </a:r>
            <a:r>
              <a:rPr lang="en-US"/>
              <a:t> directed at the major problem(s) </a:t>
            </a:r>
          </a:p>
          <a:p>
            <a:r>
              <a:rPr lang="en-US"/>
              <a:t>Encourage with silence, nonverbal cues, and verbal cues </a:t>
            </a:r>
          </a:p>
          <a:p>
            <a:r>
              <a:rPr lang="en-US"/>
              <a:t>Focus by paraphrasing and summarizing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66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 of the History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Chief complaint</a:t>
            </a:r>
          </a:p>
          <a:p>
            <a:r>
              <a:rPr lang="en-US"/>
              <a:t>History of Present Illness</a:t>
            </a:r>
          </a:p>
          <a:p>
            <a:r>
              <a:rPr lang="en-US"/>
              <a:t>Past Medical History</a:t>
            </a:r>
          </a:p>
          <a:p>
            <a:r>
              <a:rPr lang="en-US"/>
              <a:t>Past Surgical History</a:t>
            </a:r>
          </a:p>
          <a:p>
            <a:r>
              <a:rPr lang="en-US"/>
              <a:t>Allergies</a:t>
            </a:r>
          </a:p>
          <a:p>
            <a:r>
              <a:rPr lang="en-US"/>
              <a:t>Medications</a:t>
            </a:r>
          </a:p>
        </p:txBody>
      </p:sp>
    </p:spTree>
    <p:extLst>
      <p:ext uri="{BB962C8B-B14F-4D97-AF65-F5344CB8AC3E}">
        <p14:creationId xmlns:p14="http://schemas.microsoft.com/office/powerpoint/2010/main" val="260447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Components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Social History</a:t>
            </a:r>
          </a:p>
          <a:p>
            <a:r>
              <a:rPr lang="en-US"/>
              <a:t>Family History</a:t>
            </a:r>
          </a:p>
          <a:p>
            <a:r>
              <a:rPr lang="en-US"/>
              <a:t>Review of Systems</a:t>
            </a:r>
          </a:p>
          <a:p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91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Chief Complaint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why the patient is here in the emergency room or the office</a:t>
            </a:r>
          </a:p>
          <a:p>
            <a:endParaRPr lang="en-US"/>
          </a:p>
          <a:p>
            <a:r>
              <a:rPr lang="en-US"/>
              <a:t>Examples:</a:t>
            </a:r>
          </a:p>
          <a:p>
            <a:pPr lvl="1"/>
            <a:r>
              <a:rPr lang="en-US"/>
              <a:t>Shortness of breath</a:t>
            </a:r>
          </a:p>
          <a:p>
            <a:pPr lvl="1"/>
            <a:r>
              <a:rPr lang="en-US"/>
              <a:t>Chest pain</a:t>
            </a:r>
          </a:p>
          <a:p>
            <a:pPr lvl="1"/>
            <a:r>
              <a:rPr lang="en-US"/>
              <a:t>Nausea or vomiting</a:t>
            </a:r>
          </a:p>
        </p:txBody>
      </p:sp>
    </p:spTree>
    <p:extLst>
      <p:ext uri="{BB962C8B-B14F-4D97-AF65-F5344CB8AC3E}">
        <p14:creationId xmlns:p14="http://schemas.microsoft.com/office/powerpoint/2010/main" val="2910272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Present Illness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the detailed reason why the patient is here</a:t>
            </a:r>
          </a:p>
          <a:p>
            <a:r>
              <a:rPr lang="en-US"/>
              <a:t>It is the why, when and where, etc…</a:t>
            </a:r>
          </a:p>
          <a:p>
            <a:r>
              <a:rPr lang="en-US"/>
              <a:t>Use the OPQRSTA approach to cover all aspects of information</a:t>
            </a:r>
          </a:p>
        </p:txBody>
      </p:sp>
    </p:spTree>
    <p:extLst>
      <p:ext uri="{BB962C8B-B14F-4D97-AF65-F5344CB8AC3E}">
        <p14:creationId xmlns:p14="http://schemas.microsoft.com/office/powerpoint/2010/main" val="3967225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Present Illness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OPQRSTA</a:t>
            </a:r>
          </a:p>
          <a:p>
            <a:pPr lvl="1"/>
            <a:r>
              <a:rPr lang="en-US" sz="2400"/>
              <a:t>Onset</a:t>
            </a:r>
          </a:p>
          <a:p>
            <a:pPr lvl="2"/>
            <a:r>
              <a:rPr lang="en-US" sz="2000"/>
              <a:t>When did the chief complaint occur</a:t>
            </a:r>
          </a:p>
          <a:p>
            <a:pPr lvl="1"/>
            <a:r>
              <a:rPr lang="en-US" sz="2400"/>
              <a:t>Prior occurrences of this problem</a:t>
            </a:r>
          </a:p>
          <a:p>
            <a:pPr lvl="1"/>
            <a:r>
              <a:rPr lang="en-US" sz="2400"/>
              <a:t>Progression</a:t>
            </a:r>
          </a:p>
          <a:p>
            <a:pPr lvl="2"/>
            <a:r>
              <a:rPr lang="en-US" sz="2000"/>
              <a:t>Is this problem getting worse or better</a:t>
            </a:r>
          </a:p>
          <a:p>
            <a:pPr lvl="2"/>
            <a:r>
              <a:rPr lang="en-US" sz="2000"/>
              <a:t>Is there anything that the patient does that makes it better or worse</a:t>
            </a:r>
          </a:p>
          <a:p>
            <a:pPr lvl="1"/>
            <a:r>
              <a:rPr lang="en-US" sz="2400"/>
              <a:t>Quality</a:t>
            </a:r>
          </a:p>
          <a:p>
            <a:pPr lvl="2"/>
            <a:r>
              <a:rPr lang="en-US" sz="2000"/>
              <a:t>Is there pain, and if so what type—how would the patient describe it is words</a:t>
            </a:r>
          </a:p>
          <a:p>
            <a:pPr lvl="1"/>
            <a:endParaRPr lang="en-US" sz="2400"/>
          </a:p>
          <a:p>
            <a:pPr lvl="2"/>
            <a:endParaRPr lang="en-US" sz="2000"/>
          </a:p>
          <a:p>
            <a:pPr lvl="1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74248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849</Words>
  <Application>Microsoft Office PowerPoint</Application>
  <PresentationFormat>On-screen Show (4:3)</PresentationFormat>
  <Paragraphs>143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The History and Physical Exam</vt:lpstr>
      <vt:lpstr>The History</vt:lpstr>
      <vt:lpstr>The History</vt:lpstr>
      <vt:lpstr>The History</vt:lpstr>
      <vt:lpstr>Components of the History</vt:lpstr>
      <vt:lpstr>The Components </vt:lpstr>
      <vt:lpstr>Chief Complaint </vt:lpstr>
      <vt:lpstr>History of Present Illness</vt:lpstr>
      <vt:lpstr>History of Present Illness</vt:lpstr>
      <vt:lpstr>History of Present Illness</vt:lpstr>
      <vt:lpstr>History of Present Illness</vt:lpstr>
      <vt:lpstr>Past Medical History</vt:lpstr>
      <vt:lpstr>Past Surgical History</vt:lpstr>
      <vt:lpstr>Medications</vt:lpstr>
      <vt:lpstr>Allergies</vt:lpstr>
      <vt:lpstr>Social History</vt:lpstr>
      <vt:lpstr>Social History</vt:lpstr>
      <vt:lpstr>Family History</vt:lpstr>
      <vt:lpstr>Review of Systems</vt:lpstr>
      <vt:lpstr>Physical Exam</vt:lpstr>
      <vt:lpstr>Physical Exam</vt:lpstr>
      <vt:lpstr>Assessment and Plan</vt:lpstr>
      <vt:lpstr>Dictating</vt:lpstr>
      <vt:lpstr>Dictating</vt:lpstr>
      <vt:lpstr>History and Physical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History and Physical Exam</dc:title>
  <dc:creator>user</dc:creator>
  <cp:lastModifiedBy>user</cp:lastModifiedBy>
  <cp:revision>1</cp:revision>
  <dcterms:created xsi:type="dcterms:W3CDTF">2006-08-16T00:00:00Z</dcterms:created>
  <dcterms:modified xsi:type="dcterms:W3CDTF">2013-06-11T01:26:15Z</dcterms:modified>
</cp:coreProperties>
</file>